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7"/>
  </p:notesMasterIdLst>
  <p:sldIdLst>
    <p:sldId id="283" r:id="rId2"/>
    <p:sldId id="284" r:id="rId3"/>
    <p:sldId id="2147471005" r:id="rId4"/>
    <p:sldId id="2147480088" r:id="rId5"/>
    <p:sldId id="2147471016" r:id="rId6"/>
    <p:sldId id="2146846614" r:id="rId7"/>
    <p:sldId id="2147471013" r:id="rId8"/>
    <p:sldId id="2146846625" r:id="rId9"/>
    <p:sldId id="2147471017" r:id="rId10"/>
    <p:sldId id="2147471018" r:id="rId11"/>
    <p:sldId id="393" r:id="rId12"/>
    <p:sldId id="2147471008" r:id="rId13"/>
    <p:sldId id="2147480089" r:id="rId14"/>
    <p:sldId id="2147480087" r:id="rId15"/>
    <p:sldId id="2147470998" r:id="rId16"/>
    <p:sldId id="2147470994" r:id="rId17"/>
    <p:sldId id="3105" r:id="rId18"/>
    <p:sldId id="2147480090" r:id="rId19"/>
    <p:sldId id="3107" r:id="rId20"/>
    <p:sldId id="3108" r:id="rId21"/>
    <p:sldId id="1747256593" r:id="rId22"/>
    <p:sldId id="2147480091" r:id="rId23"/>
    <p:sldId id="2147470999" r:id="rId24"/>
    <p:sldId id="2147480092" r:id="rId25"/>
    <p:sldId id="2147480093" r:id="rId26"/>
    <p:sldId id="2135715286" r:id="rId27"/>
    <p:sldId id="2146846632" r:id="rId28"/>
    <p:sldId id="2147471000" r:id="rId29"/>
    <p:sldId id="792" r:id="rId30"/>
    <p:sldId id="2147471001" r:id="rId31"/>
    <p:sldId id="2147471004" r:id="rId32"/>
    <p:sldId id="2147480074" r:id="rId33"/>
    <p:sldId id="2147471002" r:id="rId34"/>
    <p:sldId id="2147480081" r:id="rId35"/>
    <p:sldId id="2147480086" r:id="rId36"/>
    <p:sldId id="2147480082" r:id="rId37"/>
    <p:sldId id="2147480096" r:id="rId38"/>
    <p:sldId id="2147480094" r:id="rId39"/>
    <p:sldId id="2147470996" r:id="rId40"/>
    <p:sldId id="2145707261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  <p:sldId id="266" r:id="rId50"/>
    <p:sldId id="267" r:id="rId51"/>
    <p:sldId id="268" r:id="rId52"/>
    <p:sldId id="269" r:id="rId53"/>
    <p:sldId id="270" r:id="rId54"/>
    <p:sldId id="271" r:id="rId55"/>
    <p:sldId id="272" r:id="rId56"/>
    <p:sldId id="273" r:id="rId57"/>
    <p:sldId id="274" r:id="rId58"/>
    <p:sldId id="275" r:id="rId59"/>
    <p:sldId id="276" r:id="rId60"/>
    <p:sldId id="277" r:id="rId61"/>
    <p:sldId id="278" r:id="rId62"/>
    <p:sldId id="279" r:id="rId63"/>
    <p:sldId id="280" r:id="rId64"/>
    <p:sldId id="281" r:id="rId65"/>
    <p:sldId id="282" r:id="rId66"/>
  </p:sldIdLst>
  <p:sldSz cx="12192000" cy="6858000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 of patients receiving therapy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44.8%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DE9-44A5-9E0D-8315C0BDBA2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19.2%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DE9-44A5-9E0D-8315C0BDBA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1L</c:v>
                </c:pt>
                <c:pt idx="1">
                  <c:v>2L</c:v>
                </c:pt>
                <c:pt idx="2">
                  <c:v>3L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 formatCode="0%">
                  <c:v>1</c:v>
                </c:pt>
                <c:pt idx="1">
                  <c:v>0.44800000000000001</c:v>
                </c:pt>
                <c:pt idx="2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6-4999-BD5E-8F08F5A4C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0974479"/>
        <c:axId val="1841810047"/>
      </c:barChart>
      <c:catAx>
        <c:axId val="169097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810047"/>
        <c:crosses val="autoZero"/>
        <c:auto val="1"/>
        <c:lblAlgn val="ctr"/>
        <c:lblOffset val="100"/>
        <c:noMultiLvlLbl val="0"/>
      </c:catAx>
      <c:valAx>
        <c:axId val="1841810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974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88010421968957"/>
          <c:y val="3.0709132764620738E-2"/>
          <c:w val="0.89473019959974687"/>
          <c:h val="0.8858474309572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Regorafenib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Sheet1!$B$2:$B$6</c:f>
              <c:strCache>
                <c:ptCount val="5"/>
                <c:pt idx="0">
                  <c:v>SAE</c:v>
                </c:pt>
                <c:pt idx="1">
                  <c:v>Grade 3/4 TRAE</c:v>
                </c:pt>
                <c:pt idx="2">
                  <c:v>TRAE</c:v>
                </c:pt>
                <c:pt idx="4">
                  <c:v>Dose reduction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</c:v>
                </c:pt>
                <c:pt idx="1">
                  <c:v>54</c:v>
                </c:pt>
                <c:pt idx="2">
                  <c:v>93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4-4CF9-A5EF-C8C8A25B2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418388272"/>
        <c:axId val="418388664"/>
        <c:extLst/>
      </c:barChart>
      <c:catAx>
        <c:axId val="41838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8388664"/>
        <c:crosses val="autoZero"/>
        <c:auto val="1"/>
        <c:lblAlgn val="ctr"/>
        <c:lblOffset val="100"/>
        <c:noMultiLvlLbl val="0"/>
      </c:catAx>
      <c:valAx>
        <c:axId val="41838866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838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460712386821"/>
          <c:y val="1.8582171398187523E-2"/>
          <c:w val="0.89473019959974687"/>
          <c:h val="0.885847430957264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Sheet1!$E$1</c:f>
              <c:strCache>
                <c:ptCount val="1"/>
                <c:pt idx="0">
                  <c:v>TAS-102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Sheet1!$B$2:$B$6</c:f>
              <c:strCache>
                <c:ptCount val="5"/>
                <c:pt idx="0">
                  <c:v>SAE</c:v>
                </c:pt>
                <c:pt idx="1">
                  <c:v>Grade 3/4 TRAE</c:v>
                </c:pt>
                <c:pt idx="2">
                  <c:v>TRAE</c:v>
                </c:pt>
                <c:pt idx="4">
                  <c:v>Dose reduction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30</c:v>
                </c:pt>
                <c:pt idx="1">
                  <c:v>69</c:v>
                </c:pt>
                <c:pt idx="2">
                  <c:v>98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1-4197-A340-2DD9DBC8F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418389448"/>
        <c:axId val="418389840"/>
        <c:extLst/>
      </c:barChart>
      <c:catAx>
        <c:axId val="41838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8389840"/>
        <c:crosses val="autoZero"/>
        <c:auto val="1"/>
        <c:lblAlgn val="ctr"/>
        <c:lblOffset val="100"/>
        <c:noMultiLvlLbl val="0"/>
      </c:catAx>
      <c:valAx>
        <c:axId val="41838984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8389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slide" Target="../slides/slide12.xml"/><Relationship Id="rId1" Type="http://schemas.openxmlformats.org/officeDocument/2006/relationships/slide" Target="../slides/slide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96943-5BD6-48C2-A7DF-BFC8F2BE23D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0CF4E1D-2BE8-40B0-8C07-1667029A429B}">
      <dgm:prSet custT="1"/>
      <dgm:spPr>
        <a:solidFill>
          <a:schemeClr val="bg1"/>
        </a:solidFill>
        <a:ln w="38100">
          <a:solidFill>
            <a:schemeClr val="accent2"/>
          </a:solidFill>
        </a:ln>
      </dgm:spPr>
      <dgm:t>
        <a:bodyPr/>
        <a:lstStyle/>
        <a:p>
          <a:r>
            <a:rPr lang="en-GB" sz="2000" b="1" dirty="0">
              <a:solidFill>
                <a:schemeClr val="accent2"/>
              </a:solidFill>
            </a:rPr>
            <a:t>1. </a:t>
          </a:r>
          <a:r>
            <a:rPr lang="en-GB" sz="3200" b="1" dirty="0">
              <a:solidFill>
                <a:schemeClr val="tx1"/>
              </a:solidFill>
            </a:rPr>
            <a:t>Early-line sequencing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C82B45E-043B-4B21-9353-CA42260B2812}" type="parTrans" cxnId="{52AAB79C-EBAF-428E-9FB1-580F67D8C306}">
      <dgm:prSet/>
      <dgm:spPr/>
      <dgm:t>
        <a:bodyPr/>
        <a:lstStyle/>
        <a:p>
          <a:endParaRPr lang="en-GB" sz="1400" b="0">
            <a:solidFill>
              <a:schemeClr val="tx1"/>
            </a:solidFill>
          </a:endParaRPr>
        </a:p>
      </dgm:t>
    </dgm:pt>
    <dgm:pt modelId="{8B0F4270-5AE0-42C5-85BD-8A23CFD89E1D}" type="sibTrans" cxnId="{52AAB79C-EBAF-428E-9FB1-580F67D8C306}">
      <dgm:prSet/>
      <dgm:spPr/>
      <dgm:t>
        <a:bodyPr/>
        <a:lstStyle/>
        <a:p>
          <a:endParaRPr lang="en-GB" sz="1400" b="0">
            <a:solidFill>
              <a:schemeClr val="tx1"/>
            </a:solidFill>
          </a:endParaRPr>
        </a:p>
      </dgm:t>
    </dgm:pt>
    <dgm:pt modelId="{27C18411-02B1-4FED-93BA-3FE3CB601D62}">
      <dgm:prSet custT="1"/>
      <dgm:spPr>
        <a:solidFill>
          <a:schemeClr val="bg1"/>
        </a:solidFill>
        <a:ln w="38100">
          <a:solidFill>
            <a:schemeClr val="accent6"/>
          </a:solidFill>
        </a:ln>
      </dgm:spPr>
      <dgm:t>
        <a:bodyPr/>
        <a:lstStyle/>
        <a:p>
          <a:r>
            <a:rPr lang="en-GB" sz="2000" b="1" dirty="0">
              <a:solidFill>
                <a:schemeClr val="accent6"/>
              </a:solidFill>
            </a:rPr>
            <a:t>2. </a:t>
          </a:r>
          <a:r>
            <a:rPr lang="en-GB" sz="2800" b="1" dirty="0">
              <a:solidFill>
                <a:schemeClr val="tx1"/>
              </a:solidFill>
            </a:rPr>
            <a:t>Later-line sequencing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F336FA2-719B-41C4-9F2E-8515D3424563}" type="parTrans" cxnId="{A37C896E-2093-4CEF-A4C4-E4EA52705A86}">
      <dgm:prSet/>
      <dgm:spPr/>
      <dgm:t>
        <a:bodyPr/>
        <a:lstStyle/>
        <a:p>
          <a:endParaRPr lang="en-GB" sz="1400" b="0">
            <a:solidFill>
              <a:schemeClr val="tx1"/>
            </a:solidFill>
          </a:endParaRPr>
        </a:p>
      </dgm:t>
    </dgm:pt>
    <dgm:pt modelId="{7533B03C-311F-4C60-97D3-72452B8C5AC9}" type="sibTrans" cxnId="{A37C896E-2093-4CEF-A4C4-E4EA52705A86}">
      <dgm:prSet/>
      <dgm:spPr/>
      <dgm:t>
        <a:bodyPr/>
        <a:lstStyle/>
        <a:p>
          <a:endParaRPr lang="en-GB" sz="1400" b="0">
            <a:solidFill>
              <a:schemeClr val="tx1"/>
            </a:solidFill>
          </a:endParaRPr>
        </a:p>
      </dgm:t>
    </dgm:pt>
    <dgm:pt modelId="{2ED3990A-DAA3-419A-A231-601601B9CD19}">
      <dgm:prSet custT="1"/>
      <dgm:spPr>
        <a:solidFill>
          <a:schemeClr val="bg1"/>
        </a:solidFill>
        <a:ln w="38100">
          <a:solidFill>
            <a:schemeClr val="accent6"/>
          </a:solidFill>
        </a:ln>
      </dgm:spPr>
      <dgm:t>
        <a:bodyPr/>
        <a:lstStyle/>
        <a:p>
          <a:r>
            <a:rPr lang="en-GB" sz="2000" b="1" dirty="0">
              <a:solidFill>
                <a:schemeClr val="accent6"/>
              </a:solidFill>
            </a:rPr>
            <a:t>3</a:t>
          </a:r>
          <a:r>
            <a:rPr lang="en-GB" sz="2800" b="1" dirty="0">
              <a:solidFill>
                <a:schemeClr val="accent6"/>
              </a:solidFill>
            </a:rPr>
            <a:t>.</a:t>
          </a:r>
          <a:r>
            <a:rPr lang="en-GB" sz="2800" b="1" dirty="0">
              <a:solidFill>
                <a:schemeClr val="tx1"/>
              </a:solidFill>
            </a:rPr>
            <a:t>Summary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3974DA8-1138-4DB2-8AD6-5D23D9A39F94}" type="parTrans" cxnId="{30239AB7-1376-47E1-8277-B49CE3FA48C8}">
      <dgm:prSet/>
      <dgm:spPr/>
      <dgm:t>
        <a:bodyPr/>
        <a:lstStyle/>
        <a:p>
          <a:endParaRPr lang="en-GB" sz="1400" b="0">
            <a:solidFill>
              <a:schemeClr val="tx1"/>
            </a:solidFill>
          </a:endParaRPr>
        </a:p>
      </dgm:t>
    </dgm:pt>
    <dgm:pt modelId="{BD23398E-CB07-4788-877D-B843564855F6}" type="sibTrans" cxnId="{30239AB7-1376-47E1-8277-B49CE3FA48C8}">
      <dgm:prSet/>
      <dgm:spPr/>
      <dgm:t>
        <a:bodyPr/>
        <a:lstStyle/>
        <a:p>
          <a:endParaRPr lang="en-GB" sz="1400" b="0">
            <a:solidFill>
              <a:schemeClr val="tx1"/>
            </a:solidFill>
          </a:endParaRPr>
        </a:p>
      </dgm:t>
    </dgm:pt>
    <dgm:pt modelId="{4D8255E8-3696-4B68-BAE9-028C3FE6F240}" type="pres">
      <dgm:prSet presAssocID="{BBE96943-5BD6-48C2-A7DF-BFC8F2BE23DC}" presName="linear" presStyleCnt="0">
        <dgm:presLayoutVars>
          <dgm:animLvl val="lvl"/>
          <dgm:resizeHandles val="exact"/>
        </dgm:presLayoutVars>
      </dgm:prSet>
      <dgm:spPr/>
    </dgm:pt>
    <dgm:pt modelId="{C0EA2D64-7FFB-4007-905A-305CD0D9FE29}" type="pres">
      <dgm:prSet presAssocID="{E0CF4E1D-2BE8-40B0-8C07-1667029A42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337297E-0655-4D87-A9CA-DE3639D1CE27}" type="pres">
      <dgm:prSet presAssocID="{8B0F4270-5AE0-42C5-85BD-8A23CFD89E1D}" presName="spacer" presStyleCnt="0"/>
      <dgm:spPr/>
    </dgm:pt>
    <dgm:pt modelId="{0C47C392-9F1B-4A30-B071-EED1C0042BFA}" type="pres">
      <dgm:prSet presAssocID="{27C18411-02B1-4FED-93BA-3FE3CB601D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93915E-B6D2-4232-A1DF-F2F61E1DB91B}" type="pres">
      <dgm:prSet presAssocID="{7533B03C-311F-4C60-97D3-72452B8C5AC9}" presName="spacer" presStyleCnt="0"/>
      <dgm:spPr/>
    </dgm:pt>
    <dgm:pt modelId="{A27D92C7-2361-44F5-9C3D-6BAE21D7EEC3}" type="pres">
      <dgm:prSet presAssocID="{2ED3990A-DAA3-419A-A231-601601B9CD1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3973E2B-C381-4710-926F-C23B54468A83}" type="presOf" srcId="{2ED3990A-DAA3-419A-A231-601601B9CD19}" destId="{A27D92C7-2361-44F5-9C3D-6BAE21D7EEC3}" srcOrd="0" destOrd="0" presId="urn:microsoft.com/office/officeart/2005/8/layout/vList2"/>
    <dgm:cxn modelId="{ADB40E49-8F17-413F-B476-45812F4173BE}" type="presOf" srcId="{27C18411-02B1-4FED-93BA-3FE3CB601D62}" destId="{0C47C392-9F1B-4A30-B071-EED1C0042BFA}" srcOrd="0" destOrd="0" presId="urn:microsoft.com/office/officeart/2005/8/layout/vList2"/>
    <dgm:cxn modelId="{A37C896E-2093-4CEF-A4C4-E4EA52705A86}" srcId="{BBE96943-5BD6-48C2-A7DF-BFC8F2BE23DC}" destId="{27C18411-02B1-4FED-93BA-3FE3CB601D62}" srcOrd="1" destOrd="0" parTransId="{FF336FA2-719B-41C4-9F2E-8515D3424563}" sibTransId="{7533B03C-311F-4C60-97D3-72452B8C5AC9}"/>
    <dgm:cxn modelId="{8F655B74-5E03-4671-9915-C7403CF7BE0F}" type="presOf" srcId="{E0CF4E1D-2BE8-40B0-8C07-1667029A429B}" destId="{C0EA2D64-7FFB-4007-905A-305CD0D9FE29}" srcOrd="0" destOrd="0" presId="urn:microsoft.com/office/officeart/2005/8/layout/vList2"/>
    <dgm:cxn modelId="{388DE583-C6BD-48E2-AA12-EB6C163F4F37}" type="presOf" srcId="{BBE96943-5BD6-48C2-A7DF-BFC8F2BE23DC}" destId="{4D8255E8-3696-4B68-BAE9-028C3FE6F240}" srcOrd="0" destOrd="0" presId="urn:microsoft.com/office/officeart/2005/8/layout/vList2"/>
    <dgm:cxn modelId="{52AAB79C-EBAF-428E-9FB1-580F67D8C306}" srcId="{BBE96943-5BD6-48C2-A7DF-BFC8F2BE23DC}" destId="{E0CF4E1D-2BE8-40B0-8C07-1667029A429B}" srcOrd="0" destOrd="0" parTransId="{4C82B45E-043B-4B21-9353-CA42260B2812}" sibTransId="{8B0F4270-5AE0-42C5-85BD-8A23CFD89E1D}"/>
    <dgm:cxn modelId="{30239AB7-1376-47E1-8277-B49CE3FA48C8}" srcId="{BBE96943-5BD6-48C2-A7DF-BFC8F2BE23DC}" destId="{2ED3990A-DAA3-419A-A231-601601B9CD19}" srcOrd="2" destOrd="0" parTransId="{63974DA8-1138-4DB2-8AD6-5D23D9A39F94}" sibTransId="{BD23398E-CB07-4788-877D-B843564855F6}"/>
    <dgm:cxn modelId="{6CB1D5BC-5C6B-4D72-BB5F-6752D3EDB8D3}" type="presParOf" srcId="{4D8255E8-3696-4B68-BAE9-028C3FE6F240}" destId="{C0EA2D64-7FFB-4007-905A-305CD0D9FE29}" srcOrd="0" destOrd="0" presId="urn:microsoft.com/office/officeart/2005/8/layout/vList2"/>
    <dgm:cxn modelId="{6D41E76A-BE36-431B-89AC-F4CD92DD58D1}" type="presParOf" srcId="{4D8255E8-3696-4B68-BAE9-028C3FE6F240}" destId="{0337297E-0655-4D87-A9CA-DE3639D1CE27}" srcOrd="1" destOrd="0" presId="urn:microsoft.com/office/officeart/2005/8/layout/vList2"/>
    <dgm:cxn modelId="{1F67BE4A-48FF-48A9-BD5E-E28A7931FA4B}" type="presParOf" srcId="{4D8255E8-3696-4B68-BAE9-028C3FE6F240}" destId="{0C47C392-9F1B-4A30-B071-EED1C0042BFA}" srcOrd="2" destOrd="0" presId="urn:microsoft.com/office/officeart/2005/8/layout/vList2"/>
    <dgm:cxn modelId="{C79A37A8-9F3A-4646-AAC1-9BDBD0CD6298}" type="presParOf" srcId="{4D8255E8-3696-4B68-BAE9-028C3FE6F240}" destId="{0293915E-B6D2-4232-A1DF-F2F61E1DB91B}" srcOrd="3" destOrd="0" presId="urn:microsoft.com/office/officeart/2005/8/layout/vList2"/>
    <dgm:cxn modelId="{30EB02F5-E06A-4CEB-A117-301241E0E465}" type="presParOf" srcId="{4D8255E8-3696-4B68-BAE9-028C3FE6F240}" destId="{A27D92C7-2361-44F5-9C3D-6BAE21D7EEC3}" srcOrd="4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248D6-900A-4916-B1EF-45F710DCCF2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1A9CE77-6DC8-476D-BD28-55F660A2FB4E}">
      <dgm:prSet phldrT="[Text]" custT="1"/>
      <dgm:spPr/>
      <dgm:t>
        <a:bodyPr/>
        <a:lstStyle/>
        <a:p>
          <a:r>
            <a:rPr lang="en-GB" sz="1600" b="1" dirty="0">
              <a:solidFill>
                <a:schemeClr val="accent1"/>
              </a:solidFill>
            </a:rPr>
            <a:t>Biological rationale </a:t>
          </a:r>
          <a:r>
            <a:rPr lang="en-GB" sz="1600" dirty="0"/>
            <a:t>as anti-EGFR therapies directly induce cytoreduction whereas anti-VEGF therapies block </a:t>
          </a:r>
          <a:r>
            <a:rPr lang="en-GB" sz="1600" dirty="0" err="1"/>
            <a:t>tumor</a:t>
          </a:r>
          <a:r>
            <a:rPr lang="en-GB" sz="1600" dirty="0"/>
            <a:t> angiogenesis and are effective against small </a:t>
          </a:r>
          <a:r>
            <a:rPr lang="en-GB" sz="1600" dirty="0" err="1"/>
            <a:t>tumors</a:t>
          </a:r>
          <a:r>
            <a:rPr lang="en-GB" sz="1600" dirty="0"/>
            <a:t> that are actively growing and vascularizing</a:t>
          </a:r>
          <a:r>
            <a:rPr lang="en-GB" sz="1600" baseline="30000" dirty="0"/>
            <a:t>5</a:t>
          </a:r>
        </a:p>
      </dgm:t>
    </dgm:pt>
    <dgm:pt modelId="{5ACEAF6B-D4ED-4641-9FA1-E5B412646D62}" type="parTrans" cxnId="{84021186-4BAB-414A-842D-708ECA678ED3}">
      <dgm:prSet/>
      <dgm:spPr/>
      <dgm:t>
        <a:bodyPr/>
        <a:lstStyle/>
        <a:p>
          <a:endParaRPr lang="en-GB"/>
        </a:p>
      </dgm:t>
    </dgm:pt>
    <dgm:pt modelId="{7BAA6034-985D-474F-AE0D-614046B9DD38}" type="sibTrans" cxnId="{84021186-4BAB-414A-842D-708ECA678ED3}">
      <dgm:prSet/>
      <dgm:spPr/>
      <dgm:t>
        <a:bodyPr/>
        <a:lstStyle/>
        <a:p>
          <a:endParaRPr lang="en-GB"/>
        </a:p>
      </dgm:t>
    </dgm:pt>
    <dgm:pt modelId="{E54E9931-48A4-49C3-BCE3-1A3A9A9FBC6C}">
      <dgm:prSet phldrT="[Text]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GB" b="1" dirty="0">
              <a:solidFill>
                <a:schemeClr val="accent1"/>
              </a:solidFill>
            </a:rPr>
            <a:t>ESMO guideline recommendations </a:t>
          </a:r>
          <a:r>
            <a:rPr lang="en-GB" dirty="0"/>
            <a:t>for 1L and 2L treatment</a:t>
          </a:r>
          <a:r>
            <a:rPr lang="en-GB" baseline="30000" dirty="0"/>
            <a:t>3,4</a:t>
          </a:r>
        </a:p>
      </dgm:t>
    </dgm:pt>
    <dgm:pt modelId="{B0B3D51E-9E41-4C0C-82E6-8E41EE014435}" type="parTrans" cxnId="{23B4F6A3-EE46-42DA-BD84-3E911C561162}">
      <dgm:prSet/>
      <dgm:spPr/>
      <dgm:t>
        <a:bodyPr/>
        <a:lstStyle/>
        <a:p>
          <a:endParaRPr lang="en-GB"/>
        </a:p>
      </dgm:t>
    </dgm:pt>
    <dgm:pt modelId="{36A7F6D6-C95E-4845-9407-88840A802017}" type="sibTrans" cxnId="{23B4F6A3-EE46-42DA-BD84-3E911C561162}">
      <dgm:prSet/>
      <dgm:spPr/>
      <dgm:t>
        <a:bodyPr/>
        <a:lstStyle/>
        <a:p>
          <a:endParaRPr lang="en-GB"/>
        </a:p>
      </dgm:t>
    </dgm:pt>
    <dgm:pt modelId="{6FE3EE80-89A3-4B4B-B99E-64387543E57C}">
      <dgm:prSet phldrT="[Text]"/>
      <dgm:spPr/>
      <dgm:t>
        <a:bodyPr/>
        <a:lstStyle/>
        <a:p>
          <a:r>
            <a:rPr lang="en-GB" b="1" dirty="0">
              <a:solidFill>
                <a:schemeClr val="accent1"/>
              </a:solidFill>
            </a:rPr>
            <a:t>Meta-analysis</a:t>
          </a:r>
          <a:r>
            <a:rPr lang="en-GB" b="1" dirty="0"/>
            <a:t> </a:t>
          </a:r>
          <a:r>
            <a:rPr lang="en-GB" dirty="0"/>
            <a:t>of retrospective studies of 1L anti-EGFR therapy </a:t>
          </a:r>
          <a:r>
            <a:rPr lang="en-GB" dirty="0">
              <a:sym typeface="Wingdings" panose="05000000000000000000" pitchFamily="2" charset="2"/>
            </a:rPr>
            <a:t></a:t>
          </a:r>
          <a:r>
            <a:rPr lang="en-GB" dirty="0"/>
            <a:t> </a:t>
          </a:r>
          <a:br>
            <a:rPr lang="en-GB" dirty="0"/>
          </a:br>
          <a:r>
            <a:rPr lang="en-GB" dirty="0"/>
            <a:t>2L anti-VEGF therapy vs the reverse sequence</a:t>
          </a:r>
          <a:r>
            <a:rPr lang="en-GB" baseline="30000" dirty="0"/>
            <a:t>1</a:t>
          </a:r>
        </a:p>
      </dgm:t>
    </dgm:pt>
    <dgm:pt modelId="{4657130C-61EF-488C-A6AF-B4F756CC4E5F}" type="parTrans" cxnId="{F2BBCF0E-F4A9-407C-9439-C48660AD3201}">
      <dgm:prSet/>
      <dgm:spPr/>
      <dgm:t>
        <a:bodyPr/>
        <a:lstStyle/>
        <a:p>
          <a:endParaRPr lang="en-GB"/>
        </a:p>
      </dgm:t>
    </dgm:pt>
    <dgm:pt modelId="{2AE8A316-760F-4D33-B2FD-10FABF450917}" type="sibTrans" cxnId="{F2BBCF0E-F4A9-407C-9439-C48660AD3201}">
      <dgm:prSet/>
      <dgm:spPr/>
      <dgm:t>
        <a:bodyPr/>
        <a:lstStyle/>
        <a:p>
          <a:endParaRPr lang="en-GB"/>
        </a:p>
      </dgm:t>
    </dgm:pt>
    <dgm:pt modelId="{85EEBBFB-DE81-41C0-823E-B0494621DE3E}">
      <dgm:prSet phldrT="[Text]"/>
      <dgm:spPr/>
      <dgm:t>
        <a:bodyPr/>
        <a:lstStyle/>
        <a:p>
          <a:r>
            <a:rPr lang="en-GB" b="1" dirty="0">
              <a:solidFill>
                <a:schemeClr val="accent1"/>
              </a:solidFill>
            </a:rPr>
            <a:t>Phase III STRATEGIC-1 </a:t>
          </a:r>
          <a:r>
            <a:rPr lang="en-GB" dirty="0"/>
            <a:t>trial of multi-line treatment sequences in </a:t>
          </a:r>
          <a:br>
            <a:rPr lang="en-GB" dirty="0"/>
          </a:br>
          <a:r>
            <a:rPr lang="en-GB" i="1" dirty="0"/>
            <a:t>RAS</a:t>
          </a:r>
          <a:r>
            <a:rPr lang="en-GB" dirty="0"/>
            <a:t> </a:t>
          </a:r>
          <a:r>
            <a:rPr lang="en-GB" dirty="0" err="1"/>
            <a:t>wt</a:t>
          </a:r>
          <a:r>
            <a:rPr lang="en-GB" dirty="0"/>
            <a:t>/</a:t>
          </a:r>
          <a:r>
            <a:rPr lang="en-GB" i="1" dirty="0"/>
            <a:t>BRAF</a:t>
          </a:r>
          <a:r>
            <a:rPr lang="en-GB" dirty="0"/>
            <a:t> </a:t>
          </a:r>
          <a:r>
            <a:rPr lang="en-GB" dirty="0" err="1"/>
            <a:t>wt</a:t>
          </a:r>
          <a:r>
            <a:rPr lang="en-GB" dirty="0"/>
            <a:t> mCRC</a:t>
          </a:r>
          <a:r>
            <a:rPr lang="en-GB" baseline="30000" dirty="0"/>
            <a:t>2</a:t>
          </a:r>
        </a:p>
      </dgm:t>
    </dgm:pt>
    <dgm:pt modelId="{1FC59D9B-3E40-4A4B-B0F4-52D3D9816C52}" type="parTrans" cxnId="{B296E075-49D4-4E07-9F17-E0D8C8271639}">
      <dgm:prSet/>
      <dgm:spPr/>
      <dgm:t>
        <a:bodyPr/>
        <a:lstStyle/>
        <a:p>
          <a:endParaRPr lang="en-GB"/>
        </a:p>
      </dgm:t>
    </dgm:pt>
    <dgm:pt modelId="{346FCD15-9AC8-4E54-87BA-3CAFEF5FEE37}" type="sibTrans" cxnId="{B296E075-49D4-4E07-9F17-E0D8C8271639}">
      <dgm:prSet/>
      <dgm:spPr/>
      <dgm:t>
        <a:bodyPr/>
        <a:lstStyle/>
        <a:p>
          <a:endParaRPr lang="en-GB"/>
        </a:p>
      </dgm:t>
    </dgm:pt>
    <dgm:pt modelId="{2B6413FB-7473-4FEF-AC40-30064BBCBA1C}" type="pres">
      <dgm:prSet presAssocID="{4E5248D6-900A-4916-B1EF-45F710DCCF2E}" presName="Name0" presStyleCnt="0">
        <dgm:presLayoutVars>
          <dgm:dir/>
          <dgm:resizeHandles val="exact"/>
        </dgm:presLayoutVars>
      </dgm:prSet>
      <dgm:spPr/>
    </dgm:pt>
    <dgm:pt modelId="{DCCCA17B-6274-43BA-A624-AEB69E207408}" type="pres">
      <dgm:prSet presAssocID="{21A9CE77-6DC8-476D-BD28-55F660A2FB4E}" presName="composite" presStyleCnt="0"/>
      <dgm:spPr/>
    </dgm:pt>
    <dgm:pt modelId="{E75FE2C2-0439-4D1F-BEBE-55CD11D79E69}" type="pres">
      <dgm:prSet presAssocID="{21A9CE77-6DC8-476D-BD28-55F660A2FB4E}" presName="rect1" presStyleLbl="trAlignAcc1" presStyleIdx="0" presStyleCnt="4">
        <dgm:presLayoutVars>
          <dgm:bulletEnabled val="1"/>
        </dgm:presLayoutVars>
      </dgm:prSet>
      <dgm:spPr/>
    </dgm:pt>
    <dgm:pt modelId="{2CD3D63E-D223-448C-8D59-836597EE3AEB}" type="pres">
      <dgm:prSet presAssocID="{21A9CE77-6DC8-476D-BD28-55F660A2FB4E}" presName="rect2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50000" r="-50000"/>
          </a:stretch>
        </a:blipFill>
        <a:ln>
          <a:solidFill>
            <a:schemeClr val="accent1"/>
          </a:solidFill>
        </a:ln>
      </dgm:spPr>
    </dgm:pt>
    <dgm:pt modelId="{881BBA12-5E45-4D2B-B113-77FCD6D06265}" type="pres">
      <dgm:prSet presAssocID="{7BAA6034-985D-474F-AE0D-614046B9DD38}" presName="sibTrans" presStyleCnt="0"/>
      <dgm:spPr/>
    </dgm:pt>
    <dgm:pt modelId="{B171F99A-10A3-4E58-841B-BB64D89EEFEC}" type="pres">
      <dgm:prSet presAssocID="{E54E9931-48A4-49C3-BCE3-1A3A9A9FBC6C}" presName="composite" presStyleCnt="0"/>
      <dgm:spPr/>
    </dgm:pt>
    <dgm:pt modelId="{ACE46170-4F6B-4DFB-80B4-92C6366C467A}" type="pres">
      <dgm:prSet presAssocID="{E54E9931-48A4-49C3-BCE3-1A3A9A9FBC6C}" presName="rect1" presStyleLbl="trAlignAcc1" presStyleIdx="1" presStyleCnt="4">
        <dgm:presLayoutVars>
          <dgm:bulletEnabled val="1"/>
        </dgm:presLayoutVars>
      </dgm:prSet>
      <dgm:spPr/>
    </dgm:pt>
    <dgm:pt modelId="{14DCAEFF-5AA8-48A9-BE5E-3A54508C9306}" type="pres">
      <dgm:prSet presAssocID="{E54E9931-48A4-49C3-BCE3-1A3A9A9FBC6C}" presName="rect2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77000" r="-77000"/>
          </a:stretch>
        </a:blipFill>
        <a:ln>
          <a:solidFill>
            <a:schemeClr val="accent1"/>
          </a:solidFill>
        </a:ln>
      </dgm:spPr>
    </dgm:pt>
    <dgm:pt modelId="{901B59CB-EAFF-4053-92C8-75E28C2181BA}" type="pres">
      <dgm:prSet presAssocID="{36A7F6D6-C95E-4845-9407-88840A802017}" presName="sibTrans" presStyleCnt="0"/>
      <dgm:spPr/>
    </dgm:pt>
    <dgm:pt modelId="{0E01B7EC-EA9C-4818-B56A-30AF3D8D9A11}" type="pres">
      <dgm:prSet presAssocID="{6FE3EE80-89A3-4B4B-B99E-64387543E57C}" presName="composite" presStyleCnt="0"/>
      <dgm:spPr/>
    </dgm:pt>
    <dgm:pt modelId="{9C7F042C-E561-4E6D-9ABC-6301867EFFC6}" type="pres">
      <dgm:prSet presAssocID="{6FE3EE80-89A3-4B4B-B99E-64387543E57C}" presName="rect1" presStyleLbl="trAlignAcc1" presStyleIdx="2" presStyleCnt="4">
        <dgm:presLayoutVars>
          <dgm:bulletEnabled val="1"/>
        </dgm:presLayoutVars>
      </dgm:prSet>
      <dgm:spPr/>
    </dgm:pt>
    <dgm:pt modelId="{3E019730-F525-4BFC-B807-DD0B4E6A21B8}" type="pres">
      <dgm:prSet presAssocID="{6FE3EE80-89A3-4B4B-B99E-64387543E57C}" presName="rect2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52000" r="-52000"/>
          </a:stretch>
        </a:blipFill>
        <a:ln>
          <a:solidFill>
            <a:schemeClr val="accent1"/>
          </a:solidFill>
        </a:ln>
      </dgm:spPr>
    </dgm:pt>
    <dgm:pt modelId="{2A93E53B-1FE7-4AC0-AD53-ACA804CA8402}" type="pres">
      <dgm:prSet presAssocID="{2AE8A316-760F-4D33-B2FD-10FABF450917}" presName="sibTrans" presStyleCnt="0"/>
      <dgm:spPr/>
    </dgm:pt>
    <dgm:pt modelId="{7F456B35-49AD-4C6D-AC01-3472B18BB539}" type="pres">
      <dgm:prSet presAssocID="{85EEBBFB-DE81-41C0-823E-B0494621DE3E}" presName="composite" presStyleCnt="0"/>
      <dgm:spPr/>
    </dgm:pt>
    <dgm:pt modelId="{F324568C-7BD2-4BEC-84DE-A4DC0FA2B142}" type="pres">
      <dgm:prSet presAssocID="{85EEBBFB-DE81-41C0-823E-B0494621DE3E}" presName="rect1" presStyleLbl="trAlignAcc1" presStyleIdx="3" presStyleCnt="4">
        <dgm:presLayoutVars>
          <dgm:bulletEnabled val="1"/>
        </dgm:presLayoutVars>
      </dgm:prSet>
      <dgm:spPr/>
    </dgm:pt>
    <dgm:pt modelId="{85A4A140-4F26-4B2B-9F08-D0FA0A13A8ED}" type="pres">
      <dgm:prSet presAssocID="{85EEBBFB-DE81-41C0-823E-B0494621DE3E}" presName="rect2" presStyleLbl="fgImgPlace1" presStyleIdx="3" presStyleCnt="4"/>
      <dgm:spPr>
        <a:blipFill rotWithShape="1">
          <a:blip xmlns:r="http://schemas.openxmlformats.org/officeDocument/2006/relationships"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l="-56000" r="-56000"/>
          </a:stretch>
        </a:blipFill>
        <a:ln>
          <a:solidFill>
            <a:schemeClr val="accent1"/>
          </a:solidFill>
        </a:ln>
      </dgm:spPr>
    </dgm:pt>
  </dgm:ptLst>
  <dgm:cxnLst>
    <dgm:cxn modelId="{F2BBCF0E-F4A9-407C-9439-C48660AD3201}" srcId="{4E5248D6-900A-4916-B1EF-45F710DCCF2E}" destId="{6FE3EE80-89A3-4B4B-B99E-64387543E57C}" srcOrd="2" destOrd="0" parTransId="{4657130C-61EF-488C-A6AF-B4F756CC4E5F}" sibTransId="{2AE8A316-760F-4D33-B2FD-10FABF450917}"/>
    <dgm:cxn modelId="{5031D01D-FB1A-412E-9A23-0C9AEF231773}" type="presOf" srcId="{4E5248D6-900A-4916-B1EF-45F710DCCF2E}" destId="{2B6413FB-7473-4FEF-AC40-30064BBCBA1C}" srcOrd="0" destOrd="0" presId="urn:microsoft.com/office/officeart/2008/layout/PictureStrips"/>
    <dgm:cxn modelId="{82175443-FAB9-45EB-AA09-65F0237E024E}" type="presOf" srcId="{6FE3EE80-89A3-4B4B-B99E-64387543E57C}" destId="{9C7F042C-E561-4E6D-9ABC-6301867EFFC6}" srcOrd="0" destOrd="0" presId="urn:microsoft.com/office/officeart/2008/layout/PictureStrips"/>
    <dgm:cxn modelId="{B5684050-21F1-48B2-8C3F-8AA2910CD99E}" type="presOf" srcId="{E54E9931-48A4-49C3-BCE3-1A3A9A9FBC6C}" destId="{ACE46170-4F6B-4DFB-80B4-92C6366C467A}" srcOrd="0" destOrd="0" presId="urn:microsoft.com/office/officeart/2008/layout/PictureStrips"/>
    <dgm:cxn modelId="{B296E075-49D4-4E07-9F17-E0D8C8271639}" srcId="{4E5248D6-900A-4916-B1EF-45F710DCCF2E}" destId="{85EEBBFB-DE81-41C0-823E-B0494621DE3E}" srcOrd="3" destOrd="0" parTransId="{1FC59D9B-3E40-4A4B-B0F4-52D3D9816C52}" sibTransId="{346FCD15-9AC8-4E54-87BA-3CAFEF5FEE37}"/>
    <dgm:cxn modelId="{84021186-4BAB-414A-842D-708ECA678ED3}" srcId="{4E5248D6-900A-4916-B1EF-45F710DCCF2E}" destId="{21A9CE77-6DC8-476D-BD28-55F660A2FB4E}" srcOrd="0" destOrd="0" parTransId="{5ACEAF6B-D4ED-4641-9FA1-E5B412646D62}" sibTransId="{7BAA6034-985D-474F-AE0D-614046B9DD38}"/>
    <dgm:cxn modelId="{B02D868A-B8E7-4822-851C-04D8DE1C5BB5}" type="presOf" srcId="{85EEBBFB-DE81-41C0-823E-B0494621DE3E}" destId="{F324568C-7BD2-4BEC-84DE-A4DC0FA2B142}" srcOrd="0" destOrd="0" presId="urn:microsoft.com/office/officeart/2008/layout/PictureStrips"/>
    <dgm:cxn modelId="{3D1B0091-347A-4FC3-BBEB-9A4A03F784E2}" type="presOf" srcId="{21A9CE77-6DC8-476D-BD28-55F660A2FB4E}" destId="{E75FE2C2-0439-4D1F-BEBE-55CD11D79E69}" srcOrd="0" destOrd="0" presId="urn:microsoft.com/office/officeart/2008/layout/PictureStrips"/>
    <dgm:cxn modelId="{23B4F6A3-EE46-42DA-BD84-3E911C561162}" srcId="{4E5248D6-900A-4916-B1EF-45F710DCCF2E}" destId="{E54E9931-48A4-49C3-BCE3-1A3A9A9FBC6C}" srcOrd="1" destOrd="0" parTransId="{B0B3D51E-9E41-4C0C-82E6-8E41EE014435}" sibTransId="{36A7F6D6-C95E-4845-9407-88840A802017}"/>
    <dgm:cxn modelId="{70DF1B21-CBCB-4BB9-8F4B-E1FEF53BFD71}" type="presParOf" srcId="{2B6413FB-7473-4FEF-AC40-30064BBCBA1C}" destId="{DCCCA17B-6274-43BA-A624-AEB69E207408}" srcOrd="0" destOrd="0" presId="urn:microsoft.com/office/officeart/2008/layout/PictureStrips"/>
    <dgm:cxn modelId="{7252928A-173E-4218-AE36-9EF3909ED925}" type="presParOf" srcId="{DCCCA17B-6274-43BA-A624-AEB69E207408}" destId="{E75FE2C2-0439-4D1F-BEBE-55CD11D79E69}" srcOrd="0" destOrd="0" presId="urn:microsoft.com/office/officeart/2008/layout/PictureStrips"/>
    <dgm:cxn modelId="{1F465A19-7EAD-4D92-A2E7-C7F37A3A33FB}" type="presParOf" srcId="{DCCCA17B-6274-43BA-A624-AEB69E207408}" destId="{2CD3D63E-D223-448C-8D59-836597EE3AEB}" srcOrd="1" destOrd="0" presId="urn:microsoft.com/office/officeart/2008/layout/PictureStrips"/>
    <dgm:cxn modelId="{27F58C07-ED79-4609-9E71-D78EC6CAEE0B}" type="presParOf" srcId="{2B6413FB-7473-4FEF-AC40-30064BBCBA1C}" destId="{881BBA12-5E45-4D2B-B113-77FCD6D06265}" srcOrd="1" destOrd="0" presId="urn:microsoft.com/office/officeart/2008/layout/PictureStrips"/>
    <dgm:cxn modelId="{02B24469-12E9-4B7F-A346-1C1B2555BB7B}" type="presParOf" srcId="{2B6413FB-7473-4FEF-AC40-30064BBCBA1C}" destId="{B171F99A-10A3-4E58-841B-BB64D89EEFEC}" srcOrd="2" destOrd="0" presId="urn:microsoft.com/office/officeart/2008/layout/PictureStrips"/>
    <dgm:cxn modelId="{AC8299B1-DBA0-4500-AB22-F8C055FEC585}" type="presParOf" srcId="{B171F99A-10A3-4E58-841B-BB64D89EEFEC}" destId="{ACE46170-4F6B-4DFB-80B4-92C6366C467A}" srcOrd="0" destOrd="0" presId="urn:microsoft.com/office/officeart/2008/layout/PictureStrips"/>
    <dgm:cxn modelId="{2A4B1C29-DA5F-4A3D-8546-1F24C29124C7}" type="presParOf" srcId="{B171F99A-10A3-4E58-841B-BB64D89EEFEC}" destId="{14DCAEFF-5AA8-48A9-BE5E-3A54508C9306}" srcOrd="1" destOrd="0" presId="urn:microsoft.com/office/officeart/2008/layout/PictureStrips"/>
    <dgm:cxn modelId="{3DABD29B-2A29-47DB-9F53-54A6A8A4D2D4}" type="presParOf" srcId="{2B6413FB-7473-4FEF-AC40-30064BBCBA1C}" destId="{901B59CB-EAFF-4053-92C8-75E28C2181BA}" srcOrd="3" destOrd="0" presId="urn:microsoft.com/office/officeart/2008/layout/PictureStrips"/>
    <dgm:cxn modelId="{73383BFF-3FC7-4FC6-B9CB-8A4117B812C8}" type="presParOf" srcId="{2B6413FB-7473-4FEF-AC40-30064BBCBA1C}" destId="{0E01B7EC-EA9C-4818-B56A-30AF3D8D9A11}" srcOrd="4" destOrd="0" presId="urn:microsoft.com/office/officeart/2008/layout/PictureStrips"/>
    <dgm:cxn modelId="{84AB92CD-03FD-4AC9-8AC8-31383935CA9F}" type="presParOf" srcId="{0E01B7EC-EA9C-4818-B56A-30AF3D8D9A11}" destId="{9C7F042C-E561-4E6D-9ABC-6301867EFFC6}" srcOrd="0" destOrd="0" presId="urn:microsoft.com/office/officeart/2008/layout/PictureStrips"/>
    <dgm:cxn modelId="{A5709FB1-A0AF-4137-96A7-F08D97376D72}" type="presParOf" srcId="{0E01B7EC-EA9C-4818-B56A-30AF3D8D9A11}" destId="{3E019730-F525-4BFC-B807-DD0B4E6A21B8}" srcOrd="1" destOrd="0" presId="urn:microsoft.com/office/officeart/2008/layout/PictureStrips"/>
    <dgm:cxn modelId="{166B9172-3DE3-49F1-B6BE-A78AE81733A0}" type="presParOf" srcId="{2B6413FB-7473-4FEF-AC40-30064BBCBA1C}" destId="{2A93E53B-1FE7-4AC0-AD53-ACA804CA8402}" srcOrd="5" destOrd="0" presId="urn:microsoft.com/office/officeart/2008/layout/PictureStrips"/>
    <dgm:cxn modelId="{6C7F69A8-AF6A-4074-8A7B-6D350352D297}" type="presParOf" srcId="{2B6413FB-7473-4FEF-AC40-30064BBCBA1C}" destId="{7F456B35-49AD-4C6D-AC01-3472B18BB539}" srcOrd="6" destOrd="0" presId="urn:microsoft.com/office/officeart/2008/layout/PictureStrips"/>
    <dgm:cxn modelId="{69FA25A4-D895-4A29-A34C-54739ECFFF2A}" type="presParOf" srcId="{7F456B35-49AD-4C6D-AC01-3472B18BB539}" destId="{F324568C-7BD2-4BEC-84DE-A4DC0FA2B142}" srcOrd="0" destOrd="0" presId="urn:microsoft.com/office/officeart/2008/layout/PictureStrips"/>
    <dgm:cxn modelId="{38364BB2-01A6-40C5-A5B4-CEAF693A715C}" type="presParOf" srcId="{7F456B35-49AD-4C6D-AC01-3472B18BB539}" destId="{85A4A140-4F26-4B2B-9F08-D0FA0A13A8E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37AA07-F44C-43F4-83FD-2C68078A5D7F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8C0401E5-AEA4-4026-A468-40B6612BD1E5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3600"/>
            <a:t>1L</a:t>
          </a:r>
        </a:p>
      </dgm:t>
    </dgm:pt>
    <dgm:pt modelId="{32E90E86-B2A0-4DAB-AA0E-BDD0FDCABE8A}" type="parTrans" cxnId="{44D049B6-99C8-4810-B28C-394FDE2706E7}">
      <dgm:prSet/>
      <dgm:spPr/>
      <dgm:t>
        <a:bodyPr/>
        <a:lstStyle/>
        <a:p>
          <a:endParaRPr lang="en-GB" sz="1600"/>
        </a:p>
      </dgm:t>
    </dgm:pt>
    <dgm:pt modelId="{70CD40A5-65D9-408B-BB6B-9A768FAB7F61}" type="sibTrans" cxnId="{44D049B6-99C8-4810-B28C-394FDE2706E7}">
      <dgm:prSet/>
      <dgm:spPr/>
      <dgm:t>
        <a:bodyPr/>
        <a:lstStyle/>
        <a:p>
          <a:endParaRPr lang="en-GB" sz="1600"/>
        </a:p>
      </dgm:t>
    </dgm:pt>
    <dgm:pt modelId="{E365EB1A-A6BA-4D52-A43F-10C157E9A17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3600"/>
            <a:t>2L</a:t>
          </a:r>
        </a:p>
      </dgm:t>
    </dgm:pt>
    <dgm:pt modelId="{ABDC4921-5BE5-4F32-B13F-B135100CC6A4}" type="parTrans" cxnId="{5E1DC48B-6C2A-4326-8E71-474B551A2170}">
      <dgm:prSet/>
      <dgm:spPr/>
      <dgm:t>
        <a:bodyPr/>
        <a:lstStyle/>
        <a:p>
          <a:endParaRPr lang="en-GB" sz="1600"/>
        </a:p>
      </dgm:t>
    </dgm:pt>
    <dgm:pt modelId="{A94318F8-F83E-4CE7-A2AA-CEF32EA36C31}" type="sibTrans" cxnId="{5E1DC48B-6C2A-4326-8E71-474B551A2170}">
      <dgm:prSet/>
      <dgm:spPr/>
      <dgm:t>
        <a:bodyPr/>
        <a:lstStyle/>
        <a:p>
          <a:endParaRPr lang="en-GB" sz="1600"/>
        </a:p>
      </dgm:t>
    </dgm:pt>
    <dgm:pt modelId="{32FA6BE2-F45A-486E-89D4-564A90ED0911}">
      <dgm:prSet phldrT="[Text]" custT="1"/>
      <dgm:spPr/>
      <dgm:t>
        <a:bodyPr/>
        <a:lstStyle/>
        <a:p>
          <a:r>
            <a:rPr lang="en-GB" sz="3600"/>
            <a:t>3L</a:t>
          </a:r>
        </a:p>
      </dgm:t>
    </dgm:pt>
    <dgm:pt modelId="{469C1367-91B1-4A9B-B3BB-5894F12B40FC}" type="parTrans" cxnId="{27776052-68B3-4074-9F12-18D9EF2C0CDF}">
      <dgm:prSet/>
      <dgm:spPr/>
      <dgm:t>
        <a:bodyPr/>
        <a:lstStyle/>
        <a:p>
          <a:endParaRPr lang="en-GB" sz="1600"/>
        </a:p>
      </dgm:t>
    </dgm:pt>
    <dgm:pt modelId="{EEB8D664-2CEF-4AF3-82EF-9A14F13FDAA1}" type="sibTrans" cxnId="{27776052-68B3-4074-9F12-18D9EF2C0CDF}">
      <dgm:prSet/>
      <dgm:spPr/>
      <dgm:t>
        <a:bodyPr/>
        <a:lstStyle/>
        <a:p>
          <a:endParaRPr lang="en-GB" sz="1600"/>
        </a:p>
      </dgm:t>
    </dgm:pt>
    <dgm:pt modelId="{3D2E887C-4BD3-4CE7-80EA-A1DC33A4DC3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3600" dirty="0"/>
            <a:t>4L+</a:t>
          </a:r>
        </a:p>
      </dgm:t>
    </dgm:pt>
    <dgm:pt modelId="{420A4C35-388E-43A3-BB19-2D3FE7A81131}" type="parTrans" cxnId="{6711256B-0D6D-4D02-84AB-FA62A05D7D69}">
      <dgm:prSet/>
      <dgm:spPr/>
      <dgm:t>
        <a:bodyPr/>
        <a:lstStyle/>
        <a:p>
          <a:endParaRPr lang="en-GB" sz="1600"/>
        </a:p>
      </dgm:t>
    </dgm:pt>
    <dgm:pt modelId="{456D7A43-3596-4304-8FF4-FB3B0EF8E1DA}" type="sibTrans" cxnId="{6711256B-0D6D-4D02-84AB-FA62A05D7D69}">
      <dgm:prSet/>
      <dgm:spPr/>
      <dgm:t>
        <a:bodyPr/>
        <a:lstStyle/>
        <a:p>
          <a:endParaRPr lang="en-GB" sz="1600"/>
        </a:p>
      </dgm:t>
    </dgm:pt>
    <dgm:pt modelId="{BCB089A8-BB52-4CE8-B1FA-4EA12A380331}" type="pres">
      <dgm:prSet presAssocID="{3337AA07-F44C-43F4-83FD-2C68078A5D7F}" presName="Name0" presStyleCnt="0">
        <dgm:presLayoutVars>
          <dgm:dir/>
          <dgm:animLvl val="lvl"/>
          <dgm:resizeHandles val="exact"/>
        </dgm:presLayoutVars>
      </dgm:prSet>
      <dgm:spPr/>
    </dgm:pt>
    <dgm:pt modelId="{C1F1F8F3-DEB0-4052-8CC4-9E29FE14CF2E}" type="pres">
      <dgm:prSet presAssocID="{8C0401E5-AEA4-4026-A468-40B6612BD1E5}" presName="parTxOnly" presStyleLbl="node1" presStyleIdx="0" presStyleCnt="4" custScaleY="82137">
        <dgm:presLayoutVars>
          <dgm:chMax val="0"/>
          <dgm:chPref val="0"/>
          <dgm:bulletEnabled val="1"/>
        </dgm:presLayoutVars>
      </dgm:prSet>
      <dgm:spPr/>
    </dgm:pt>
    <dgm:pt modelId="{E28BF2E9-BCCD-4010-8EF3-44BC3B916079}" type="pres">
      <dgm:prSet presAssocID="{70CD40A5-65D9-408B-BB6B-9A768FAB7F61}" presName="parTxOnlySpace" presStyleCnt="0"/>
      <dgm:spPr/>
    </dgm:pt>
    <dgm:pt modelId="{CDD6F7D9-1DCB-45C1-830A-38A519CE5FC3}" type="pres">
      <dgm:prSet presAssocID="{E365EB1A-A6BA-4D52-A43F-10C157E9A177}" presName="parTxOnly" presStyleLbl="node1" presStyleIdx="1" presStyleCnt="4" custScaleY="82137">
        <dgm:presLayoutVars>
          <dgm:chMax val="0"/>
          <dgm:chPref val="0"/>
          <dgm:bulletEnabled val="1"/>
        </dgm:presLayoutVars>
      </dgm:prSet>
      <dgm:spPr/>
    </dgm:pt>
    <dgm:pt modelId="{1B6CD7CC-91C6-45C3-AB52-E390C3F94FCD}" type="pres">
      <dgm:prSet presAssocID="{A94318F8-F83E-4CE7-A2AA-CEF32EA36C31}" presName="parTxOnlySpace" presStyleCnt="0"/>
      <dgm:spPr/>
    </dgm:pt>
    <dgm:pt modelId="{337B7D48-1381-487B-8E44-9CF494524BFF}" type="pres">
      <dgm:prSet presAssocID="{32FA6BE2-F45A-486E-89D4-564A90ED0911}" presName="parTxOnly" presStyleLbl="node1" presStyleIdx="2" presStyleCnt="4" custScaleY="82137">
        <dgm:presLayoutVars>
          <dgm:chMax val="0"/>
          <dgm:chPref val="0"/>
          <dgm:bulletEnabled val="1"/>
        </dgm:presLayoutVars>
      </dgm:prSet>
      <dgm:spPr/>
    </dgm:pt>
    <dgm:pt modelId="{FB261C75-940E-4520-B41E-6531A0BEC06B}" type="pres">
      <dgm:prSet presAssocID="{EEB8D664-2CEF-4AF3-82EF-9A14F13FDAA1}" presName="parTxOnlySpace" presStyleCnt="0"/>
      <dgm:spPr/>
    </dgm:pt>
    <dgm:pt modelId="{92C3ACEE-BB73-45C5-B149-148FEB191380}" type="pres">
      <dgm:prSet presAssocID="{3D2E887C-4BD3-4CE7-80EA-A1DC33A4DC34}" presName="parTxOnly" presStyleLbl="node1" presStyleIdx="3" presStyleCnt="4" custScaleY="82137">
        <dgm:presLayoutVars>
          <dgm:chMax val="0"/>
          <dgm:chPref val="0"/>
          <dgm:bulletEnabled val="1"/>
        </dgm:presLayoutVars>
      </dgm:prSet>
      <dgm:spPr/>
    </dgm:pt>
  </dgm:ptLst>
  <dgm:cxnLst>
    <dgm:cxn modelId="{831FF21F-2215-493F-A546-A2CF2F87952C}" type="presOf" srcId="{E365EB1A-A6BA-4D52-A43F-10C157E9A177}" destId="{CDD6F7D9-1DCB-45C1-830A-38A519CE5FC3}" srcOrd="0" destOrd="0" presId="urn:microsoft.com/office/officeart/2005/8/layout/chevron1"/>
    <dgm:cxn modelId="{6D43ED38-3052-46D4-B4E3-CD9C33C28A83}" type="presOf" srcId="{32FA6BE2-F45A-486E-89D4-564A90ED0911}" destId="{337B7D48-1381-487B-8E44-9CF494524BFF}" srcOrd="0" destOrd="0" presId="urn:microsoft.com/office/officeart/2005/8/layout/chevron1"/>
    <dgm:cxn modelId="{E6CE7E68-5789-4767-8513-1191BD63A815}" type="presOf" srcId="{3337AA07-F44C-43F4-83FD-2C68078A5D7F}" destId="{BCB089A8-BB52-4CE8-B1FA-4EA12A380331}" srcOrd="0" destOrd="0" presId="urn:microsoft.com/office/officeart/2005/8/layout/chevron1"/>
    <dgm:cxn modelId="{6711256B-0D6D-4D02-84AB-FA62A05D7D69}" srcId="{3337AA07-F44C-43F4-83FD-2C68078A5D7F}" destId="{3D2E887C-4BD3-4CE7-80EA-A1DC33A4DC34}" srcOrd="3" destOrd="0" parTransId="{420A4C35-388E-43A3-BB19-2D3FE7A81131}" sibTransId="{456D7A43-3596-4304-8FF4-FB3B0EF8E1DA}"/>
    <dgm:cxn modelId="{27776052-68B3-4074-9F12-18D9EF2C0CDF}" srcId="{3337AA07-F44C-43F4-83FD-2C68078A5D7F}" destId="{32FA6BE2-F45A-486E-89D4-564A90ED0911}" srcOrd="2" destOrd="0" parTransId="{469C1367-91B1-4A9B-B3BB-5894F12B40FC}" sibTransId="{EEB8D664-2CEF-4AF3-82EF-9A14F13FDAA1}"/>
    <dgm:cxn modelId="{CA79E759-A066-4B1E-BF61-926D10D3B66F}" type="presOf" srcId="{3D2E887C-4BD3-4CE7-80EA-A1DC33A4DC34}" destId="{92C3ACEE-BB73-45C5-B149-148FEB191380}" srcOrd="0" destOrd="0" presId="urn:microsoft.com/office/officeart/2005/8/layout/chevron1"/>
    <dgm:cxn modelId="{5E1DC48B-6C2A-4326-8E71-474B551A2170}" srcId="{3337AA07-F44C-43F4-83FD-2C68078A5D7F}" destId="{E365EB1A-A6BA-4D52-A43F-10C157E9A177}" srcOrd="1" destOrd="0" parTransId="{ABDC4921-5BE5-4F32-B13F-B135100CC6A4}" sibTransId="{A94318F8-F83E-4CE7-A2AA-CEF32EA36C31}"/>
    <dgm:cxn modelId="{44D049B6-99C8-4810-B28C-394FDE2706E7}" srcId="{3337AA07-F44C-43F4-83FD-2C68078A5D7F}" destId="{8C0401E5-AEA4-4026-A468-40B6612BD1E5}" srcOrd="0" destOrd="0" parTransId="{32E90E86-B2A0-4DAB-AA0E-BDD0FDCABE8A}" sibTransId="{70CD40A5-65D9-408B-BB6B-9A768FAB7F61}"/>
    <dgm:cxn modelId="{559A2BB7-FB10-4C62-BDAA-FC9DE4AA9607}" type="presOf" srcId="{8C0401E5-AEA4-4026-A468-40B6612BD1E5}" destId="{C1F1F8F3-DEB0-4052-8CC4-9E29FE14CF2E}" srcOrd="0" destOrd="0" presId="urn:microsoft.com/office/officeart/2005/8/layout/chevron1"/>
    <dgm:cxn modelId="{4E18C6B3-1D01-4148-9333-E0428D668F9B}" type="presParOf" srcId="{BCB089A8-BB52-4CE8-B1FA-4EA12A380331}" destId="{C1F1F8F3-DEB0-4052-8CC4-9E29FE14CF2E}" srcOrd="0" destOrd="0" presId="urn:microsoft.com/office/officeart/2005/8/layout/chevron1"/>
    <dgm:cxn modelId="{B7B16379-4AE0-4434-93DF-12D7D21FE520}" type="presParOf" srcId="{BCB089A8-BB52-4CE8-B1FA-4EA12A380331}" destId="{E28BF2E9-BCCD-4010-8EF3-44BC3B916079}" srcOrd="1" destOrd="0" presId="urn:microsoft.com/office/officeart/2005/8/layout/chevron1"/>
    <dgm:cxn modelId="{2062E855-72F3-4C2F-9928-ADC9AB5CF878}" type="presParOf" srcId="{BCB089A8-BB52-4CE8-B1FA-4EA12A380331}" destId="{CDD6F7D9-1DCB-45C1-830A-38A519CE5FC3}" srcOrd="2" destOrd="0" presId="urn:microsoft.com/office/officeart/2005/8/layout/chevron1"/>
    <dgm:cxn modelId="{906EC367-659E-4DFD-9CC1-D2473DA06E5A}" type="presParOf" srcId="{BCB089A8-BB52-4CE8-B1FA-4EA12A380331}" destId="{1B6CD7CC-91C6-45C3-AB52-E390C3F94FCD}" srcOrd="3" destOrd="0" presId="urn:microsoft.com/office/officeart/2005/8/layout/chevron1"/>
    <dgm:cxn modelId="{0386E0C0-E7BD-45FD-952E-39B3DB983713}" type="presParOf" srcId="{BCB089A8-BB52-4CE8-B1FA-4EA12A380331}" destId="{337B7D48-1381-487B-8E44-9CF494524BFF}" srcOrd="4" destOrd="0" presId="urn:microsoft.com/office/officeart/2005/8/layout/chevron1"/>
    <dgm:cxn modelId="{7A82B600-443E-4B39-9E12-B47802BCF294}" type="presParOf" srcId="{BCB089A8-BB52-4CE8-B1FA-4EA12A380331}" destId="{FB261C75-940E-4520-B41E-6531A0BEC06B}" srcOrd="5" destOrd="0" presId="urn:microsoft.com/office/officeart/2005/8/layout/chevron1"/>
    <dgm:cxn modelId="{F2768A04-8353-4A13-AF3E-15BC71F8B9ED}" type="presParOf" srcId="{BCB089A8-BB52-4CE8-B1FA-4EA12A380331}" destId="{92C3ACEE-BB73-45C5-B149-148FEB19138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37AA07-F44C-43F4-83FD-2C68078A5D7F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8C0401E5-AEA4-4026-A468-40B6612BD1E5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3600"/>
            <a:t>1L</a:t>
          </a:r>
        </a:p>
      </dgm:t>
    </dgm:pt>
    <dgm:pt modelId="{32E90E86-B2A0-4DAB-AA0E-BDD0FDCABE8A}" type="parTrans" cxnId="{44D049B6-99C8-4810-B28C-394FDE2706E7}">
      <dgm:prSet/>
      <dgm:spPr/>
      <dgm:t>
        <a:bodyPr/>
        <a:lstStyle/>
        <a:p>
          <a:endParaRPr lang="en-GB" sz="1600"/>
        </a:p>
      </dgm:t>
    </dgm:pt>
    <dgm:pt modelId="{70CD40A5-65D9-408B-BB6B-9A768FAB7F61}" type="sibTrans" cxnId="{44D049B6-99C8-4810-B28C-394FDE2706E7}">
      <dgm:prSet/>
      <dgm:spPr/>
      <dgm:t>
        <a:bodyPr/>
        <a:lstStyle/>
        <a:p>
          <a:endParaRPr lang="en-GB" sz="1600"/>
        </a:p>
      </dgm:t>
    </dgm:pt>
    <dgm:pt modelId="{E365EB1A-A6BA-4D52-A43F-10C157E9A17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3600"/>
            <a:t>2L</a:t>
          </a:r>
        </a:p>
      </dgm:t>
    </dgm:pt>
    <dgm:pt modelId="{ABDC4921-5BE5-4F32-B13F-B135100CC6A4}" type="parTrans" cxnId="{5E1DC48B-6C2A-4326-8E71-474B551A2170}">
      <dgm:prSet/>
      <dgm:spPr/>
      <dgm:t>
        <a:bodyPr/>
        <a:lstStyle/>
        <a:p>
          <a:endParaRPr lang="en-GB" sz="1600"/>
        </a:p>
      </dgm:t>
    </dgm:pt>
    <dgm:pt modelId="{A94318F8-F83E-4CE7-A2AA-CEF32EA36C31}" type="sibTrans" cxnId="{5E1DC48B-6C2A-4326-8E71-474B551A2170}">
      <dgm:prSet/>
      <dgm:spPr/>
      <dgm:t>
        <a:bodyPr/>
        <a:lstStyle/>
        <a:p>
          <a:endParaRPr lang="en-GB" sz="1600"/>
        </a:p>
      </dgm:t>
    </dgm:pt>
    <dgm:pt modelId="{32FA6BE2-F45A-486E-89D4-564A90ED0911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3600"/>
            <a:t>3L</a:t>
          </a:r>
        </a:p>
      </dgm:t>
    </dgm:pt>
    <dgm:pt modelId="{469C1367-91B1-4A9B-B3BB-5894F12B40FC}" type="parTrans" cxnId="{27776052-68B3-4074-9F12-18D9EF2C0CDF}">
      <dgm:prSet/>
      <dgm:spPr/>
      <dgm:t>
        <a:bodyPr/>
        <a:lstStyle/>
        <a:p>
          <a:endParaRPr lang="en-GB" sz="1600"/>
        </a:p>
      </dgm:t>
    </dgm:pt>
    <dgm:pt modelId="{EEB8D664-2CEF-4AF3-82EF-9A14F13FDAA1}" type="sibTrans" cxnId="{27776052-68B3-4074-9F12-18D9EF2C0CDF}">
      <dgm:prSet/>
      <dgm:spPr/>
      <dgm:t>
        <a:bodyPr/>
        <a:lstStyle/>
        <a:p>
          <a:endParaRPr lang="en-GB" sz="1600"/>
        </a:p>
      </dgm:t>
    </dgm:pt>
    <dgm:pt modelId="{3D2E887C-4BD3-4CE7-80EA-A1DC33A4DC34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3600"/>
            <a:t>4L+</a:t>
          </a:r>
        </a:p>
      </dgm:t>
    </dgm:pt>
    <dgm:pt modelId="{420A4C35-388E-43A3-BB19-2D3FE7A81131}" type="parTrans" cxnId="{6711256B-0D6D-4D02-84AB-FA62A05D7D69}">
      <dgm:prSet/>
      <dgm:spPr/>
      <dgm:t>
        <a:bodyPr/>
        <a:lstStyle/>
        <a:p>
          <a:endParaRPr lang="en-GB" sz="1600"/>
        </a:p>
      </dgm:t>
    </dgm:pt>
    <dgm:pt modelId="{456D7A43-3596-4304-8FF4-FB3B0EF8E1DA}" type="sibTrans" cxnId="{6711256B-0D6D-4D02-84AB-FA62A05D7D69}">
      <dgm:prSet/>
      <dgm:spPr/>
      <dgm:t>
        <a:bodyPr/>
        <a:lstStyle/>
        <a:p>
          <a:endParaRPr lang="en-GB" sz="1600"/>
        </a:p>
      </dgm:t>
    </dgm:pt>
    <dgm:pt modelId="{BCB089A8-BB52-4CE8-B1FA-4EA12A380331}" type="pres">
      <dgm:prSet presAssocID="{3337AA07-F44C-43F4-83FD-2C68078A5D7F}" presName="Name0" presStyleCnt="0">
        <dgm:presLayoutVars>
          <dgm:dir/>
          <dgm:animLvl val="lvl"/>
          <dgm:resizeHandles val="exact"/>
        </dgm:presLayoutVars>
      </dgm:prSet>
      <dgm:spPr/>
    </dgm:pt>
    <dgm:pt modelId="{C1F1F8F3-DEB0-4052-8CC4-9E29FE14CF2E}" type="pres">
      <dgm:prSet presAssocID="{8C0401E5-AEA4-4026-A468-40B6612BD1E5}" presName="parTxOnly" presStyleLbl="node1" presStyleIdx="0" presStyleCnt="4" custScaleY="82137">
        <dgm:presLayoutVars>
          <dgm:chMax val="0"/>
          <dgm:chPref val="0"/>
          <dgm:bulletEnabled val="1"/>
        </dgm:presLayoutVars>
      </dgm:prSet>
      <dgm:spPr/>
    </dgm:pt>
    <dgm:pt modelId="{E28BF2E9-BCCD-4010-8EF3-44BC3B916079}" type="pres">
      <dgm:prSet presAssocID="{70CD40A5-65D9-408B-BB6B-9A768FAB7F61}" presName="parTxOnlySpace" presStyleCnt="0"/>
      <dgm:spPr/>
    </dgm:pt>
    <dgm:pt modelId="{CDD6F7D9-1DCB-45C1-830A-38A519CE5FC3}" type="pres">
      <dgm:prSet presAssocID="{E365EB1A-A6BA-4D52-A43F-10C157E9A177}" presName="parTxOnly" presStyleLbl="node1" presStyleIdx="1" presStyleCnt="4" custScaleY="82137">
        <dgm:presLayoutVars>
          <dgm:chMax val="0"/>
          <dgm:chPref val="0"/>
          <dgm:bulletEnabled val="1"/>
        </dgm:presLayoutVars>
      </dgm:prSet>
      <dgm:spPr/>
    </dgm:pt>
    <dgm:pt modelId="{1B6CD7CC-91C6-45C3-AB52-E390C3F94FCD}" type="pres">
      <dgm:prSet presAssocID="{A94318F8-F83E-4CE7-A2AA-CEF32EA36C31}" presName="parTxOnlySpace" presStyleCnt="0"/>
      <dgm:spPr/>
    </dgm:pt>
    <dgm:pt modelId="{337B7D48-1381-487B-8E44-9CF494524BFF}" type="pres">
      <dgm:prSet presAssocID="{32FA6BE2-F45A-486E-89D4-564A90ED0911}" presName="parTxOnly" presStyleLbl="node1" presStyleIdx="2" presStyleCnt="4" custScaleY="82137">
        <dgm:presLayoutVars>
          <dgm:chMax val="0"/>
          <dgm:chPref val="0"/>
          <dgm:bulletEnabled val="1"/>
        </dgm:presLayoutVars>
      </dgm:prSet>
      <dgm:spPr/>
    </dgm:pt>
    <dgm:pt modelId="{FB261C75-940E-4520-B41E-6531A0BEC06B}" type="pres">
      <dgm:prSet presAssocID="{EEB8D664-2CEF-4AF3-82EF-9A14F13FDAA1}" presName="parTxOnlySpace" presStyleCnt="0"/>
      <dgm:spPr/>
    </dgm:pt>
    <dgm:pt modelId="{92C3ACEE-BB73-45C5-B149-148FEB191380}" type="pres">
      <dgm:prSet presAssocID="{3D2E887C-4BD3-4CE7-80EA-A1DC33A4DC34}" presName="parTxOnly" presStyleLbl="node1" presStyleIdx="3" presStyleCnt="4" custScaleY="82137">
        <dgm:presLayoutVars>
          <dgm:chMax val="0"/>
          <dgm:chPref val="0"/>
          <dgm:bulletEnabled val="1"/>
        </dgm:presLayoutVars>
      </dgm:prSet>
      <dgm:spPr/>
    </dgm:pt>
  </dgm:ptLst>
  <dgm:cxnLst>
    <dgm:cxn modelId="{831FF21F-2215-493F-A546-A2CF2F87952C}" type="presOf" srcId="{E365EB1A-A6BA-4D52-A43F-10C157E9A177}" destId="{CDD6F7D9-1DCB-45C1-830A-38A519CE5FC3}" srcOrd="0" destOrd="0" presId="urn:microsoft.com/office/officeart/2005/8/layout/chevron1"/>
    <dgm:cxn modelId="{6D43ED38-3052-46D4-B4E3-CD9C33C28A83}" type="presOf" srcId="{32FA6BE2-F45A-486E-89D4-564A90ED0911}" destId="{337B7D48-1381-487B-8E44-9CF494524BFF}" srcOrd="0" destOrd="0" presId="urn:microsoft.com/office/officeart/2005/8/layout/chevron1"/>
    <dgm:cxn modelId="{E6CE7E68-5789-4767-8513-1191BD63A815}" type="presOf" srcId="{3337AA07-F44C-43F4-83FD-2C68078A5D7F}" destId="{BCB089A8-BB52-4CE8-B1FA-4EA12A380331}" srcOrd="0" destOrd="0" presId="urn:microsoft.com/office/officeart/2005/8/layout/chevron1"/>
    <dgm:cxn modelId="{6711256B-0D6D-4D02-84AB-FA62A05D7D69}" srcId="{3337AA07-F44C-43F4-83FD-2C68078A5D7F}" destId="{3D2E887C-4BD3-4CE7-80EA-A1DC33A4DC34}" srcOrd="3" destOrd="0" parTransId="{420A4C35-388E-43A3-BB19-2D3FE7A81131}" sibTransId="{456D7A43-3596-4304-8FF4-FB3B0EF8E1DA}"/>
    <dgm:cxn modelId="{27776052-68B3-4074-9F12-18D9EF2C0CDF}" srcId="{3337AA07-F44C-43F4-83FD-2C68078A5D7F}" destId="{32FA6BE2-F45A-486E-89D4-564A90ED0911}" srcOrd="2" destOrd="0" parTransId="{469C1367-91B1-4A9B-B3BB-5894F12B40FC}" sibTransId="{EEB8D664-2CEF-4AF3-82EF-9A14F13FDAA1}"/>
    <dgm:cxn modelId="{CA79E759-A066-4B1E-BF61-926D10D3B66F}" type="presOf" srcId="{3D2E887C-4BD3-4CE7-80EA-A1DC33A4DC34}" destId="{92C3ACEE-BB73-45C5-B149-148FEB191380}" srcOrd="0" destOrd="0" presId="urn:microsoft.com/office/officeart/2005/8/layout/chevron1"/>
    <dgm:cxn modelId="{5E1DC48B-6C2A-4326-8E71-474B551A2170}" srcId="{3337AA07-F44C-43F4-83FD-2C68078A5D7F}" destId="{E365EB1A-A6BA-4D52-A43F-10C157E9A177}" srcOrd="1" destOrd="0" parTransId="{ABDC4921-5BE5-4F32-B13F-B135100CC6A4}" sibTransId="{A94318F8-F83E-4CE7-A2AA-CEF32EA36C31}"/>
    <dgm:cxn modelId="{44D049B6-99C8-4810-B28C-394FDE2706E7}" srcId="{3337AA07-F44C-43F4-83FD-2C68078A5D7F}" destId="{8C0401E5-AEA4-4026-A468-40B6612BD1E5}" srcOrd="0" destOrd="0" parTransId="{32E90E86-B2A0-4DAB-AA0E-BDD0FDCABE8A}" sibTransId="{70CD40A5-65D9-408B-BB6B-9A768FAB7F61}"/>
    <dgm:cxn modelId="{559A2BB7-FB10-4C62-BDAA-FC9DE4AA9607}" type="presOf" srcId="{8C0401E5-AEA4-4026-A468-40B6612BD1E5}" destId="{C1F1F8F3-DEB0-4052-8CC4-9E29FE14CF2E}" srcOrd="0" destOrd="0" presId="urn:microsoft.com/office/officeart/2005/8/layout/chevron1"/>
    <dgm:cxn modelId="{4E18C6B3-1D01-4148-9333-E0428D668F9B}" type="presParOf" srcId="{BCB089A8-BB52-4CE8-B1FA-4EA12A380331}" destId="{C1F1F8F3-DEB0-4052-8CC4-9E29FE14CF2E}" srcOrd="0" destOrd="0" presId="urn:microsoft.com/office/officeart/2005/8/layout/chevron1"/>
    <dgm:cxn modelId="{B7B16379-4AE0-4434-93DF-12D7D21FE520}" type="presParOf" srcId="{BCB089A8-BB52-4CE8-B1FA-4EA12A380331}" destId="{E28BF2E9-BCCD-4010-8EF3-44BC3B916079}" srcOrd="1" destOrd="0" presId="urn:microsoft.com/office/officeart/2005/8/layout/chevron1"/>
    <dgm:cxn modelId="{2062E855-72F3-4C2F-9928-ADC9AB5CF878}" type="presParOf" srcId="{BCB089A8-BB52-4CE8-B1FA-4EA12A380331}" destId="{CDD6F7D9-1DCB-45C1-830A-38A519CE5FC3}" srcOrd="2" destOrd="0" presId="urn:microsoft.com/office/officeart/2005/8/layout/chevron1"/>
    <dgm:cxn modelId="{906EC367-659E-4DFD-9CC1-D2473DA06E5A}" type="presParOf" srcId="{BCB089A8-BB52-4CE8-B1FA-4EA12A380331}" destId="{1B6CD7CC-91C6-45C3-AB52-E390C3F94FCD}" srcOrd="3" destOrd="0" presId="urn:microsoft.com/office/officeart/2005/8/layout/chevron1"/>
    <dgm:cxn modelId="{0386E0C0-E7BD-45FD-952E-39B3DB983713}" type="presParOf" srcId="{BCB089A8-BB52-4CE8-B1FA-4EA12A380331}" destId="{337B7D48-1381-487B-8E44-9CF494524BFF}" srcOrd="4" destOrd="0" presId="urn:microsoft.com/office/officeart/2005/8/layout/chevron1"/>
    <dgm:cxn modelId="{7A82B600-443E-4B39-9E12-B47802BCF294}" type="presParOf" srcId="{BCB089A8-BB52-4CE8-B1FA-4EA12A380331}" destId="{FB261C75-940E-4520-B41E-6531A0BEC06B}" srcOrd="5" destOrd="0" presId="urn:microsoft.com/office/officeart/2005/8/layout/chevron1"/>
    <dgm:cxn modelId="{F2768A04-8353-4A13-AF3E-15BC71F8B9ED}" type="presParOf" srcId="{BCB089A8-BB52-4CE8-B1FA-4EA12A380331}" destId="{92C3ACEE-BB73-45C5-B149-148FEB19138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89A395-F83D-4D77-9842-C75E32FD984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BD3949B-F024-4046-94BD-365497C315C6}">
      <dgm:prSet/>
      <dgm:spPr/>
      <dgm:t>
        <a:bodyPr/>
        <a:lstStyle/>
        <a:p>
          <a:r>
            <a:rPr lang="en-GB" dirty="0"/>
            <a:t>Treating with a 1L anti-EGFR agent enables anti-EGFR rechallenge to be an option in the 3L</a:t>
          </a:r>
          <a:r>
            <a:rPr lang="en-GB" baseline="30000" dirty="0"/>
            <a:t>1</a:t>
          </a:r>
          <a:endParaRPr lang="en-GB" dirty="0"/>
        </a:p>
      </dgm:t>
    </dgm:pt>
    <dgm:pt modelId="{0C2732CF-C478-437E-A300-0030772470F8}" type="parTrans" cxnId="{E2B71834-910E-4883-824F-18BE4DB7DEA4}">
      <dgm:prSet/>
      <dgm:spPr/>
      <dgm:t>
        <a:bodyPr/>
        <a:lstStyle/>
        <a:p>
          <a:endParaRPr lang="en-GB"/>
        </a:p>
      </dgm:t>
    </dgm:pt>
    <dgm:pt modelId="{E0639C96-C0C6-49EF-B169-93B74DF99BFD}" type="sibTrans" cxnId="{E2B71834-910E-4883-824F-18BE4DB7DEA4}">
      <dgm:prSet/>
      <dgm:spPr/>
      <dgm:t>
        <a:bodyPr/>
        <a:lstStyle/>
        <a:p>
          <a:endParaRPr lang="en-GB"/>
        </a:p>
      </dgm:t>
    </dgm:pt>
    <dgm:pt modelId="{53B609D5-19CB-4142-B5FC-45C45B900F60}">
      <dgm:prSet/>
      <dgm:spPr>
        <a:solidFill>
          <a:schemeClr val="accent6"/>
        </a:solidFill>
      </dgm:spPr>
      <dgm:t>
        <a:bodyPr/>
        <a:lstStyle/>
        <a:p>
          <a:r>
            <a:rPr lang="en-GB" dirty="0"/>
            <a:t>Data from CRICKET has shown the potential benefits of 3L rechallenge in a </a:t>
          </a:r>
          <a:r>
            <a:rPr lang="en-GB" dirty="0">
              <a:solidFill>
                <a:srgbClr val="FF0000"/>
              </a:solidFill>
            </a:rPr>
            <a:t>small </a:t>
          </a:r>
          <a:r>
            <a:rPr lang="en-GB" dirty="0"/>
            <a:t>population, particularly for those maintaining </a:t>
          </a:r>
          <a:r>
            <a:rPr lang="en-GB" i="1" dirty="0"/>
            <a:t>RAS </a:t>
          </a:r>
          <a:r>
            <a:rPr lang="en-GB" i="1" dirty="0" err="1"/>
            <a:t>wt</a:t>
          </a:r>
          <a:r>
            <a:rPr lang="en-GB" i="1" dirty="0"/>
            <a:t> </a:t>
          </a:r>
          <a:r>
            <a:rPr lang="en-GB" dirty="0"/>
            <a:t>status at rechallenge baseline</a:t>
          </a:r>
          <a:r>
            <a:rPr lang="en-GB" baseline="30000" dirty="0"/>
            <a:t>2</a:t>
          </a:r>
          <a:endParaRPr lang="en-GB" dirty="0"/>
        </a:p>
      </dgm:t>
    </dgm:pt>
    <dgm:pt modelId="{3BC6EC93-FD0A-4F4C-A949-49075E0F9AFE}" type="parTrans" cxnId="{393C0C36-1EE3-4410-8097-106177301292}">
      <dgm:prSet/>
      <dgm:spPr/>
      <dgm:t>
        <a:bodyPr/>
        <a:lstStyle/>
        <a:p>
          <a:endParaRPr lang="en-GB"/>
        </a:p>
      </dgm:t>
    </dgm:pt>
    <dgm:pt modelId="{33F547C2-3F84-4CC7-9503-9B585F81B49D}" type="sibTrans" cxnId="{393C0C36-1EE3-4410-8097-106177301292}">
      <dgm:prSet/>
      <dgm:spPr/>
      <dgm:t>
        <a:bodyPr/>
        <a:lstStyle/>
        <a:p>
          <a:endParaRPr lang="en-GB"/>
        </a:p>
      </dgm:t>
    </dgm:pt>
    <dgm:pt modelId="{6F42FCD9-26DC-44DC-A427-02CDEC380184}">
      <dgm:prSet/>
      <dgm:spPr>
        <a:solidFill>
          <a:schemeClr val="accent1"/>
        </a:solidFill>
      </dgm:spPr>
      <dgm:t>
        <a:bodyPr/>
        <a:lstStyle/>
        <a:p>
          <a:r>
            <a:rPr lang="en-GB" dirty="0"/>
            <a:t>There is a lack of completed </a:t>
          </a:r>
          <a:r>
            <a:rPr lang="en-GB" dirty="0">
              <a:solidFill>
                <a:srgbClr val="FF0000"/>
              </a:solidFill>
            </a:rPr>
            <a:t>prospective trials </a:t>
          </a:r>
          <a:r>
            <a:rPr lang="en-GB" dirty="0"/>
            <a:t>in the 3L and beyond to help inform sequencing of rechallenge vs other agents</a:t>
          </a:r>
        </a:p>
      </dgm:t>
    </dgm:pt>
    <dgm:pt modelId="{50278B1B-483D-465C-9902-AC5E7F4322DD}" type="parTrans" cxnId="{8074A44D-221F-4BA7-A904-F2A4413F07A1}">
      <dgm:prSet/>
      <dgm:spPr/>
      <dgm:t>
        <a:bodyPr/>
        <a:lstStyle/>
        <a:p>
          <a:endParaRPr lang="en-GB"/>
        </a:p>
      </dgm:t>
    </dgm:pt>
    <dgm:pt modelId="{83BD7C15-02B2-4702-A5B6-E7550B958625}" type="sibTrans" cxnId="{8074A44D-221F-4BA7-A904-F2A4413F07A1}">
      <dgm:prSet/>
      <dgm:spPr/>
      <dgm:t>
        <a:bodyPr/>
        <a:lstStyle/>
        <a:p>
          <a:endParaRPr lang="en-GB"/>
        </a:p>
      </dgm:t>
    </dgm:pt>
    <dgm:pt modelId="{030329FE-5AE6-4754-BB76-CBBB49AFBF2C}" type="pres">
      <dgm:prSet presAssocID="{4689A395-F83D-4D77-9842-C75E32FD9842}" presName="Name0" presStyleCnt="0">
        <dgm:presLayoutVars>
          <dgm:chMax val="7"/>
          <dgm:chPref val="7"/>
          <dgm:dir/>
        </dgm:presLayoutVars>
      </dgm:prSet>
      <dgm:spPr/>
    </dgm:pt>
    <dgm:pt modelId="{8CE8049B-1510-4A34-9789-BBF397A307EE}" type="pres">
      <dgm:prSet presAssocID="{4689A395-F83D-4D77-9842-C75E32FD9842}" presName="Name1" presStyleCnt="0"/>
      <dgm:spPr/>
    </dgm:pt>
    <dgm:pt modelId="{74821A36-57D0-4258-8865-EB098ED992EA}" type="pres">
      <dgm:prSet presAssocID="{4689A395-F83D-4D77-9842-C75E32FD9842}" presName="cycle" presStyleCnt="0"/>
      <dgm:spPr/>
    </dgm:pt>
    <dgm:pt modelId="{87503DB2-36C2-4CD5-B799-6D7E6BAB7963}" type="pres">
      <dgm:prSet presAssocID="{4689A395-F83D-4D77-9842-C75E32FD9842}" presName="srcNode" presStyleLbl="node1" presStyleIdx="0" presStyleCnt="3"/>
      <dgm:spPr/>
    </dgm:pt>
    <dgm:pt modelId="{81807395-6296-4827-86AE-B01E42193BE1}" type="pres">
      <dgm:prSet presAssocID="{4689A395-F83D-4D77-9842-C75E32FD9842}" presName="conn" presStyleLbl="parChTrans1D2" presStyleIdx="0" presStyleCnt="1"/>
      <dgm:spPr/>
    </dgm:pt>
    <dgm:pt modelId="{BA519419-656D-47AE-A4AA-8C79AF27D271}" type="pres">
      <dgm:prSet presAssocID="{4689A395-F83D-4D77-9842-C75E32FD9842}" presName="extraNode" presStyleLbl="node1" presStyleIdx="0" presStyleCnt="3"/>
      <dgm:spPr/>
    </dgm:pt>
    <dgm:pt modelId="{BC9FF33D-AA55-4997-8715-8C7FE8697647}" type="pres">
      <dgm:prSet presAssocID="{4689A395-F83D-4D77-9842-C75E32FD9842}" presName="dstNode" presStyleLbl="node1" presStyleIdx="0" presStyleCnt="3"/>
      <dgm:spPr/>
    </dgm:pt>
    <dgm:pt modelId="{177DF515-64BA-453E-9502-3FB299203BA6}" type="pres">
      <dgm:prSet presAssocID="{6BD3949B-F024-4046-94BD-365497C315C6}" presName="text_1" presStyleLbl="node1" presStyleIdx="0" presStyleCnt="3">
        <dgm:presLayoutVars>
          <dgm:bulletEnabled val="1"/>
        </dgm:presLayoutVars>
      </dgm:prSet>
      <dgm:spPr/>
    </dgm:pt>
    <dgm:pt modelId="{04E52A60-93F0-43CC-9619-E1FB95806FD6}" type="pres">
      <dgm:prSet presAssocID="{6BD3949B-F024-4046-94BD-365497C315C6}" presName="accent_1" presStyleCnt="0"/>
      <dgm:spPr/>
    </dgm:pt>
    <dgm:pt modelId="{11277E21-100F-4577-AA0B-F050B00661BE}" type="pres">
      <dgm:prSet presAssocID="{6BD3949B-F024-4046-94BD-365497C315C6}" presName="accentRepeatNode" presStyleLbl="solidFgAcc1" presStyleIdx="0" presStyleCnt="3"/>
      <dgm:spPr/>
    </dgm:pt>
    <dgm:pt modelId="{7CAE5718-9DDC-469E-A612-768972B20CE6}" type="pres">
      <dgm:prSet presAssocID="{53B609D5-19CB-4142-B5FC-45C45B900F60}" presName="text_2" presStyleLbl="node1" presStyleIdx="1" presStyleCnt="3">
        <dgm:presLayoutVars>
          <dgm:bulletEnabled val="1"/>
        </dgm:presLayoutVars>
      </dgm:prSet>
      <dgm:spPr/>
    </dgm:pt>
    <dgm:pt modelId="{736EB0FC-FB85-49B9-8556-1D4F3D5FE6BC}" type="pres">
      <dgm:prSet presAssocID="{53B609D5-19CB-4142-B5FC-45C45B900F60}" presName="accent_2" presStyleCnt="0"/>
      <dgm:spPr/>
    </dgm:pt>
    <dgm:pt modelId="{F11A4D29-7B70-4128-840A-1FAC87514866}" type="pres">
      <dgm:prSet presAssocID="{53B609D5-19CB-4142-B5FC-45C45B900F60}" presName="accentRepeatNode" presStyleLbl="solidFgAcc1" presStyleIdx="1" presStyleCnt="3"/>
      <dgm:spPr>
        <a:ln>
          <a:solidFill>
            <a:schemeClr val="accent6"/>
          </a:solidFill>
        </a:ln>
      </dgm:spPr>
    </dgm:pt>
    <dgm:pt modelId="{CA698B7D-FBBD-4541-8D41-F87148F03106}" type="pres">
      <dgm:prSet presAssocID="{6F42FCD9-26DC-44DC-A427-02CDEC380184}" presName="text_3" presStyleLbl="node1" presStyleIdx="2" presStyleCnt="3">
        <dgm:presLayoutVars>
          <dgm:bulletEnabled val="1"/>
        </dgm:presLayoutVars>
      </dgm:prSet>
      <dgm:spPr/>
    </dgm:pt>
    <dgm:pt modelId="{06DB0076-8439-44A9-855E-1DFEEA76B86E}" type="pres">
      <dgm:prSet presAssocID="{6F42FCD9-26DC-44DC-A427-02CDEC380184}" presName="accent_3" presStyleCnt="0"/>
      <dgm:spPr/>
    </dgm:pt>
    <dgm:pt modelId="{EB012A81-6AC5-4466-9FB2-9BA212E108EB}" type="pres">
      <dgm:prSet presAssocID="{6F42FCD9-26DC-44DC-A427-02CDEC380184}" presName="accentRepeatNode" presStyleLbl="solidFgAcc1" presStyleIdx="2" presStyleCnt="3"/>
      <dgm:spPr>
        <a:ln>
          <a:solidFill>
            <a:schemeClr val="accent1"/>
          </a:solidFill>
        </a:ln>
      </dgm:spPr>
    </dgm:pt>
  </dgm:ptLst>
  <dgm:cxnLst>
    <dgm:cxn modelId="{D2B88510-78A6-4BAC-B01D-380B8A3A0A5A}" type="presOf" srcId="{6BD3949B-F024-4046-94BD-365497C315C6}" destId="{177DF515-64BA-453E-9502-3FB299203BA6}" srcOrd="0" destOrd="0" presId="urn:microsoft.com/office/officeart/2008/layout/VerticalCurvedList"/>
    <dgm:cxn modelId="{4D10FE2A-A382-45C0-AD9C-DE64E7D87B76}" type="presOf" srcId="{53B609D5-19CB-4142-B5FC-45C45B900F60}" destId="{7CAE5718-9DDC-469E-A612-768972B20CE6}" srcOrd="0" destOrd="0" presId="urn:microsoft.com/office/officeart/2008/layout/VerticalCurvedList"/>
    <dgm:cxn modelId="{E2B71834-910E-4883-824F-18BE4DB7DEA4}" srcId="{4689A395-F83D-4D77-9842-C75E32FD9842}" destId="{6BD3949B-F024-4046-94BD-365497C315C6}" srcOrd="0" destOrd="0" parTransId="{0C2732CF-C478-437E-A300-0030772470F8}" sibTransId="{E0639C96-C0C6-49EF-B169-93B74DF99BFD}"/>
    <dgm:cxn modelId="{393C0C36-1EE3-4410-8097-106177301292}" srcId="{4689A395-F83D-4D77-9842-C75E32FD9842}" destId="{53B609D5-19CB-4142-B5FC-45C45B900F60}" srcOrd="1" destOrd="0" parTransId="{3BC6EC93-FD0A-4F4C-A949-49075E0F9AFE}" sibTransId="{33F547C2-3F84-4CC7-9503-9B585F81B49D}"/>
    <dgm:cxn modelId="{8074A44D-221F-4BA7-A904-F2A4413F07A1}" srcId="{4689A395-F83D-4D77-9842-C75E32FD9842}" destId="{6F42FCD9-26DC-44DC-A427-02CDEC380184}" srcOrd="2" destOrd="0" parTransId="{50278B1B-483D-465C-9902-AC5E7F4322DD}" sibTransId="{83BD7C15-02B2-4702-A5B6-E7550B958625}"/>
    <dgm:cxn modelId="{99CC3CAA-7A18-4522-BB0F-4E1E169230E4}" type="presOf" srcId="{E0639C96-C0C6-49EF-B169-93B74DF99BFD}" destId="{81807395-6296-4827-86AE-B01E42193BE1}" srcOrd="0" destOrd="0" presId="urn:microsoft.com/office/officeart/2008/layout/VerticalCurvedList"/>
    <dgm:cxn modelId="{885D95BD-1349-40D5-887A-6E89DD6A6BA5}" type="presOf" srcId="{4689A395-F83D-4D77-9842-C75E32FD9842}" destId="{030329FE-5AE6-4754-BB76-CBBB49AFBF2C}" srcOrd="0" destOrd="0" presId="urn:microsoft.com/office/officeart/2008/layout/VerticalCurvedList"/>
    <dgm:cxn modelId="{757880E3-E6B3-46B4-AA4B-2F46C812BEAF}" type="presOf" srcId="{6F42FCD9-26DC-44DC-A427-02CDEC380184}" destId="{CA698B7D-FBBD-4541-8D41-F87148F03106}" srcOrd="0" destOrd="0" presId="urn:microsoft.com/office/officeart/2008/layout/VerticalCurvedList"/>
    <dgm:cxn modelId="{DB51D565-50CD-4769-BB6D-0FCFA1CC1A8A}" type="presParOf" srcId="{030329FE-5AE6-4754-BB76-CBBB49AFBF2C}" destId="{8CE8049B-1510-4A34-9789-BBF397A307EE}" srcOrd="0" destOrd="0" presId="urn:microsoft.com/office/officeart/2008/layout/VerticalCurvedList"/>
    <dgm:cxn modelId="{F94251FA-32BC-4748-8417-72D71D92A01C}" type="presParOf" srcId="{8CE8049B-1510-4A34-9789-BBF397A307EE}" destId="{74821A36-57D0-4258-8865-EB098ED992EA}" srcOrd="0" destOrd="0" presId="urn:microsoft.com/office/officeart/2008/layout/VerticalCurvedList"/>
    <dgm:cxn modelId="{D55CB48F-30A7-4105-B79B-2F8B8ECDC47F}" type="presParOf" srcId="{74821A36-57D0-4258-8865-EB098ED992EA}" destId="{87503DB2-36C2-4CD5-B799-6D7E6BAB7963}" srcOrd="0" destOrd="0" presId="urn:microsoft.com/office/officeart/2008/layout/VerticalCurvedList"/>
    <dgm:cxn modelId="{F3172E90-1AC9-4D92-8BEC-F96A5B4B41E2}" type="presParOf" srcId="{74821A36-57D0-4258-8865-EB098ED992EA}" destId="{81807395-6296-4827-86AE-B01E42193BE1}" srcOrd="1" destOrd="0" presId="urn:microsoft.com/office/officeart/2008/layout/VerticalCurvedList"/>
    <dgm:cxn modelId="{799AAD27-E135-4ACA-B9EC-9D195D2FBA97}" type="presParOf" srcId="{74821A36-57D0-4258-8865-EB098ED992EA}" destId="{BA519419-656D-47AE-A4AA-8C79AF27D271}" srcOrd="2" destOrd="0" presId="urn:microsoft.com/office/officeart/2008/layout/VerticalCurvedList"/>
    <dgm:cxn modelId="{CC305763-EB73-41A0-B0B7-EC08E698D1A4}" type="presParOf" srcId="{74821A36-57D0-4258-8865-EB098ED992EA}" destId="{BC9FF33D-AA55-4997-8715-8C7FE8697647}" srcOrd="3" destOrd="0" presId="urn:microsoft.com/office/officeart/2008/layout/VerticalCurvedList"/>
    <dgm:cxn modelId="{C214367C-B9F6-465C-A9C2-1B5A7FFD9172}" type="presParOf" srcId="{8CE8049B-1510-4A34-9789-BBF397A307EE}" destId="{177DF515-64BA-453E-9502-3FB299203BA6}" srcOrd="1" destOrd="0" presId="urn:microsoft.com/office/officeart/2008/layout/VerticalCurvedList"/>
    <dgm:cxn modelId="{C705E71F-C060-4F34-BFF5-2471E4123143}" type="presParOf" srcId="{8CE8049B-1510-4A34-9789-BBF397A307EE}" destId="{04E52A60-93F0-43CC-9619-E1FB95806FD6}" srcOrd="2" destOrd="0" presId="urn:microsoft.com/office/officeart/2008/layout/VerticalCurvedList"/>
    <dgm:cxn modelId="{E8707C6D-78DB-461E-8D34-B6F97C00CD90}" type="presParOf" srcId="{04E52A60-93F0-43CC-9619-E1FB95806FD6}" destId="{11277E21-100F-4577-AA0B-F050B00661BE}" srcOrd="0" destOrd="0" presId="urn:microsoft.com/office/officeart/2008/layout/VerticalCurvedList"/>
    <dgm:cxn modelId="{C4386772-2147-4802-B772-4BBA022DC8BB}" type="presParOf" srcId="{8CE8049B-1510-4A34-9789-BBF397A307EE}" destId="{7CAE5718-9DDC-469E-A612-768972B20CE6}" srcOrd="3" destOrd="0" presId="urn:microsoft.com/office/officeart/2008/layout/VerticalCurvedList"/>
    <dgm:cxn modelId="{B4F6FE75-D1D3-4DD3-8012-31723EA93060}" type="presParOf" srcId="{8CE8049B-1510-4A34-9789-BBF397A307EE}" destId="{736EB0FC-FB85-49B9-8556-1D4F3D5FE6BC}" srcOrd="4" destOrd="0" presId="urn:microsoft.com/office/officeart/2008/layout/VerticalCurvedList"/>
    <dgm:cxn modelId="{083B4E57-DD05-4FE0-A290-3407DB27DCD6}" type="presParOf" srcId="{736EB0FC-FB85-49B9-8556-1D4F3D5FE6BC}" destId="{F11A4D29-7B70-4128-840A-1FAC87514866}" srcOrd="0" destOrd="0" presId="urn:microsoft.com/office/officeart/2008/layout/VerticalCurvedList"/>
    <dgm:cxn modelId="{0AC8980E-ED4B-4BCB-8F72-98A5927D1C02}" type="presParOf" srcId="{8CE8049B-1510-4A34-9789-BBF397A307EE}" destId="{CA698B7D-FBBD-4541-8D41-F87148F03106}" srcOrd="5" destOrd="0" presId="urn:microsoft.com/office/officeart/2008/layout/VerticalCurvedList"/>
    <dgm:cxn modelId="{B0D88D7B-D59E-4452-A5C7-456A2FAB406A}" type="presParOf" srcId="{8CE8049B-1510-4A34-9789-BBF397A307EE}" destId="{06DB0076-8439-44A9-855E-1DFEEA76B86E}" srcOrd="6" destOrd="0" presId="urn:microsoft.com/office/officeart/2008/layout/VerticalCurvedList"/>
    <dgm:cxn modelId="{D43F2F54-9B11-471D-BD76-9511732AC323}" type="presParOf" srcId="{06DB0076-8439-44A9-855E-1DFEEA76B86E}" destId="{EB012A81-6AC5-4466-9FB2-9BA212E108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EB1B9D-9177-40D6-A623-ACD037B98C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609D35-088B-4015-BD42-CAF389812FCB}">
      <dgm:prSet phldrT="[Text]" custT="1"/>
      <dgm:spPr/>
      <dgm:t>
        <a:bodyPr/>
        <a:lstStyle/>
        <a:p>
          <a:r>
            <a:rPr lang="en-GB" sz="2400" dirty="0"/>
            <a:t>A strong body of evidence supports use of 1L anti-EGFR agent </a:t>
          </a:r>
          <a:r>
            <a:rPr lang="en-GB" sz="2400" dirty="0">
              <a:sym typeface="Wingdings" panose="05000000000000000000" pitchFamily="2" charset="2"/>
            </a:rPr>
            <a:t> 2L </a:t>
          </a:r>
          <a:r>
            <a:rPr lang="en-GB" sz="2400" dirty="0"/>
            <a:t>anti-VEGF agent for patients with LS </a:t>
          </a:r>
          <a:r>
            <a:rPr lang="en-GB" sz="2400" i="1" dirty="0"/>
            <a:t>RAS</a:t>
          </a:r>
          <a:r>
            <a:rPr lang="en-GB" sz="2400" dirty="0"/>
            <a:t> </a:t>
          </a:r>
          <a:r>
            <a:rPr lang="en-GB" sz="2400" dirty="0" err="1"/>
            <a:t>wt</a:t>
          </a:r>
          <a:r>
            <a:rPr lang="en-GB" sz="2400" dirty="0"/>
            <a:t> mCRC</a:t>
          </a:r>
          <a:r>
            <a:rPr lang="en-GB" sz="2400" baseline="30000" dirty="0"/>
            <a:t>1–4</a:t>
          </a:r>
          <a:endParaRPr lang="en-GB" sz="2400" dirty="0"/>
        </a:p>
      </dgm:t>
    </dgm:pt>
    <dgm:pt modelId="{6A9FFDB0-5140-4EF7-9881-16AAD2C4E5A7}" type="parTrans" cxnId="{078ED510-7D0A-4924-B9FA-AED75D0FDA48}">
      <dgm:prSet/>
      <dgm:spPr/>
      <dgm:t>
        <a:bodyPr/>
        <a:lstStyle/>
        <a:p>
          <a:endParaRPr lang="en-GB"/>
        </a:p>
      </dgm:t>
    </dgm:pt>
    <dgm:pt modelId="{1C3CDA21-61FC-414A-BE53-6F387501A383}" type="sibTrans" cxnId="{078ED510-7D0A-4924-B9FA-AED75D0FDA48}">
      <dgm:prSet/>
      <dgm:spPr/>
      <dgm:t>
        <a:bodyPr/>
        <a:lstStyle/>
        <a:p>
          <a:endParaRPr lang="en-GB"/>
        </a:p>
      </dgm:t>
    </dgm:pt>
    <dgm:pt modelId="{986DE602-29C2-4583-AA85-BB91357E0EBC}">
      <dgm:prSet phldrT="[Text]" custT="1"/>
      <dgm:spPr/>
      <dgm:t>
        <a:bodyPr/>
        <a:lstStyle/>
        <a:p>
          <a:r>
            <a:rPr lang="en-GB" sz="1600" b="1" dirty="0"/>
            <a:t>The optimal </a:t>
          </a:r>
          <a:r>
            <a:rPr lang="en-GB" sz="1600" b="1" dirty="0">
              <a:solidFill>
                <a:schemeClr val="bg1"/>
              </a:solidFill>
            </a:rPr>
            <a:t>sequencing</a:t>
          </a:r>
          <a:r>
            <a:rPr lang="en-GB" sz="1600" b="1" dirty="0"/>
            <a:t> </a:t>
          </a:r>
          <a:r>
            <a:rPr lang="en-GB" sz="1600" b="1" strike="noStrike" dirty="0"/>
            <a:t>of agents across later lines of treatment has not been fully established</a:t>
          </a:r>
          <a:r>
            <a:rPr lang="en-GB" sz="1600" b="1" strike="noStrike" baseline="30000" dirty="0"/>
            <a:t>1,5</a:t>
          </a:r>
        </a:p>
        <a:p>
          <a:r>
            <a:rPr lang="en-GB" sz="1600" b="1" strike="noStrike" baseline="0" dirty="0">
              <a:solidFill>
                <a:srgbClr val="FF0000"/>
              </a:solidFill>
            </a:rPr>
            <a:t>Bevacizumab + TAS-102  and   </a:t>
          </a:r>
          <a:r>
            <a:rPr lang="en-GB" sz="1600" b="1" strike="noStrike" baseline="0" dirty="0" err="1">
              <a:solidFill>
                <a:srgbClr val="FF0000"/>
              </a:solidFill>
            </a:rPr>
            <a:t>fruquinitnib</a:t>
          </a:r>
          <a:r>
            <a:rPr lang="en-GB" sz="1600" b="1" strike="noStrike" baseline="0" dirty="0">
              <a:solidFill>
                <a:srgbClr val="FF0000"/>
              </a:solidFill>
            </a:rPr>
            <a:t> </a:t>
          </a:r>
          <a:r>
            <a:rPr lang="en-GB" sz="1600" b="1" strike="noStrike" baseline="0" dirty="0"/>
            <a:t>have shown promise in the </a:t>
          </a:r>
          <a:r>
            <a:rPr lang="en-GB" sz="1600" b="1" dirty="0"/>
            <a:t>≥3L setting,</a:t>
          </a:r>
          <a:r>
            <a:rPr lang="en-GB" sz="1600" b="1" baseline="30000" dirty="0"/>
            <a:t>6,7</a:t>
          </a:r>
          <a:r>
            <a:rPr lang="en-GB" sz="1600" b="1" dirty="0"/>
            <a:t> but additional head-to-head trials are needed to sequence them within the treatment landscape</a:t>
          </a:r>
          <a:endParaRPr lang="en-GB" sz="1600" b="1" strike="noStrike" baseline="0" dirty="0"/>
        </a:p>
      </dgm:t>
    </dgm:pt>
    <dgm:pt modelId="{902D783D-E610-4275-A088-50689366630E}" type="parTrans" cxnId="{AE4CE6D9-986B-4E9E-BCF6-1E87CF7416F8}">
      <dgm:prSet/>
      <dgm:spPr/>
      <dgm:t>
        <a:bodyPr/>
        <a:lstStyle/>
        <a:p>
          <a:endParaRPr lang="en-GB"/>
        </a:p>
      </dgm:t>
    </dgm:pt>
    <dgm:pt modelId="{C45A40BB-127E-4CBF-91A3-00CDAB69157F}" type="sibTrans" cxnId="{AE4CE6D9-986B-4E9E-BCF6-1E87CF7416F8}">
      <dgm:prSet/>
      <dgm:spPr/>
      <dgm:t>
        <a:bodyPr/>
        <a:lstStyle/>
        <a:p>
          <a:endParaRPr lang="en-GB"/>
        </a:p>
      </dgm:t>
    </dgm:pt>
    <dgm:pt modelId="{712A81DE-0B83-49FE-A562-9C337E75F9EC}">
      <dgm:prSet phldrT="[Text]" custT="1"/>
      <dgm:spPr/>
      <dgm:t>
        <a:bodyPr/>
        <a:lstStyle/>
        <a:p>
          <a:pPr marL="0"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dirty="0"/>
            <a:t>ESMO guidelines and </a:t>
          </a:r>
          <a:r>
            <a:rPr lang="en-GB" sz="1800" dirty="0">
              <a:solidFill>
                <a:srgbClr val="FF0000"/>
              </a:solidFill>
            </a:rPr>
            <a:t>Phase II studies </a:t>
          </a:r>
          <a:r>
            <a:rPr lang="en-US" sz="1800" dirty="0">
              <a:solidFill>
                <a:srgbClr val="FF0000"/>
              </a:solidFill>
            </a:rPr>
            <a:t>support anti-EGFR rechallenge </a:t>
          </a:r>
          <a:r>
            <a:rPr lang="en-US" sz="1800" dirty="0"/>
            <a:t>as a 3L treatment option for tumors that maintain </a:t>
          </a:r>
          <a:r>
            <a:rPr lang="en-US" sz="1800" i="1" dirty="0"/>
            <a:t>RAS</a:t>
          </a:r>
          <a:r>
            <a:rPr lang="en-US" sz="1800" dirty="0"/>
            <a:t> </a:t>
          </a:r>
          <a:r>
            <a:rPr lang="en-US" sz="1800" dirty="0" err="1"/>
            <a:t>wt</a:t>
          </a:r>
          <a:r>
            <a:rPr lang="en-US" sz="1800" dirty="0"/>
            <a:t> status from 1L baseline</a:t>
          </a:r>
          <a:r>
            <a:rPr lang="en-US" sz="1800" baseline="30000" dirty="0"/>
            <a:t>1,8</a:t>
          </a:r>
          <a:r>
            <a:rPr lang="en-GB" sz="1800" baseline="30000" dirty="0"/>
            <a:t>–11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0" dirty="0"/>
            <a:t>Starting with a 1L anti-EGFR agent enables ≥3L anti-EGFR rechallenge</a:t>
          </a:r>
          <a:r>
            <a:rPr lang="en-US" sz="1800" b="0" baseline="30000" dirty="0"/>
            <a:t>8</a:t>
          </a:r>
          <a:endParaRPr lang="en-GB" sz="1800" b="0" dirty="0"/>
        </a:p>
      </dgm:t>
    </dgm:pt>
    <dgm:pt modelId="{B1E83E23-D61A-4CD2-ABAE-AF61708B11DF}" type="parTrans" cxnId="{F4C44D68-2E36-4067-8691-CFF92AEACD99}">
      <dgm:prSet/>
      <dgm:spPr/>
      <dgm:t>
        <a:bodyPr/>
        <a:lstStyle/>
        <a:p>
          <a:endParaRPr lang="en-GB"/>
        </a:p>
      </dgm:t>
    </dgm:pt>
    <dgm:pt modelId="{A2FD007D-4672-4286-9FC6-A783F2A09813}" type="sibTrans" cxnId="{F4C44D68-2E36-4067-8691-CFF92AEACD99}">
      <dgm:prSet/>
      <dgm:spPr/>
      <dgm:t>
        <a:bodyPr/>
        <a:lstStyle/>
        <a:p>
          <a:endParaRPr lang="en-GB"/>
        </a:p>
      </dgm:t>
    </dgm:pt>
    <dgm:pt modelId="{8D48E48E-F133-4962-8635-BA824BF268FB}">
      <dgm:prSet phldrT="[Text]"/>
      <dgm:spPr/>
      <dgm:t>
        <a:bodyPr/>
        <a:lstStyle/>
        <a:p>
          <a:r>
            <a:rPr lang="en-GB" dirty="0"/>
            <a:t>Ongoing trials, such </a:t>
          </a:r>
          <a:r>
            <a:rPr lang="en-GB" dirty="0">
              <a:solidFill>
                <a:srgbClr val="FF0000"/>
              </a:solidFill>
            </a:rPr>
            <a:t>as FIRE-4, PARERE, REVERCE II</a:t>
          </a:r>
          <a:r>
            <a:rPr lang="en-GB" dirty="0"/>
            <a:t>, and CAPRI-2-GOIM, will expand our understanding of the role of anti-EGFR rechallenge in later-line treatment sequencing</a:t>
          </a:r>
          <a:r>
            <a:rPr lang="en-GB" baseline="30000" dirty="0"/>
            <a:t>12–15</a:t>
          </a:r>
          <a:endParaRPr lang="en-GB" dirty="0"/>
        </a:p>
      </dgm:t>
    </dgm:pt>
    <dgm:pt modelId="{AC1BE8EF-2479-487B-BA38-89D0D77A9F94}" type="parTrans" cxnId="{69577655-A35D-4BD9-9956-3BDCA9D47724}">
      <dgm:prSet/>
      <dgm:spPr/>
      <dgm:t>
        <a:bodyPr/>
        <a:lstStyle/>
        <a:p>
          <a:endParaRPr lang="en-GB"/>
        </a:p>
      </dgm:t>
    </dgm:pt>
    <dgm:pt modelId="{EC218AC2-7B6C-4D4A-AD1A-17BF425B9153}" type="sibTrans" cxnId="{69577655-A35D-4BD9-9956-3BDCA9D47724}">
      <dgm:prSet/>
      <dgm:spPr/>
      <dgm:t>
        <a:bodyPr/>
        <a:lstStyle/>
        <a:p>
          <a:endParaRPr lang="en-GB"/>
        </a:p>
      </dgm:t>
    </dgm:pt>
    <dgm:pt modelId="{06027A81-55EC-410B-BC5B-D80595C1E341}" type="pres">
      <dgm:prSet presAssocID="{02EB1B9D-9177-40D6-A623-ACD037B98CBE}" presName="Name0" presStyleCnt="0">
        <dgm:presLayoutVars>
          <dgm:chMax val="7"/>
          <dgm:chPref val="7"/>
          <dgm:dir/>
        </dgm:presLayoutVars>
      </dgm:prSet>
      <dgm:spPr/>
    </dgm:pt>
    <dgm:pt modelId="{00CA48FD-26F8-4CDF-BEAB-97C862B0E9C3}" type="pres">
      <dgm:prSet presAssocID="{02EB1B9D-9177-40D6-A623-ACD037B98CBE}" presName="Name1" presStyleCnt="0"/>
      <dgm:spPr/>
    </dgm:pt>
    <dgm:pt modelId="{414A28CA-E1C6-431F-BF47-BCE6964E5DDB}" type="pres">
      <dgm:prSet presAssocID="{02EB1B9D-9177-40D6-A623-ACD037B98CBE}" presName="cycle" presStyleCnt="0"/>
      <dgm:spPr/>
    </dgm:pt>
    <dgm:pt modelId="{681FE1AC-7B31-4DA8-8AED-276FE07BBEFA}" type="pres">
      <dgm:prSet presAssocID="{02EB1B9D-9177-40D6-A623-ACD037B98CBE}" presName="srcNode" presStyleLbl="node1" presStyleIdx="0" presStyleCnt="4"/>
      <dgm:spPr/>
    </dgm:pt>
    <dgm:pt modelId="{4FFF2979-B19E-40C8-935A-ECC221311248}" type="pres">
      <dgm:prSet presAssocID="{02EB1B9D-9177-40D6-A623-ACD037B98CBE}" presName="conn" presStyleLbl="parChTrans1D2" presStyleIdx="0" presStyleCnt="1"/>
      <dgm:spPr/>
    </dgm:pt>
    <dgm:pt modelId="{21C58157-B4BC-4CF9-9943-B966E1E9B169}" type="pres">
      <dgm:prSet presAssocID="{02EB1B9D-9177-40D6-A623-ACD037B98CBE}" presName="extraNode" presStyleLbl="node1" presStyleIdx="0" presStyleCnt="4"/>
      <dgm:spPr/>
    </dgm:pt>
    <dgm:pt modelId="{AC1B4F33-717C-4C8F-8685-BC789520D8DE}" type="pres">
      <dgm:prSet presAssocID="{02EB1B9D-9177-40D6-A623-ACD037B98CBE}" presName="dstNode" presStyleLbl="node1" presStyleIdx="0" presStyleCnt="4"/>
      <dgm:spPr/>
    </dgm:pt>
    <dgm:pt modelId="{8B50BE00-817B-4B3A-9254-8403FA504002}" type="pres">
      <dgm:prSet presAssocID="{59609D35-088B-4015-BD42-CAF389812FCB}" presName="text_1" presStyleLbl="node1" presStyleIdx="0" presStyleCnt="4">
        <dgm:presLayoutVars>
          <dgm:bulletEnabled val="1"/>
        </dgm:presLayoutVars>
      </dgm:prSet>
      <dgm:spPr/>
    </dgm:pt>
    <dgm:pt modelId="{E3B948A5-4BAA-4A25-AF5C-825C4956E330}" type="pres">
      <dgm:prSet presAssocID="{59609D35-088B-4015-BD42-CAF389812FCB}" presName="accent_1" presStyleCnt="0"/>
      <dgm:spPr/>
    </dgm:pt>
    <dgm:pt modelId="{B0A61A05-C4EE-4C03-AB16-DC4F60A62655}" type="pres">
      <dgm:prSet presAssocID="{59609D35-088B-4015-BD42-CAF389812FCB}" presName="accentRepeatNode" presStyleLbl="solidFgAcc1" presStyleIdx="0" presStyleCnt="4"/>
      <dgm:spPr/>
    </dgm:pt>
    <dgm:pt modelId="{72794F7B-6254-45EE-9435-1BD8C2B1AC77}" type="pres">
      <dgm:prSet presAssocID="{986DE602-29C2-4583-AA85-BB91357E0EBC}" presName="text_2" presStyleLbl="node1" presStyleIdx="1" presStyleCnt="4">
        <dgm:presLayoutVars>
          <dgm:bulletEnabled val="1"/>
        </dgm:presLayoutVars>
      </dgm:prSet>
      <dgm:spPr/>
    </dgm:pt>
    <dgm:pt modelId="{B272A887-0C25-44CC-9F4F-F77FBE0CC696}" type="pres">
      <dgm:prSet presAssocID="{986DE602-29C2-4583-AA85-BB91357E0EBC}" presName="accent_2" presStyleCnt="0"/>
      <dgm:spPr/>
    </dgm:pt>
    <dgm:pt modelId="{DB6899FD-EFD8-4246-8ED8-FE2C64BAF4E9}" type="pres">
      <dgm:prSet presAssocID="{986DE602-29C2-4583-AA85-BB91357E0EBC}" presName="accentRepeatNode" presStyleLbl="solidFgAcc1" presStyleIdx="1" presStyleCnt="4"/>
      <dgm:spPr/>
    </dgm:pt>
    <dgm:pt modelId="{469924A0-2DA8-474A-91FF-C9E3A3588E7B}" type="pres">
      <dgm:prSet presAssocID="{712A81DE-0B83-49FE-A562-9C337E75F9EC}" presName="text_3" presStyleLbl="node1" presStyleIdx="2" presStyleCnt="4" custScaleY="116566">
        <dgm:presLayoutVars>
          <dgm:bulletEnabled val="1"/>
        </dgm:presLayoutVars>
      </dgm:prSet>
      <dgm:spPr/>
    </dgm:pt>
    <dgm:pt modelId="{C8D59E2B-0885-4C75-B0F5-58647B8F277A}" type="pres">
      <dgm:prSet presAssocID="{712A81DE-0B83-49FE-A562-9C337E75F9EC}" presName="accent_3" presStyleCnt="0"/>
      <dgm:spPr/>
    </dgm:pt>
    <dgm:pt modelId="{6E4170EB-E05E-4998-9211-7B551DFC9EF0}" type="pres">
      <dgm:prSet presAssocID="{712A81DE-0B83-49FE-A562-9C337E75F9EC}" presName="accentRepeatNode" presStyleLbl="solidFgAcc1" presStyleIdx="2" presStyleCnt="4"/>
      <dgm:spPr/>
    </dgm:pt>
    <dgm:pt modelId="{E5E3AB6F-446F-46B9-9575-7CE4F9D787D6}" type="pres">
      <dgm:prSet presAssocID="{8D48E48E-F133-4962-8635-BA824BF268FB}" presName="text_4" presStyleLbl="node1" presStyleIdx="3" presStyleCnt="4">
        <dgm:presLayoutVars>
          <dgm:bulletEnabled val="1"/>
        </dgm:presLayoutVars>
      </dgm:prSet>
      <dgm:spPr/>
    </dgm:pt>
    <dgm:pt modelId="{F23A252E-3009-420E-AF4C-91BB50A2659A}" type="pres">
      <dgm:prSet presAssocID="{8D48E48E-F133-4962-8635-BA824BF268FB}" presName="accent_4" presStyleCnt="0"/>
      <dgm:spPr/>
    </dgm:pt>
    <dgm:pt modelId="{429C5AEB-CD41-4BE3-8FC0-DCE998C42263}" type="pres">
      <dgm:prSet presAssocID="{8D48E48E-F133-4962-8635-BA824BF268FB}" presName="accentRepeatNode" presStyleLbl="solidFgAcc1" presStyleIdx="3" presStyleCnt="4"/>
      <dgm:spPr/>
    </dgm:pt>
  </dgm:ptLst>
  <dgm:cxnLst>
    <dgm:cxn modelId="{9E25920F-6BE4-4176-8CD2-C55A17A6D012}" type="presOf" srcId="{02EB1B9D-9177-40D6-A623-ACD037B98CBE}" destId="{06027A81-55EC-410B-BC5B-D80595C1E341}" srcOrd="0" destOrd="0" presId="urn:microsoft.com/office/officeart/2008/layout/VerticalCurvedList"/>
    <dgm:cxn modelId="{078ED510-7D0A-4924-B9FA-AED75D0FDA48}" srcId="{02EB1B9D-9177-40D6-A623-ACD037B98CBE}" destId="{59609D35-088B-4015-BD42-CAF389812FCB}" srcOrd="0" destOrd="0" parTransId="{6A9FFDB0-5140-4EF7-9881-16AAD2C4E5A7}" sibTransId="{1C3CDA21-61FC-414A-BE53-6F387501A383}"/>
    <dgm:cxn modelId="{E6A19C16-3519-41BD-8BF7-63CA026E1A87}" type="presOf" srcId="{1C3CDA21-61FC-414A-BE53-6F387501A383}" destId="{4FFF2979-B19E-40C8-935A-ECC221311248}" srcOrd="0" destOrd="0" presId="urn:microsoft.com/office/officeart/2008/layout/VerticalCurvedList"/>
    <dgm:cxn modelId="{CC062B1C-103D-4395-8B5C-C83341D08C36}" type="presOf" srcId="{59609D35-088B-4015-BD42-CAF389812FCB}" destId="{8B50BE00-817B-4B3A-9254-8403FA504002}" srcOrd="0" destOrd="0" presId="urn:microsoft.com/office/officeart/2008/layout/VerticalCurvedList"/>
    <dgm:cxn modelId="{F4C44D68-2E36-4067-8691-CFF92AEACD99}" srcId="{02EB1B9D-9177-40D6-A623-ACD037B98CBE}" destId="{712A81DE-0B83-49FE-A562-9C337E75F9EC}" srcOrd="2" destOrd="0" parTransId="{B1E83E23-D61A-4CD2-ABAE-AF61708B11DF}" sibTransId="{A2FD007D-4672-4286-9FC6-A783F2A09813}"/>
    <dgm:cxn modelId="{69577655-A35D-4BD9-9956-3BDCA9D47724}" srcId="{02EB1B9D-9177-40D6-A623-ACD037B98CBE}" destId="{8D48E48E-F133-4962-8635-BA824BF268FB}" srcOrd="3" destOrd="0" parTransId="{AC1BE8EF-2479-487B-BA38-89D0D77A9F94}" sibTransId="{EC218AC2-7B6C-4D4A-AD1A-17BF425B9153}"/>
    <dgm:cxn modelId="{D9E29057-5E3E-43D2-A7EF-C5C460434B39}" type="presOf" srcId="{712A81DE-0B83-49FE-A562-9C337E75F9EC}" destId="{469924A0-2DA8-474A-91FF-C9E3A3588E7B}" srcOrd="0" destOrd="0" presId="urn:microsoft.com/office/officeart/2008/layout/VerticalCurvedList"/>
    <dgm:cxn modelId="{233A3D9E-E8C3-4F03-8D91-798B65C573D6}" type="presOf" srcId="{986DE602-29C2-4583-AA85-BB91357E0EBC}" destId="{72794F7B-6254-45EE-9435-1BD8C2B1AC77}" srcOrd="0" destOrd="0" presId="urn:microsoft.com/office/officeart/2008/layout/VerticalCurvedList"/>
    <dgm:cxn modelId="{AE4CE6D9-986B-4E9E-BCF6-1E87CF7416F8}" srcId="{02EB1B9D-9177-40D6-A623-ACD037B98CBE}" destId="{986DE602-29C2-4583-AA85-BB91357E0EBC}" srcOrd="1" destOrd="0" parTransId="{902D783D-E610-4275-A088-50689366630E}" sibTransId="{C45A40BB-127E-4CBF-91A3-00CDAB69157F}"/>
    <dgm:cxn modelId="{2FF788EC-6386-436C-8A70-1D15277E1F07}" type="presOf" srcId="{8D48E48E-F133-4962-8635-BA824BF268FB}" destId="{E5E3AB6F-446F-46B9-9575-7CE4F9D787D6}" srcOrd="0" destOrd="0" presId="urn:microsoft.com/office/officeart/2008/layout/VerticalCurvedList"/>
    <dgm:cxn modelId="{DC52F267-CB9F-47FB-9D05-5F02A487C767}" type="presParOf" srcId="{06027A81-55EC-410B-BC5B-D80595C1E341}" destId="{00CA48FD-26F8-4CDF-BEAB-97C862B0E9C3}" srcOrd="0" destOrd="0" presId="urn:microsoft.com/office/officeart/2008/layout/VerticalCurvedList"/>
    <dgm:cxn modelId="{7093C712-7699-4931-BEE3-53EB3A1263D9}" type="presParOf" srcId="{00CA48FD-26F8-4CDF-BEAB-97C862B0E9C3}" destId="{414A28CA-E1C6-431F-BF47-BCE6964E5DDB}" srcOrd="0" destOrd="0" presId="urn:microsoft.com/office/officeart/2008/layout/VerticalCurvedList"/>
    <dgm:cxn modelId="{0107ECC1-E305-46FA-81A0-F1CEC3FF5494}" type="presParOf" srcId="{414A28CA-E1C6-431F-BF47-BCE6964E5DDB}" destId="{681FE1AC-7B31-4DA8-8AED-276FE07BBEFA}" srcOrd="0" destOrd="0" presId="urn:microsoft.com/office/officeart/2008/layout/VerticalCurvedList"/>
    <dgm:cxn modelId="{9A7FBB75-9FC1-46D8-90C6-533F6918AA2D}" type="presParOf" srcId="{414A28CA-E1C6-431F-BF47-BCE6964E5DDB}" destId="{4FFF2979-B19E-40C8-935A-ECC221311248}" srcOrd="1" destOrd="0" presId="urn:microsoft.com/office/officeart/2008/layout/VerticalCurvedList"/>
    <dgm:cxn modelId="{1ACE239A-17C8-4126-9E84-891477595B91}" type="presParOf" srcId="{414A28CA-E1C6-431F-BF47-BCE6964E5DDB}" destId="{21C58157-B4BC-4CF9-9943-B966E1E9B169}" srcOrd="2" destOrd="0" presId="urn:microsoft.com/office/officeart/2008/layout/VerticalCurvedList"/>
    <dgm:cxn modelId="{E62DD18F-D048-4019-8AAC-38E9915D2C65}" type="presParOf" srcId="{414A28CA-E1C6-431F-BF47-BCE6964E5DDB}" destId="{AC1B4F33-717C-4C8F-8685-BC789520D8DE}" srcOrd="3" destOrd="0" presId="urn:microsoft.com/office/officeart/2008/layout/VerticalCurvedList"/>
    <dgm:cxn modelId="{B57B37CA-09B9-4870-A074-90675CED10FA}" type="presParOf" srcId="{00CA48FD-26F8-4CDF-BEAB-97C862B0E9C3}" destId="{8B50BE00-817B-4B3A-9254-8403FA504002}" srcOrd="1" destOrd="0" presId="urn:microsoft.com/office/officeart/2008/layout/VerticalCurvedList"/>
    <dgm:cxn modelId="{61E1D167-B536-436D-A5DB-8A09D5CA5C5B}" type="presParOf" srcId="{00CA48FD-26F8-4CDF-BEAB-97C862B0E9C3}" destId="{E3B948A5-4BAA-4A25-AF5C-825C4956E330}" srcOrd="2" destOrd="0" presId="urn:microsoft.com/office/officeart/2008/layout/VerticalCurvedList"/>
    <dgm:cxn modelId="{F2321D96-65C2-49C3-BECF-14C790A3204A}" type="presParOf" srcId="{E3B948A5-4BAA-4A25-AF5C-825C4956E330}" destId="{B0A61A05-C4EE-4C03-AB16-DC4F60A62655}" srcOrd="0" destOrd="0" presId="urn:microsoft.com/office/officeart/2008/layout/VerticalCurvedList"/>
    <dgm:cxn modelId="{BC93CE1C-4000-4C97-B3BB-4851DD24C32C}" type="presParOf" srcId="{00CA48FD-26F8-4CDF-BEAB-97C862B0E9C3}" destId="{72794F7B-6254-45EE-9435-1BD8C2B1AC77}" srcOrd="3" destOrd="0" presId="urn:microsoft.com/office/officeart/2008/layout/VerticalCurvedList"/>
    <dgm:cxn modelId="{045F1FC2-DEA5-436B-94F9-B5DBAC8133CF}" type="presParOf" srcId="{00CA48FD-26F8-4CDF-BEAB-97C862B0E9C3}" destId="{B272A887-0C25-44CC-9F4F-F77FBE0CC696}" srcOrd="4" destOrd="0" presId="urn:microsoft.com/office/officeart/2008/layout/VerticalCurvedList"/>
    <dgm:cxn modelId="{AD0AA606-498B-4DC8-8102-6B91D0334720}" type="presParOf" srcId="{B272A887-0C25-44CC-9F4F-F77FBE0CC696}" destId="{DB6899FD-EFD8-4246-8ED8-FE2C64BAF4E9}" srcOrd="0" destOrd="0" presId="urn:microsoft.com/office/officeart/2008/layout/VerticalCurvedList"/>
    <dgm:cxn modelId="{075D8174-A712-424A-9D14-E980286F3C0C}" type="presParOf" srcId="{00CA48FD-26F8-4CDF-BEAB-97C862B0E9C3}" destId="{469924A0-2DA8-474A-91FF-C9E3A3588E7B}" srcOrd="5" destOrd="0" presId="urn:microsoft.com/office/officeart/2008/layout/VerticalCurvedList"/>
    <dgm:cxn modelId="{2DABBBA2-66C2-43E8-8560-544622057283}" type="presParOf" srcId="{00CA48FD-26F8-4CDF-BEAB-97C862B0E9C3}" destId="{C8D59E2B-0885-4C75-B0F5-58647B8F277A}" srcOrd="6" destOrd="0" presId="urn:microsoft.com/office/officeart/2008/layout/VerticalCurvedList"/>
    <dgm:cxn modelId="{AB46F545-67A2-4F29-A183-6F4A5F8E5A02}" type="presParOf" srcId="{C8D59E2B-0885-4C75-B0F5-58647B8F277A}" destId="{6E4170EB-E05E-4998-9211-7B551DFC9EF0}" srcOrd="0" destOrd="0" presId="urn:microsoft.com/office/officeart/2008/layout/VerticalCurvedList"/>
    <dgm:cxn modelId="{E121121A-D557-4766-B7C7-647F16CB032A}" type="presParOf" srcId="{00CA48FD-26F8-4CDF-BEAB-97C862B0E9C3}" destId="{E5E3AB6F-446F-46B9-9575-7CE4F9D787D6}" srcOrd="7" destOrd="0" presId="urn:microsoft.com/office/officeart/2008/layout/VerticalCurvedList"/>
    <dgm:cxn modelId="{EF389CED-8C56-4FCC-88EB-599517367A18}" type="presParOf" srcId="{00CA48FD-26F8-4CDF-BEAB-97C862B0E9C3}" destId="{F23A252E-3009-420E-AF4C-91BB50A2659A}" srcOrd="8" destOrd="0" presId="urn:microsoft.com/office/officeart/2008/layout/VerticalCurvedList"/>
    <dgm:cxn modelId="{67B931DB-5107-44E6-B8AC-CB9F5A76CDA5}" type="presParOf" srcId="{F23A252E-3009-420E-AF4C-91BB50A2659A}" destId="{429C5AEB-CD41-4BE3-8FC0-DCE998C422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A2D64-7FFB-4007-905A-305CD0D9FE29}">
      <dsp:nvSpPr>
        <dsp:cNvPr id="0" name=""/>
        <dsp:cNvSpPr/>
      </dsp:nvSpPr>
      <dsp:spPr>
        <a:xfrm>
          <a:off x="0" y="291855"/>
          <a:ext cx="10944227" cy="1216800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2"/>
              </a:solidFill>
            </a:rPr>
            <a:t>1. </a:t>
          </a:r>
          <a:r>
            <a:rPr lang="en-GB" sz="3200" b="1" kern="1200" dirty="0">
              <a:solidFill>
                <a:schemeClr val="tx1"/>
              </a:solidFill>
            </a:rPr>
            <a:t>Early-line sequencing</a:t>
          </a:r>
        </a:p>
      </dsp:txBody>
      <dsp:txXfrm>
        <a:off x="59399" y="351254"/>
        <a:ext cx="10825429" cy="1098002"/>
      </dsp:txXfrm>
    </dsp:sp>
    <dsp:sp modelId="{0C47C392-9F1B-4A30-B071-EED1C0042BFA}">
      <dsp:nvSpPr>
        <dsp:cNvPr id="0" name=""/>
        <dsp:cNvSpPr/>
      </dsp:nvSpPr>
      <dsp:spPr>
        <a:xfrm>
          <a:off x="0" y="1695855"/>
          <a:ext cx="10944227" cy="1216800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6"/>
              </a:solidFill>
            </a:rPr>
            <a:t>2. </a:t>
          </a:r>
          <a:r>
            <a:rPr lang="en-GB" sz="2800" b="1" kern="1200" dirty="0">
              <a:solidFill>
                <a:schemeClr val="tx1"/>
              </a:solidFill>
            </a:rPr>
            <a:t>Later-line sequencing</a:t>
          </a:r>
        </a:p>
      </dsp:txBody>
      <dsp:txXfrm>
        <a:off x="59399" y="1755254"/>
        <a:ext cx="10825429" cy="1098002"/>
      </dsp:txXfrm>
    </dsp:sp>
    <dsp:sp modelId="{A27D92C7-2361-44F5-9C3D-6BAE21D7EEC3}">
      <dsp:nvSpPr>
        <dsp:cNvPr id="0" name=""/>
        <dsp:cNvSpPr/>
      </dsp:nvSpPr>
      <dsp:spPr>
        <a:xfrm>
          <a:off x="0" y="3099855"/>
          <a:ext cx="10944227" cy="1216800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6"/>
              </a:solidFill>
            </a:rPr>
            <a:t>3</a:t>
          </a:r>
          <a:r>
            <a:rPr lang="en-GB" sz="2800" b="1" kern="1200" dirty="0">
              <a:solidFill>
                <a:schemeClr val="accent6"/>
              </a:solidFill>
            </a:rPr>
            <a:t>.</a:t>
          </a:r>
          <a:r>
            <a:rPr lang="en-GB" sz="2800" b="1" kern="1200" dirty="0">
              <a:solidFill>
                <a:schemeClr val="tx1"/>
              </a:solidFill>
            </a:rPr>
            <a:t>Summary</a:t>
          </a:r>
        </a:p>
      </dsp:txBody>
      <dsp:txXfrm>
        <a:off x="59399" y="3159254"/>
        <a:ext cx="10825429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FE2C2-0439-4D1F-BEBE-55CD11D79E69}">
      <dsp:nvSpPr>
        <dsp:cNvPr id="0" name=""/>
        <dsp:cNvSpPr/>
      </dsp:nvSpPr>
      <dsp:spPr>
        <a:xfrm>
          <a:off x="912560" y="203775"/>
          <a:ext cx="4505127" cy="14078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5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1"/>
              </a:solidFill>
            </a:rPr>
            <a:t>Biological rationale </a:t>
          </a:r>
          <a:r>
            <a:rPr lang="en-GB" sz="1600" kern="1200" dirty="0"/>
            <a:t>as anti-EGFR therapies directly induce cytoreduction whereas anti-VEGF therapies block </a:t>
          </a:r>
          <a:r>
            <a:rPr lang="en-GB" sz="1600" kern="1200" dirty="0" err="1"/>
            <a:t>tumor</a:t>
          </a:r>
          <a:r>
            <a:rPr lang="en-GB" sz="1600" kern="1200" dirty="0"/>
            <a:t> angiogenesis and are effective against small </a:t>
          </a:r>
          <a:r>
            <a:rPr lang="en-GB" sz="1600" kern="1200" dirty="0" err="1"/>
            <a:t>tumors</a:t>
          </a:r>
          <a:r>
            <a:rPr lang="en-GB" sz="1600" kern="1200" dirty="0"/>
            <a:t> that are actively growing and vascularizing</a:t>
          </a:r>
          <a:r>
            <a:rPr lang="en-GB" sz="1600" kern="1200" baseline="30000" dirty="0"/>
            <a:t>5</a:t>
          </a:r>
        </a:p>
      </dsp:txBody>
      <dsp:txXfrm>
        <a:off x="912560" y="203775"/>
        <a:ext cx="4505127" cy="1407852"/>
      </dsp:txXfrm>
    </dsp:sp>
    <dsp:sp modelId="{2CD3D63E-D223-448C-8D59-836597EE3AEB}">
      <dsp:nvSpPr>
        <dsp:cNvPr id="0" name=""/>
        <dsp:cNvSpPr/>
      </dsp:nvSpPr>
      <dsp:spPr>
        <a:xfrm>
          <a:off x="724847" y="418"/>
          <a:ext cx="985496" cy="147824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50000" r="-50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46170-4F6B-4DFB-80B4-92C6366C467A}">
      <dsp:nvSpPr>
        <dsp:cNvPr id="0" name=""/>
        <dsp:cNvSpPr/>
      </dsp:nvSpPr>
      <dsp:spPr>
        <a:xfrm>
          <a:off x="5766523" y="203775"/>
          <a:ext cx="4505127" cy="1407852"/>
        </a:xfrm>
        <a:prstGeom prst="rect">
          <a:avLst/>
        </a:prstGeom>
        <a:solidFill>
          <a:schemeClr val="bg1"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58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accent1"/>
              </a:solidFill>
            </a:rPr>
            <a:t>ESMO guideline recommendations </a:t>
          </a:r>
          <a:r>
            <a:rPr lang="en-GB" sz="1900" kern="1200" dirty="0"/>
            <a:t>for 1L and 2L treatment</a:t>
          </a:r>
          <a:r>
            <a:rPr lang="en-GB" sz="1900" kern="1200" baseline="30000" dirty="0"/>
            <a:t>3,4</a:t>
          </a:r>
        </a:p>
      </dsp:txBody>
      <dsp:txXfrm>
        <a:off x="5766523" y="203775"/>
        <a:ext cx="4505127" cy="1407852"/>
      </dsp:txXfrm>
    </dsp:sp>
    <dsp:sp modelId="{14DCAEFF-5AA8-48A9-BE5E-3A54508C9306}">
      <dsp:nvSpPr>
        <dsp:cNvPr id="0" name=""/>
        <dsp:cNvSpPr/>
      </dsp:nvSpPr>
      <dsp:spPr>
        <a:xfrm>
          <a:off x="5578809" y="418"/>
          <a:ext cx="985496" cy="147824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7000" r="-77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F042C-E561-4E6D-9ABC-6301867EFFC6}">
      <dsp:nvSpPr>
        <dsp:cNvPr id="0" name=""/>
        <dsp:cNvSpPr/>
      </dsp:nvSpPr>
      <dsp:spPr>
        <a:xfrm>
          <a:off x="980903" y="1976104"/>
          <a:ext cx="4505127" cy="14078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585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accent1"/>
              </a:solidFill>
            </a:rPr>
            <a:t>Meta-analysis</a:t>
          </a:r>
          <a:r>
            <a:rPr lang="en-GB" sz="1900" b="1" kern="1200" dirty="0"/>
            <a:t> </a:t>
          </a:r>
          <a:r>
            <a:rPr lang="en-GB" sz="1900" kern="1200" dirty="0"/>
            <a:t>of retrospective studies of 1L anti-EGFR therapy </a:t>
          </a:r>
          <a:r>
            <a:rPr lang="en-GB" sz="1900" kern="1200" dirty="0">
              <a:sym typeface="Wingdings" panose="05000000000000000000" pitchFamily="2" charset="2"/>
            </a:rPr>
            <a:t></a:t>
          </a:r>
          <a:r>
            <a:rPr lang="en-GB" sz="1900" kern="1200" dirty="0"/>
            <a:t> </a:t>
          </a:r>
          <a:br>
            <a:rPr lang="en-GB" sz="1900" kern="1200" dirty="0"/>
          </a:br>
          <a:r>
            <a:rPr lang="en-GB" sz="1900" kern="1200" dirty="0"/>
            <a:t>2L anti-VEGF therapy vs the reverse sequence</a:t>
          </a:r>
          <a:r>
            <a:rPr lang="en-GB" sz="1900" kern="1200" baseline="30000" dirty="0"/>
            <a:t>1</a:t>
          </a:r>
        </a:p>
      </dsp:txBody>
      <dsp:txXfrm>
        <a:off x="980903" y="1976104"/>
        <a:ext cx="4505127" cy="1407852"/>
      </dsp:txXfrm>
    </dsp:sp>
    <dsp:sp modelId="{3E019730-F525-4BFC-B807-DD0B4E6A21B8}">
      <dsp:nvSpPr>
        <dsp:cNvPr id="0" name=""/>
        <dsp:cNvSpPr/>
      </dsp:nvSpPr>
      <dsp:spPr>
        <a:xfrm>
          <a:off x="793189" y="1772748"/>
          <a:ext cx="985496" cy="147824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52000" r="-52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4568C-7BD2-4BEC-84DE-A4DC0FA2B142}">
      <dsp:nvSpPr>
        <dsp:cNvPr id="0" name=""/>
        <dsp:cNvSpPr/>
      </dsp:nvSpPr>
      <dsp:spPr>
        <a:xfrm>
          <a:off x="5829398" y="1993646"/>
          <a:ext cx="4373910" cy="13668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81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accent1"/>
              </a:solidFill>
            </a:rPr>
            <a:t>Phase III STRATEGIC-1 </a:t>
          </a:r>
          <a:r>
            <a:rPr lang="en-GB" sz="1900" kern="1200" dirty="0"/>
            <a:t>trial of multi-line treatment sequences in </a:t>
          </a:r>
          <a:br>
            <a:rPr lang="en-GB" sz="1900" kern="1200" dirty="0"/>
          </a:br>
          <a:r>
            <a:rPr lang="en-GB" sz="1900" i="1" kern="1200" dirty="0"/>
            <a:t>RAS</a:t>
          </a:r>
          <a:r>
            <a:rPr lang="en-GB" sz="1900" kern="1200" dirty="0"/>
            <a:t> </a:t>
          </a:r>
          <a:r>
            <a:rPr lang="en-GB" sz="1900" kern="1200" dirty="0" err="1"/>
            <a:t>wt</a:t>
          </a:r>
          <a:r>
            <a:rPr lang="en-GB" sz="1900" kern="1200" dirty="0"/>
            <a:t>/</a:t>
          </a:r>
          <a:r>
            <a:rPr lang="en-GB" sz="1900" i="1" kern="1200" dirty="0"/>
            <a:t>BRAF</a:t>
          </a:r>
          <a:r>
            <a:rPr lang="en-GB" sz="1900" kern="1200" dirty="0"/>
            <a:t> </a:t>
          </a:r>
          <a:r>
            <a:rPr lang="en-GB" sz="1900" kern="1200" dirty="0" err="1"/>
            <a:t>wt</a:t>
          </a:r>
          <a:r>
            <a:rPr lang="en-GB" sz="1900" kern="1200" dirty="0"/>
            <a:t> mCRC</a:t>
          </a:r>
          <a:r>
            <a:rPr lang="en-GB" sz="1900" kern="1200" baseline="30000" dirty="0"/>
            <a:t>2</a:t>
          </a:r>
        </a:p>
      </dsp:txBody>
      <dsp:txXfrm>
        <a:off x="5829398" y="1993646"/>
        <a:ext cx="4373910" cy="1366847"/>
      </dsp:txXfrm>
    </dsp:sp>
    <dsp:sp modelId="{85A4A140-4F26-4B2B-9F08-D0FA0A13A8ED}">
      <dsp:nvSpPr>
        <dsp:cNvPr id="0" name=""/>
        <dsp:cNvSpPr/>
      </dsp:nvSpPr>
      <dsp:spPr>
        <a:xfrm>
          <a:off x="5647151" y="1796212"/>
          <a:ext cx="956792" cy="1435189"/>
        </a:xfrm>
        <a:prstGeom prst="rect">
          <a:avLst/>
        </a:prstGeom>
        <a:blipFill rotWithShape="1">
          <a:blip xmlns:r="http://schemas.openxmlformats.org/officeDocument/2006/relationships"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l="-56000" r="-56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1F8F3-DEB0-4052-8CC4-9E29FE14CF2E}">
      <dsp:nvSpPr>
        <dsp:cNvPr id="0" name=""/>
        <dsp:cNvSpPr/>
      </dsp:nvSpPr>
      <dsp:spPr>
        <a:xfrm>
          <a:off x="4632" y="251300"/>
          <a:ext cx="2696764" cy="88601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1L</a:t>
          </a:r>
        </a:p>
      </dsp:txBody>
      <dsp:txXfrm>
        <a:off x="447640" y="251300"/>
        <a:ext cx="1810748" cy="886016"/>
      </dsp:txXfrm>
    </dsp:sp>
    <dsp:sp modelId="{CDD6F7D9-1DCB-45C1-830A-38A519CE5FC3}">
      <dsp:nvSpPr>
        <dsp:cNvPr id="0" name=""/>
        <dsp:cNvSpPr/>
      </dsp:nvSpPr>
      <dsp:spPr>
        <a:xfrm>
          <a:off x="2431720" y="251300"/>
          <a:ext cx="2696764" cy="886016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2L</a:t>
          </a:r>
        </a:p>
      </dsp:txBody>
      <dsp:txXfrm>
        <a:off x="2874728" y="251300"/>
        <a:ext cx="1810748" cy="886016"/>
      </dsp:txXfrm>
    </dsp:sp>
    <dsp:sp modelId="{337B7D48-1381-487B-8E44-9CF494524BFF}">
      <dsp:nvSpPr>
        <dsp:cNvPr id="0" name=""/>
        <dsp:cNvSpPr/>
      </dsp:nvSpPr>
      <dsp:spPr>
        <a:xfrm>
          <a:off x="4858808" y="251300"/>
          <a:ext cx="2696764" cy="88601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3L</a:t>
          </a:r>
        </a:p>
      </dsp:txBody>
      <dsp:txXfrm>
        <a:off x="5301816" y="251300"/>
        <a:ext cx="1810748" cy="886016"/>
      </dsp:txXfrm>
    </dsp:sp>
    <dsp:sp modelId="{92C3ACEE-BB73-45C5-B149-148FEB191380}">
      <dsp:nvSpPr>
        <dsp:cNvPr id="0" name=""/>
        <dsp:cNvSpPr/>
      </dsp:nvSpPr>
      <dsp:spPr>
        <a:xfrm>
          <a:off x="7285896" y="251300"/>
          <a:ext cx="2696764" cy="88601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4L+</a:t>
          </a:r>
        </a:p>
      </dsp:txBody>
      <dsp:txXfrm>
        <a:off x="7728904" y="251300"/>
        <a:ext cx="1810748" cy="886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1F8F3-DEB0-4052-8CC4-9E29FE14CF2E}">
      <dsp:nvSpPr>
        <dsp:cNvPr id="0" name=""/>
        <dsp:cNvSpPr/>
      </dsp:nvSpPr>
      <dsp:spPr>
        <a:xfrm>
          <a:off x="4632" y="251300"/>
          <a:ext cx="2696764" cy="88601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1L</a:t>
          </a:r>
        </a:p>
      </dsp:txBody>
      <dsp:txXfrm>
        <a:off x="447640" y="251300"/>
        <a:ext cx="1810748" cy="886016"/>
      </dsp:txXfrm>
    </dsp:sp>
    <dsp:sp modelId="{CDD6F7D9-1DCB-45C1-830A-38A519CE5FC3}">
      <dsp:nvSpPr>
        <dsp:cNvPr id="0" name=""/>
        <dsp:cNvSpPr/>
      </dsp:nvSpPr>
      <dsp:spPr>
        <a:xfrm>
          <a:off x="2431720" y="251300"/>
          <a:ext cx="2696764" cy="886016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2L</a:t>
          </a:r>
        </a:p>
      </dsp:txBody>
      <dsp:txXfrm>
        <a:off x="2874728" y="251300"/>
        <a:ext cx="1810748" cy="886016"/>
      </dsp:txXfrm>
    </dsp:sp>
    <dsp:sp modelId="{337B7D48-1381-487B-8E44-9CF494524BFF}">
      <dsp:nvSpPr>
        <dsp:cNvPr id="0" name=""/>
        <dsp:cNvSpPr/>
      </dsp:nvSpPr>
      <dsp:spPr>
        <a:xfrm>
          <a:off x="4858808" y="251300"/>
          <a:ext cx="2696764" cy="886016"/>
        </a:xfrm>
        <a:prstGeom prst="chevron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3L</a:t>
          </a:r>
        </a:p>
      </dsp:txBody>
      <dsp:txXfrm>
        <a:off x="5301816" y="251300"/>
        <a:ext cx="1810748" cy="886016"/>
      </dsp:txXfrm>
    </dsp:sp>
    <dsp:sp modelId="{92C3ACEE-BB73-45C5-B149-148FEB191380}">
      <dsp:nvSpPr>
        <dsp:cNvPr id="0" name=""/>
        <dsp:cNvSpPr/>
      </dsp:nvSpPr>
      <dsp:spPr>
        <a:xfrm>
          <a:off x="7285896" y="251300"/>
          <a:ext cx="2696764" cy="886016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4L+</a:t>
          </a:r>
        </a:p>
      </dsp:txBody>
      <dsp:txXfrm>
        <a:off x="7728904" y="251300"/>
        <a:ext cx="1810748" cy="886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07395-6296-4827-86AE-B01E42193BE1}">
      <dsp:nvSpPr>
        <dsp:cNvPr id="0" name=""/>
        <dsp:cNvSpPr/>
      </dsp:nvSpPr>
      <dsp:spPr>
        <a:xfrm>
          <a:off x="-4965981" y="-760907"/>
          <a:ext cx="5914303" cy="59143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DF515-64BA-453E-9502-3FB299203BA6}">
      <dsp:nvSpPr>
        <dsp:cNvPr id="0" name=""/>
        <dsp:cNvSpPr/>
      </dsp:nvSpPr>
      <dsp:spPr>
        <a:xfrm>
          <a:off x="609918" y="439248"/>
          <a:ext cx="9986395" cy="8784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30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Treating with a 1L anti-EGFR agent enables anti-EGFR rechallenge to be an option in the 3L</a:t>
          </a:r>
          <a:r>
            <a:rPr lang="en-GB" sz="2000" kern="1200" baseline="30000" dirty="0"/>
            <a:t>1</a:t>
          </a:r>
          <a:endParaRPr lang="en-GB" sz="2000" kern="1200" dirty="0"/>
        </a:p>
      </dsp:txBody>
      <dsp:txXfrm>
        <a:off x="609918" y="439248"/>
        <a:ext cx="9986395" cy="878497"/>
      </dsp:txXfrm>
    </dsp:sp>
    <dsp:sp modelId="{11277E21-100F-4577-AA0B-F050B00661BE}">
      <dsp:nvSpPr>
        <dsp:cNvPr id="0" name=""/>
        <dsp:cNvSpPr/>
      </dsp:nvSpPr>
      <dsp:spPr>
        <a:xfrm>
          <a:off x="60857" y="329436"/>
          <a:ext cx="1098122" cy="10981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E5718-9DDC-469E-A612-768972B20CE6}">
      <dsp:nvSpPr>
        <dsp:cNvPr id="0" name=""/>
        <dsp:cNvSpPr/>
      </dsp:nvSpPr>
      <dsp:spPr>
        <a:xfrm>
          <a:off x="929252" y="1756995"/>
          <a:ext cx="9667061" cy="878497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30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Data from CRICKET has shown the potential benefits of 3L rechallenge in a </a:t>
          </a:r>
          <a:r>
            <a:rPr lang="en-GB" sz="2000" kern="1200" dirty="0">
              <a:solidFill>
                <a:srgbClr val="FF0000"/>
              </a:solidFill>
            </a:rPr>
            <a:t>small </a:t>
          </a:r>
          <a:r>
            <a:rPr lang="en-GB" sz="2000" kern="1200" dirty="0"/>
            <a:t>population, particularly for those maintaining </a:t>
          </a:r>
          <a:r>
            <a:rPr lang="en-GB" sz="2000" i="1" kern="1200" dirty="0"/>
            <a:t>RAS </a:t>
          </a:r>
          <a:r>
            <a:rPr lang="en-GB" sz="2000" i="1" kern="1200" dirty="0" err="1"/>
            <a:t>wt</a:t>
          </a:r>
          <a:r>
            <a:rPr lang="en-GB" sz="2000" i="1" kern="1200" dirty="0"/>
            <a:t> </a:t>
          </a:r>
          <a:r>
            <a:rPr lang="en-GB" sz="2000" kern="1200" dirty="0"/>
            <a:t>status at rechallenge baseline</a:t>
          </a:r>
          <a:r>
            <a:rPr lang="en-GB" sz="2000" kern="1200" baseline="30000" dirty="0"/>
            <a:t>2</a:t>
          </a:r>
          <a:endParaRPr lang="en-GB" sz="2000" kern="1200" dirty="0"/>
        </a:p>
      </dsp:txBody>
      <dsp:txXfrm>
        <a:off x="929252" y="1756995"/>
        <a:ext cx="9667061" cy="878497"/>
      </dsp:txXfrm>
    </dsp:sp>
    <dsp:sp modelId="{F11A4D29-7B70-4128-840A-1FAC87514866}">
      <dsp:nvSpPr>
        <dsp:cNvPr id="0" name=""/>
        <dsp:cNvSpPr/>
      </dsp:nvSpPr>
      <dsp:spPr>
        <a:xfrm>
          <a:off x="380191" y="1647183"/>
          <a:ext cx="1098122" cy="10981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98B7D-FBBD-4541-8D41-F87148F03106}">
      <dsp:nvSpPr>
        <dsp:cNvPr id="0" name=""/>
        <dsp:cNvSpPr/>
      </dsp:nvSpPr>
      <dsp:spPr>
        <a:xfrm>
          <a:off x="609918" y="3074741"/>
          <a:ext cx="9986395" cy="87849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730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There is a lack of completed </a:t>
          </a:r>
          <a:r>
            <a:rPr lang="en-GB" sz="2000" kern="1200" dirty="0">
              <a:solidFill>
                <a:srgbClr val="FF0000"/>
              </a:solidFill>
            </a:rPr>
            <a:t>prospective trials </a:t>
          </a:r>
          <a:r>
            <a:rPr lang="en-GB" sz="2000" kern="1200" dirty="0"/>
            <a:t>in the 3L and beyond to help inform sequencing of rechallenge vs other agents</a:t>
          </a:r>
        </a:p>
      </dsp:txBody>
      <dsp:txXfrm>
        <a:off x="609918" y="3074741"/>
        <a:ext cx="9986395" cy="878497"/>
      </dsp:txXfrm>
    </dsp:sp>
    <dsp:sp modelId="{EB012A81-6AC5-4466-9FB2-9BA212E108EB}">
      <dsp:nvSpPr>
        <dsp:cNvPr id="0" name=""/>
        <dsp:cNvSpPr/>
      </dsp:nvSpPr>
      <dsp:spPr>
        <a:xfrm>
          <a:off x="60857" y="2964929"/>
          <a:ext cx="1098122" cy="10981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F2979-B19E-40C8-935A-ECC221311248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0BE00-817B-4B3A-9254-8403FA504002}">
      <dsp:nvSpPr>
        <dsp:cNvPr id="0" name=""/>
        <dsp:cNvSpPr/>
      </dsp:nvSpPr>
      <dsp:spPr>
        <a:xfrm>
          <a:off x="552546" y="376446"/>
          <a:ext cx="10180318" cy="753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 strong body of evidence supports use of 1L anti-EGFR agent </a:t>
          </a:r>
          <a:r>
            <a:rPr lang="en-GB" sz="2400" kern="1200" dirty="0">
              <a:sym typeface="Wingdings" panose="05000000000000000000" pitchFamily="2" charset="2"/>
            </a:rPr>
            <a:t> 2L </a:t>
          </a:r>
          <a:r>
            <a:rPr lang="en-GB" sz="2400" kern="1200" dirty="0"/>
            <a:t>anti-VEGF agent for patients with LS </a:t>
          </a:r>
          <a:r>
            <a:rPr lang="en-GB" sz="2400" i="1" kern="1200" dirty="0"/>
            <a:t>RAS</a:t>
          </a:r>
          <a:r>
            <a:rPr lang="en-GB" sz="2400" kern="1200" dirty="0"/>
            <a:t> </a:t>
          </a:r>
          <a:r>
            <a:rPr lang="en-GB" sz="2400" kern="1200" dirty="0" err="1"/>
            <a:t>wt</a:t>
          </a:r>
          <a:r>
            <a:rPr lang="en-GB" sz="2400" kern="1200" dirty="0"/>
            <a:t> mCRC</a:t>
          </a:r>
          <a:r>
            <a:rPr lang="en-GB" sz="2400" kern="1200" baseline="30000" dirty="0"/>
            <a:t>1–4</a:t>
          </a:r>
          <a:endParaRPr lang="en-GB" sz="2400" kern="1200" dirty="0"/>
        </a:p>
      </dsp:txBody>
      <dsp:txXfrm>
        <a:off x="552546" y="376446"/>
        <a:ext cx="10180318" cy="753284"/>
      </dsp:txXfrm>
    </dsp:sp>
    <dsp:sp modelId="{B0A61A05-C4EE-4C03-AB16-DC4F60A62655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94F7B-6254-45EE-9435-1BD8C2B1AC77}">
      <dsp:nvSpPr>
        <dsp:cNvPr id="0" name=""/>
        <dsp:cNvSpPr/>
      </dsp:nvSpPr>
      <dsp:spPr>
        <a:xfrm>
          <a:off x="984421" y="1506568"/>
          <a:ext cx="9748443" cy="753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The optimal </a:t>
          </a:r>
          <a:r>
            <a:rPr lang="en-GB" sz="1600" b="1" kern="1200" dirty="0">
              <a:solidFill>
                <a:schemeClr val="bg1"/>
              </a:solidFill>
            </a:rPr>
            <a:t>sequencing</a:t>
          </a:r>
          <a:r>
            <a:rPr lang="en-GB" sz="1600" b="1" kern="1200" dirty="0"/>
            <a:t> </a:t>
          </a:r>
          <a:r>
            <a:rPr lang="en-GB" sz="1600" b="1" strike="noStrike" kern="1200" dirty="0"/>
            <a:t>of agents across later lines of treatment has not been fully established</a:t>
          </a:r>
          <a:r>
            <a:rPr lang="en-GB" sz="1600" b="1" strike="noStrike" kern="1200" baseline="30000" dirty="0"/>
            <a:t>1,5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strike="noStrike" kern="1200" baseline="0" dirty="0">
              <a:solidFill>
                <a:srgbClr val="FF0000"/>
              </a:solidFill>
            </a:rPr>
            <a:t>Bevacizumab + TAS-102  and   </a:t>
          </a:r>
          <a:r>
            <a:rPr lang="en-GB" sz="1600" b="1" strike="noStrike" kern="1200" baseline="0" dirty="0" err="1">
              <a:solidFill>
                <a:srgbClr val="FF0000"/>
              </a:solidFill>
            </a:rPr>
            <a:t>fruquinitnib</a:t>
          </a:r>
          <a:r>
            <a:rPr lang="en-GB" sz="1600" b="1" strike="noStrike" kern="1200" baseline="0" dirty="0">
              <a:solidFill>
                <a:srgbClr val="FF0000"/>
              </a:solidFill>
            </a:rPr>
            <a:t> </a:t>
          </a:r>
          <a:r>
            <a:rPr lang="en-GB" sz="1600" b="1" strike="noStrike" kern="1200" baseline="0" dirty="0"/>
            <a:t>have shown promise in the </a:t>
          </a:r>
          <a:r>
            <a:rPr lang="en-GB" sz="1600" b="1" kern="1200" dirty="0"/>
            <a:t>≥3L setting,</a:t>
          </a:r>
          <a:r>
            <a:rPr lang="en-GB" sz="1600" b="1" kern="1200" baseline="30000" dirty="0"/>
            <a:t>6,7</a:t>
          </a:r>
          <a:r>
            <a:rPr lang="en-GB" sz="1600" b="1" kern="1200" dirty="0"/>
            <a:t> but additional head-to-head trials are needed to sequence them within the treatment landscape</a:t>
          </a:r>
          <a:endParaRPr lang="en-GB" sz="1600" b="1" strike="noStrike" kern="1200" baseline="0" dirty="0"/>
        </a:p>
      </dsp:txBody>
      <dsp:txXfrm>
        <a:off x="984421" y="1506568"/>
        <a:ext cx="9748443" cy="753284"/>
      </dsp:txXfrm>
    </dsp:sp>
    <dsp:sp modelId="{DB6899FD-EFD8-4246-8ED8-FE2C64BAF4E9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924A0-2DA8-474A-91FF-C9E3A3588E7B}">
      <dsp:nvSpPr>
        <dsp:cNvPr id="0" name=""/>
        <dsp:cNvSpPr/>
      </dsp:nvSpPr>
      <dsp:spPr>
        <a:xfrm>
          <a:off x="984421" y="2574296"/>
          <a:ext cx="9748443" cy="878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ESMO guidelines and </a:t>
          </a:r>
          <a:r>
            <a:rPr lang="en-GB" sz="1800" kern="1200" dirty="0">
              <a:solidFill>
                <a:srgbClr val="FF0000"/>
              </a:solidFill>
            </a:rPr>
            <a:t>Phase II studies </a:t>
          </a:r>
          <a:r>
            <a:rPr lang="en-US" sz="1800" kern="1200" dirty="0">
              <a:solidFill>
                <a:srgbClr val="FF0000"/>
              </a:solidFill>
            </a:rPr>
            <a:t>support anti-EGFR rechallenge </a:t>
          </a:r>
          <a:r>
            <a:rPr lang="en-US" sz="1800" kern="1200" dirty="0"/>
            <a:t>as a 3L treatment option for tumors that maintain </a:t>
          </a:r>
          <a:r>
            <a:rPr lang="en-US" sz="1800" i="1" kern="1200" dirty="0"/>
            <a:t>RAS</a:t>
          </a:r>
          <a:r>
            <a:rPr lang="en-US" sz="1800" kern="1200" dirty="0"/>
            <a:t> </a:t>
          </a:r>
          <a:r>
            <a:rPr lang="en-US" sz="1800" kern="1200" dirty="0" err="1"/>
            <a:t>wt</a:t>
          </a:r>
          <a:r>
            <a:rPr lang="en-US" sz="1800" kern="1200" dirty="0"/>
            <a:t> status from 1L baseline</a:t>
          </a:r>
          <a:r>
            <a:rPr lang="en-US" sz="1800" kern="1200" baseline="30000" dirty="0"/>
            <a:t>1,8</a:t>
          </a:r>
          <a:r>
            <a:rPr lang="en-GB" sz="1800" kern="1200" baseline="30000" dirty="0"/>
            <a:t>–11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0" kern="1200" dirty="0"/>
            <a:t>Starting with a 1L anti-EGFR agent enables ≥3L anti-EGFR rechallenge</a:t>
          </a:r>
          <a:r>
            <a:rPr lang="en-US" sz="1800" b="0" kern="1200" baseline="30000" dirty="0"/>
            <a:t>8</a:t>
          </a:r>
          <a:endParaRPr lang="en-GB" sz="1800" b="0" kern="1200" dirty="0"/>
        </a:p>
      </dsp:txBody>
      <dsp:txXfrm>
        <a:off x="984421" y="2574296"/>
        <a:ext cx="9748443" cy="878073"/>
      </dsp:txXfrm>
    </dsp:sp>
    <dsp:sp modelId="{6E4170EB-E05E-4998-9211-7B551DFC9EF0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3AB6F-446F-46B9-9575-7CE4F9D787D6}">
      <dsp:nvSpPr>
        <dsp:cNvPr id="0" name=""/>
        <dsp:cNvSpPr/>
      </dsp:nvSpPr>
      <dsp:spPr>
        <a:xfrm>
          <a:off x="552546" y="3766813"/>
          <a:ext cx="10180318" cy="753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Ongoing trials, such </a:t>
          </a:r>
          <a:r>
            <a:rPr lang="en-GB" sz="2000" kern="1200" dirty="0">
              <a:solidFill>
                <a:srgbClr val="FF0000"/>
              </a:solidFill>
            </a:rPr>
            <a:t>as FIRE-4, PARERE, REVERCE II</a:t>
          </a:r>
          <a:r>
            <a:rPr lang="en-GB" sz="2000" kern="1200" dirty="0"/>
            <a:t>, and CAPRI-2-GOIM, will expand our understanding of the role of anti-EGFR rechallenge in later-line treatment sequencing</a:t>
          </a:r>
          <a:r>
            <a:rPr lang="en-GB" sz="2000" kern="1200" baseline="30000" dirty="0"/>
            <a:t>12–15</a:t>
          </a:r>
          <a:endParaRPr lang="en-GB" sz="2000" kern="1200" dirty="0"/>
        </a:p>
      </dsp:txBody>
      <dsp:txXfrm>
        <a:off x="552546" y="3766813"/>
        <a:ext cx="10180318" cy="753284"/>
      </dsp:txXfrm>
    </dsp:sp>
    <dsp:sp modelId="{429C5AEB-CD41-4BE3-8FC0-DCE998C42263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B0B070-6DC7-4E16-9985-E065C25FA9F1}" type="datetimeFigureOut">
              <a:rPr lang="ar-SY" smtClean="0"/>
              <a:t>13/06/1447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FC03FD-0876-464B-BAFE-58D46BBF3B26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9495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8D655-6AC4-EE91-8D4D-78506FEEA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734EC2-09CB-50AF-7896-F4CE623F7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90C8FB-9018-49D6-0B6A-381FF792240A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i="1" dirty="0"/>
              <a:t>mCRC, metastatic colorectal cancer; MSI, microsatellite instability.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F6B1A-5E7F-52CA-D8D7-D82758F155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63D48E-CB22-493F-9E43-001A324F4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3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87363" y="357188"/>
            <a:ext cx="4513262" cy="253841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2E2C-AC48-45A1-A539-1D63FC6BDE45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06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87363" y="357188"/>
            <a:ext cx="4513262" cy="253841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82E2C-AC48-45A1-A539-1D63FC6BDE45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66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>
            <a:extLst>
              <a:ext uri="{FF2B5EF4-FFF2-40B4-BE49-F238E27FC236}">
                <a16:creationId xmlns:a16="http://schemas.microsoft.com/office/drawing/2014/main" id="{CECAFC2D-A030-6E43-A708-197A22ECB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8" name="Notes Placeholder 2">
            <a:extLst>
              <a:ext uri="{FF2B5EF4-FFF2-40B4-BE49-F238E27FC236}">
                <a16:creationId xmlns:a16="http://schemas.microsoft.com/office/drawing/2014/main" id="{228E0A4E-E30F-784C-802B-15B6A1FBB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78179" name="Slide Number Placeholder 3">
            <a:extLst>
              <a:ext uri="{FF2B5EF4-FFF2-40B4-BE49-F238E27FC236}">
                <a16:creationId xmlns:a16="http://schemas.microsoft.com/office/drawing/2014/main" id="{3AC223F2-82C1-CE4C-8938-2C273C24C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C3E42B-6A6E-7844-BB24-8F250857336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5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>
            <a:extLst>
              <a:ext uri="{FF2B5EF4-FFF2-40B4-BE49-F238E27FC236}">
                <a16:creationId xmlns:a16="http://schemas.microsoft.com/office/drawing/2014/main" id="{73CFD1D4-07F7-654C-B953-C124746836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6" name="Notes Placeholder 2">
            <a:extLst>
              <a:ext uri="{FF2B5EF4-FFF2-40B4-BE49-F238E27FC236}">
                <a16:creationId xmlns:a16="http://schemas.microsoft.com/office/drawing/2014/main" id="{3A70A80A-1A51-F942-A9E7-DFAD6EDC5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80227" name="Slide Number Placeholder 3">
            <a:extLst>
              <a:ext uri="{FF2B5EF4-FFF2-40B4-BE49-F238E27FC236}">
                <a16:creationId xmlns:a16="http://schemas.microsoft.com/office/drawing/2014/main" id="{2A9D05A8-057B-674F-9D40-BF6399734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2F3680-4BBB-3F43-BB71-6EE77092F34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06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>
            <a:extLst>
              <a:ext uri="{FF2B5EF4-FFF2-40B4-BE49-F238E27FC236}">
                <a16:creationId xmlns:a16="http://schemas.microsoft.com/office/drawing/2014/main" id="{B2FF0CB7-3B00-A74E-982A-124DF3107C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4" name="Notes Placeholder 2">
            <a:extLst>
              <a:ext uri="{FF2B5EF4-FFF2-40B4-BE49-F238E27FC236}">
                <a16:creationId xmlns:a16="http://schemas.microsoft.com/office/drawing/2014/main" id="{F2C68BB3-4D55-E14A-A1BC-AA2C77A6C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82275" name="Slide Number Placeholder 3">
            <a:extLst>
              <a:ext uri="{FF2B5EF4-FFF2-40B4-BE49-F238E27FC236}">
                <a16:creationId xmlns:a16="http://schemas.microsoft.com/office/drawing/2014/main" id="{8D1BC13B-0859-1C45-B34C-57899BFD47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FE727-7B37-C245-9090-E2AD903D588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9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Image Placeholder 1">
            <a:extLst>
              <a:ext uri="{FF2B5EF4-FFF2-40B4-BE49-F238E27FC236}">
                <a16:creationId xmlns:a16="http://schemas.microsoft.com/office/drawing/2014/main" id="{3D5E3411-5DAC-384A-81E9-98B312A72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6" name="Notes Placeholder 2">
            <a:extLst>
              <a:ext uri="{FF2B5EF4-FFF2-40B4-BE49-F238E27FC236}">
                <a16:creationId xmlns:a16="http://schemas.microsoft.com/office/drawing/2014/main" id="{ABE21413-6F91-4F4C-8229-D354C4FDC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8075" y="4379913"/>
            <a:ext cx="4711700" cy="4148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05827" name="Slide Number Placeholder 3">
            <a:extLst>
              <a:ext uri="{FF2B5EF4-FFF2-40B4-BE49-F238E27FC236}">
                <a16:creationId xmlns:a16="http://schemas.microsoft.com/office/drawing/2014/main" id="{48001B18-DC4B-7D4D-8C84-151D394595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1263" y="8901113"/>
            <a:ext cx="2971800" cy="179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EA760-3041-914F-95B6-6D10FAD64B9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C7A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6C7A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i="1" dirty="0"/>
              <a:t>DCR, disease-control rate; DoR, duration of response; ECOG, Eastern Cooperative Oncology Group; mCRC, metastatic colorectal cancer; PD, progressive disease; PS, performance status; TTF, time to treatment failure; WT, wild type.</a:t>
            </a:r>
          </a:p>
          <a:p>
            <a:pPr eaLnBrk="1" hangingPunct="1">
              <a:spcBef>
                <a:spcPct val="0"/>
              </a:spcBef>
            </a:pPr>
            <a:endParaRPr lang="en-US" altLang="en-US" i="1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3CB47C-EBAD-4993-995C-49300B6AB1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2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57201E-8DE8-70B0-A625-10D610565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77ADF92-ABCE-8FB3-B21B-91DAB751B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16144C-1667-CF26-1DF3-46AD0FD0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4078-86BB-4575-86DD-7D8A55CC54E2}" type="datetimeFigureOut">
              <a:rPr lang="ar-SY" smtClean="0"/>
              <a:t>13/06/1447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21A106-0BEF-F186-5F20-52244AA2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70B14E-2F72-D9A1-6294-7C8EEC78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187-77D2-449D-9C1F-155F9C82D6C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645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F5308-5199-D8B4-6032-62F8FF0F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7BA4A40-DC7A-4EB1-18F4-459130E0E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B0D3CA-EF2D-57E3-23A6-0AB14801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4078-86BB-4575-86DD-7D8A55CC54E2}" type="datetimeFigureOut">
              <a:rPr lang="ar-SY" smtClean="0"/>
              <a:t>13/06/1447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F1AD73-048B-9883-0FE3-DDC9CD83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F8CA43-D8D4-3F91-4372-8A187D6F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187-77D2-449D-9C1F-155F9C82D6C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8630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A5BBF38-F387-19DD-6AFD-09E49B42D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782748-8491-B394-7DC1-93AAF28D8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F3EA1D-9974-E611-2328-F205BAB9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4078-86BB-4575-86DD-7D8A55CC54E2}" type="datetimeFigureOut">
              <a:rPr lang="ar-SY" smtClean="0"/>
              <a:t>13/06/1447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6CC43F-DEC2-67FC-42D6-BBBB0D4A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DD2DEE-C714-B508-4BA6-380392DC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187-77D2-449D-9C1F-155F9C82D6C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98460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3"/>
            <a:ext cx="10944227" cy="4608511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+mj-lt"/>
              <a:buAutoNum type="arabicPeriod"/>
              <a:defRPr/>
            </a:lvl1pPr>
            <a:lvl2pPr marL="534988" indent="-179388">
              <a:defRPr/>
            </a:lvl2pPr>
            <a:lvl3pPr marL="715963" indent="-179388">
              <a:defRPr/>
            </a:lvl3pPr>
            <a:lvl4pPr marL="896938" indent="-179388">
              <a:buClr>
                <a:schemeClr val="accent3"/>
              </a:buClr>
              <a:defRPr/>
            </a:lvl4pPr>
            <a:lvl5pPr marL="449263" indent="0">
              <a:buNone/>
              <a:defRPr/>
            </a:lvl5pPr>
          </a:lstStyle>
          <a:p>
            <a:pPr lvl="0"/>
            <a:r>
              <a:rPr lang="en-US" dirty="0"/>
              <a:t>Insert your agenda points here. Use the button “increase list level” to add </a:t>
            </a:r>
            <a:r>
              <a:rPr lang="en-US" dirty="0" err="1"/>
              <a:t>subitems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You can find other agenda designs within the slide library.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/>
          <a:p>
            <a:r>
              <a:rPr lang="en-US" dirty="0"/>
              <a:t>Insert slide title here (max. 2 lines | max. 1 line with Action Title)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934EA1-1883-4D38-9FDC-7B4EE39EA9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dirty="0"/>
              <a:t>Title of Presentation | DD.MM.YYYY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16324-0C1D-439A-912E-27AE05A10F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FD5E7EB4-4CDF-47BB-AF16-07782904B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47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 bwMode="gray">
          <a:xfrm>
            <a:off x="623888" y="1484313"/>
            <a:ext cx="10944227" cy="46085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You can use this field to enter text, a table, a diagram or </a:t>
            </a:r>
            <a:r>
              <a:rPr lang="en-US" dirty="0" err="1"/>
              <a:t>SmartArts</a:t>
            </a:r>
            <a:r>
              <a:rPr lang="en-US" dirty="0"/>
              <a:t>. Use the buttons “Increase List Level” for </a:t>
            </a:r>
            <a:r>
              <a:rPr lang="en-US" dirty="0" err="1"/>
              <a:t>copytext</a:t>
            </a:r>
            <a:r>
              <a:rPr lang="en-US" dirty="0"/>
              <a:t> or bullet levels. Use the icons below to create visual content.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slide title here (max. 2 lines | max. 1 line with Action Title)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AB8F34D-A5C0-4BC9-B0F3-11856D9ED0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 dirty="0"/>
              <a:t>Title of Presentation | DD.MM.YYYY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962AE53-FF41-4032-9C92-554890CB38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FD5E7EB4-4CDF-47BB-AF16-07782904B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53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2A464F6F-4597-480B-B9C2-1012D960E1F9}"/>
              </a:ext>
            </a:extLst>
          </p:cNvPr>
          <p:cNvSpPr/>
          <p:nvPr userDrawn="1"/>
        </p:nvSpPr>
        <p:spPr bwMode="gray">
          <a:xfrm>
            <a:off x="1" y="0"/>
            <a:ext cx="12192000" cy="68580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</a:pPr>
            <a:endParaRPr lang="en-US" sz="1400" kern="0" dirty="0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E9FB9E7E-892B-4561-B616-E8412619999D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gray">
          <a:xfrm>
            <a:off x="10539522" y="6440320"/>
            <a:ext cx="1028592" cy="162000"/>
            <a:chOff x="-4548188" y="3063875"/>
            <a:chExt cx="2741613" cy="431800"/>
          </a:xfrm>
          <a:solidFill>
            <a:schemeClr val="bg2"/>
          </a:solidFill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8D3DF9A-12A0-4A40-9492-E8B6D8CD5EE1}"/>
                </a:ext>
              </a:extLst>
            </p:cNvPr>
            <p:cNvSpPr>
              <a:spLocks/>
            </p:cNvSpPr>
            <p:nvPr/>
          </p:nvSpPr>
          <p:spPr bwMode="gray">
            <a:xfrm>
              <a:off x="-2230438" y="3063875"/>
              <a:ext cx="423863" cy="423862"/>
            </a:xfrm>
            <a:custGeom>
              <a:avLst/>
              <a:gdLst>
                <a:gd name="T0" fmla="*/ 8 w 113"/>
                <a:gd name="T1" fmla="*/ 113 h 113"/>
                <a:gd name="T2" fmla="*/ 27 w 113"/>
                <a:gd name="T3" fmla="*/ 105 h 113"/>
                <a:gd name="T4" fmla="*/ 34 w 113"/>
                <a:gd name="T5" fmla="*/ 98 h 113"/>
                <a:gd name="T6" fmla="*/ 43 w 113"/>
                <a:gd name="T7" fmla="*/ 93 h 113"/>
                <a:gd name="T8" fmla="*/ 46 w 113"/>
                <a:gd name="T9" fmla="*/ 93 h 113"/>
                <a:gd name="T10" fmla="*/ 49 w 113"/>
                <a:gd name="T11" fmla="*/ 93 h 113"/>
                <a:gd name="T12" fmla="*/ 60 w 113"/>
                <a:gd name="T13" fmla="*/ 96 h 113"/>
                <a:gd name="T14" fmla="*/ 92 w 113"/>
                <a:gd name="T15" fmla="*/ 109 h 113"/>
                <a:gd name="T16" fmla="*/ 106 w 113"/>
                <a:gd name="T17" fmla="*/ 113 h 113"/>
                <a:gd name="T18" fmla="*/ 111 w 113"/>
                <a:gd name="T19" fmla="*/ 113 h 113"/>
                <a:gd name="T20" fmla="*/ 113 w 113"/>
                <a:gd name="T21" fmla="*/ 110 h 113"/>
                <a:gd name="T22" fmla="*/ 113 w 113"/>
                <a:gd name="T23" fmla="*/ 99 h 113"/>
                <a:gd name="T24" fmla="*/ 100 w 113"/>
                <a:gd name="T25" fmla="*/ 80 h 113"/>
                <a:gd name="T26" fmla="*/ 94 w 113"/>
                <a:gd name="T27" fmla="*/ 77 h 113"/>
                <a:gd name="T28" fmla="*/ 78 w 113"/>
                <a:gd name="T29" fmla="*/ 67 h 113"/>
                <a:gd name="T30" fmla="*/ 79 w 113"/>
                <a:gd name="T31" fmla="*/ 52 h 113"/>
                <a:gd name="T32" fmla="*/ 107 w 113"/>
                <a:gd name="T33" fmla="*/ 24 h 113"/>
                <a:gd name="T34" fmla="*/ 113 w 113"/>
                <a:gd name="T35" fmla="*/ 10 h 113"/>
                <a:gd name="T36" fmla="*/ 113 w 113"/>
                <a:gd name="T37" fmla="*/ 6 h 113"/>
                <a:gd name="T38" fmla="*/ 110 w 113"/>
                <a:gd name="T39" fmla="*/ 2 h 113"/>
                <a:gd name="T40" fmla="*/ 103 w 113"/>
                <a:gd name="T41" fmla="*/ 0 h 113"/>
                <a:gd name="T42" fmla="*/ 99 w 113"/>
                <a:gd name="T43" fmla="*/ 0 h 113"/>
                <a:gd name="T44" fmla="*/ 80 w 113"/>
                <a:gd name="T45" fmla="*/ 8 h 113"/>
                <a:gd name="T46" fmla="*/ 57 w 113"/>
                <a:gd name="T47" fmla="*/ 31 h 113"/>
                <a:gd name="T48" fmla="*/ 31 w 113"/>
                <a:gd name="T49" fmla="*/ 57 h 113"/>
                <a:gd name="T50" fmla="*/ 31 w 113"/>
                <a:gd name="T51" fmla="*/ 16 h 113"/>
                <a:gd name="T52" fmla="*/ 14 w 113"/>
                <a:gd name="T53" fmla="*/ 0 h 113"/>
                <a:gd name="T54" fmla="*/ 7 w 113"/>
                <a:gd name="T55" fmla="*/ 0 h 113"/>
                <a:gd name="T56" fmla="*/ 1 w 113"/>
                <a:gd name="T57" fmla="*/ 0 h 113"/>
                <a:gd name="T58" fmla="*/ 0 w 113"/>
                <a:gd name="T59" fmla="*/ 3 h 113"/>
                <a:gd name="T60" fmla="*/ 0 w 113"/>
                <a:gd name="T61" fmla="*/ 111 h 113"/>
                <a:gd name="T62" fmla="*/ 2 w 113"/>
                <a:gd name="T63" fmla="*/ 113 h 113"/>
                <a:gd name="T64" fmla="*/ 8 w 113"/>
                <a:gd name="T6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13">
                  <a:moveTo>
                    <a:pt x="8" y="113"/>
                  </a:moveTo>
                  <a:cubicBezTo>
                    <a:pt x="16" y="113"/>
                    <a:pt x="22" y="110"/>
                    <a:pt x="27" y="105"/>
                  </a:cubicBezTo>
                  <a:cubicBezTo>
                    <a:pt x="27" y="105"/>
                    <a:pt x="30" y="102"/>
                    <a:pt x="34" y="98"/>
                  </a:cubicBezTo>
                  <a:cubicBezTo>
                    <a:pt x="36" y="95"/>
                    <a:pt x="40" y="94"/>
                    <a:pt x="43" y="93"/>
                  </a:cubicBezTo>
                  <a:cubicBezTo>
                    <a:pt x="44" y="93"/>
                    <a:pt x="45" y="93"/>
                    <a:pt x="46" y="93"/>
                  </a:cubicBezTo>
                  <a:cubicBezTo>
                    <a:pt x="47" y="93"/>
                    <a:pt x="48" y="93"/>
                    <a:pt x="49" y="93"/>
                  </a:cubicBezTo>
                  <a:cubicBezTo>
                    <a:pt x="53" y="94"/>
                    <a:pt x="57" y="95"/>
                    <a:pt x="60" y="96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09"/>
                    <a:pt x="100" y="113"/>
                    <a:pt x="106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3" y="112"/>
                    <a:pt x="113" y="110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1"/>
                    <a:pt x="108" y="83"/>
                    <a:pt x="100" y="80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88" y="75"/>
                    <a:pt x="82" y="70"/>
                    <a:pt x="78" y="67"/>
                  </a:cubicBezTo>
                  <a:cubicBezTo>
                    <a:pt x="78" y="67"/>
                    <a:pt x="72" y="60"/>
                    <a:pt x="79" y="5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11" y="20"/>
                    <a:pt x="113" y="15"/>
                    <a:pt x="113" y="10"/>
                  </a:cubicBezTo>
                  <a:cubicBezTo>
                    <a:pt x="113" y="10"/>
                    <a:pt x="113" y="8"/>
                    <a:pt x="113" y="6"/>
                  </a:cubicBezTo>
                  <a:cubicBezTo>
                    <a:pt x="112" y="5"/>
                    <a:pt x="111" y="3"/>
                    <a:pt x="110" y="2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3" y="0"/>
                    <a:pt x="99" y="0"/>
                    <a:pt x="99" y="0"/>
                  </a:cubicBezTo>
                  <a:cubicBezTo>
                    <a:pt x="91" y="0"/>
                    <a:pt x="85" y="3"/>
                    <a:pt x="80" y="8"/>
                  </a:cubicBezTo>
                  <a:cubicBezTo>
                    <a:pt x="80" y="8"/>
                    <a:pt x="61" y="26"/>
                    <a:pt x="57" y="31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16"/>
                    <a:pt x="31" y="16"/>
                  </a:cubicBezTo>
                  <a:cubicBezTo>
                    <a:pt x="31" y="7"/>
                    <a:pt x="23" y="0"/>
                    <a:pt x="14" y="0"/>
                  </a:cubicBezTo>
                  <a:cubicBezTo>
                    <a:pt x="14" y="0"/>
                    <a:pt x="7" y="0"/>
                    <a:pt x="7" y="0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111"/>
                    <a:pt x="0" y="111"/>
                  </a:cubicBezTo>
                  <a:cubicBezTo>
                    <a:pt x="0" y="112"/>
                    <a:pt x="1" y="113"/>
                    <a:pt x="2" y="113"/>
                  </a:cubicBezTo>
                  <a:lnTo>
                    <a:pt x="8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D7927C6-DEB7-46C4-9771-9FD7640A4A17}"/>
                </a:ext>
              </a:extLst>
            </p:cNvPr>
            <p:cNvSpPr>
              <a:spLocks/>
            </p:cNvSpPr>
            <p:nvPr/>
          </p:nvSpPr>
          <p:spPr bwMode="gray">
            <a:xfrm>
              <a:off x="-2695575" y="3063875"/>
              <a:ext cx="427038" cy="431800"/>
            </a:xfrm>
            <a:custGeom>
              <a:avLst/>
              <a:gdLst>
                <a:gd name="T0" fmla="*/ 111 w 114"/>
                <a:gd name="T1" fmla="*/ 66 h 115"/>
                <a:gd name="T2" fmla="*/ 94 w 114"/>
                <a:gd name="T3" fmla="*/ 66 h 115"/>
                <a:gd name="T4" fmla="*/ 82 w 114"/>
                <a:gd name="T5" fmla="*/ 74 h 115"/>
                <a:gd name="T6" fmla="*/ 76 w 114"/>
                <a:gd name="T7" fmla="*/ 82 h 115"/>
                <a:gd name="T8" fmla="*/ 65 w 114"/>
                <a:gd name="T9" fmla="*/ 86 h 115"/>
                <a:gd name="T10" fmla="*/ 53 w 114"/>
                <a:gd name="T11" fmla="*/ 82 h 115"/>
                <a:gd name="T12" fmla="*/ 42 w 114"/>
                <a:gd name="T13" fmla="*/ 73 h 115"/>
                <a:gd name="T14" fmla="*/ 34 w 114"/>
                <a:gd name="T15" fmla="*/ 61 h 115"/>
                <a:gd name="T16" fmla="*/ 31 w 114"/>
                <a:gd name="T17" fmla="*/ 48 h 115"/>
                <a:gd name="T18" fmla="*/ 36 w 114"/>
                <a:gd name="T19" fmla="*/ 34 h 115"/>
                <a:gd name="T20" fmla="*/ 49 w 114"/>
                <a:gd name="T21" fmla="*/ 29 h 115"/>
                <a:gd name="T22" fmla="*/ 66 w 114"/>
                <a:gd name="T23" fmla="*/ 35 h 115"/>
                <a:gd name="T24" fmla="*/ 74 w 114"/>
                <a:gd name="T25" fmla="*/ 38 h 115"/>
                <a:gd name="T26" fmla="*/ 82 w 114"/>
                <a:gd name="T27" fmla="*/ 34 h 115"/>
                <a:gd name="T28" fmla="*/ 94 w 114"/>
                <a:gd name="T29" fmla="*/ 22 h 115"/>
                <a:gd name="T30" fmla="*/ 95 w 114"/>
                <a:gd name="T31" fmla="*/ 20 h 115"/>
                <a:gd name="T32" fmla="*/ 93 w 114"/>
                <a:gd name="T33" fmla="*/ 18 h 115"/>
                <a:gd name="T34" fmla="*/ 73 w 114"/>
                <a:gd name="T35" fmla="*/ 5 h 115"/>
                <a:gd name="T36" fmla="*/ 49 w 114"/>
                <a:gd name="T37" fmla="*/ 0 h 115"/>
                <a:gd name="T38" fmla="*/ 3 w 114"/>
                <a:gd name="T39" fmla="*/ 0 h 115"/>
                <a:gd name="T40" fmla="*/ 0 w 114"/>
                <a:gd name="T41" fmla="*/ 3 h 115"/>
                <a:gd name="T42" fmla="*/ 0 w 114"/>
                <a:gd name="T43" fmla="*/ 49 h 115"/>
                <a:gd name="T44" fmla="*/ 6 w 114"/>
                <a:gd name="T45" fmla="*/ 74 h 115"/>
                <a:gd name="T46" fmla="*/ 20 w 114"/>
                <a:gd name="T47" fmla="*/ 95 h 115"/>
                <a:gd name="T48" fmla="*/ 41 w 114"/>
                <a:gd name="T49" fmla="*/ 109 h 115"/>
                <a:gd name="T50" fmla="*/ 65 w 114"/>
                <a:gd name="T51" fmla="*/ 115 h 115"/>
                <a:gd name="T52" fmla="*/ 84 w 114"/>
                <a:gd name="T53" fmla="*/ 111 h 115"/>
                <a:gd name="T54" fmla="*/ 99 w 114"/>
                <a:gd name="T55" fmla="*/ 102 h 115"/>
                <a:gd name="T56" fmla="*/ 109 w 114"/>
                <a:gd name="T57" fmla="*/ 87 h 115"/>
                <a:gd name="T58" fmla="*/ 114 w 114"/>
                <a:gd name="T59" fmla="*/ 69 h 115"/>
                <a:gd name="T60" fmla="*/ 111 w 114"/>
                <a:gd name="T61" fmla="*/ 6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4" h="115">
                  <a:moveTo>
                    <a:pt x="111" y="66"/>
                  </a:moveTo>
                  <a:cubicBezTo>
                    <a:pt x="94" y="66"/>
                    <a:pt x="94" y="66"/>
                    <a:pt x="94" y="66"/>
                  </a:cubicBezTo>
                  <a:cubicBezTo>
                    <a:pt x="88" y="66"/>
                    <a:pt x="84" y="68"/>
                    <a:pt x="82" y="74"/>
                  </a:cubicBezTo>
                  <a:cubicBezTo>
                    <a:pt x="81" y="77"/>
                    <a:pt x="79" y="80"/>
                    <a:pt x="76" y="82"/>
                  </a:cubicBezTo>
                  <a:cubicBezTo>
                    <a:pt x="73" y="84"/>
                    <a:pt x="70" y="86"/>
                    <a:pt x="65" y="86"/>
                  </a:cubicBezTo>
                  <a:cubicBezTo>
                    <a:pt x="62" y="86"/>
                    <a:pt x="57" y="84"/>
                    <a:pt x="53" y="82"/>
                  </a:cubicBezTo>
                  <a:cubicBezTo>
                    <a:pt x="49" y="80"/>
                    <a:pt x="46" y="77"/>
                    <a:pt x="42" y="73"/>
                  </a:cubicBezTo>
                  <a:cubicBezTo>
                    <a:pt x="39" y="70"/>
                    <a:pt x="36" y="66"/>
                    <a:pt x="34" y="61"/>
                  </a:cubicBezTo>
                  <a:cubicBezTo>
                    <a:pt x="32" y="57"/>
                    <a:pt x="31" y="52"/>
                    <a:pt x="31" y="48"/>
                  </a:cubicBezTo>
                  <a:cubicBezTo>
                    <a:pt x="31" y="42"/>
                    <a:pt x="33" y="38"/>
                    <a:pt x="36" y="34"/>
                  </a:cubicBezTo>
                  <a:cubicBezTo>
                    <a:pt x="40" y="31"/>
                    <a:pt x="44" y="29"/>
                    <a:pt x="49" y="29"/>
                  </a:cubicBezTo>
                  <a:cubicBezTo>
                    <a:pt x="55" y="29"/>
                    <a:pt x="61" y="31"/>
                    <a:pt x="66" y="35"/>
                  </a:cubicBezTo>
                  <a:cubicBezTo>
                    <a:pt x="69" y="37"/>
                    <a:pt x="71" y="38"/>
                    <a:pt x="74" y="38"/>
                  </a:cubicBezTo>
                  <a:cubicBezTo>
                    <a:pt x="76" y="38"/>
                    <a:pt x="79" y="36"/>
                    <a:pt x="82" y="3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4" y="19"/>
                    <a:pt x="94" y="19"/>
                    <a:pt x="93" y="18"/>
                  </a:cubicBezTo>
                  <a:cubicBezTo>
                    <a:pt x="87" y="12"/>
                    <a:pt x="80" y="8"/>
                    <a:pt x="73" y="5"/>
                  </a:cubicBezTo>
                  <a:cubicBezTo>
                    <a:pt x="65" y="1"/>
                    <a:pt x="57" y="0"/>
                    <a:pt x="4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7"/>
                    <a:pt x="2" y="66"/>
                    <a:pt x="6" y="74"/>
                  </a:cubicBezTo>
                  <a:cubicBezTo>
                    <a:pt x="9" y="82"/>
                    <a:pt x="14" y="89"/>
                    <a:pt x="20" y="95"/>
                  </a:cubicBezTo>
                  <a:cubicBezTo>
                    <a:pt x="26" y="101"/>
                    <a:pt x="33" y="106"/>
                    <a:pt x="41" y="109"/>
                  </a:cubicBezTo>
                  <a:cubicBezTo>
                    <a:pt x="49" y="113"/>
                    <a:pt x="57" y="115"/>
                    <a:pt x="65" y="115"/>
                  </a:cubicBezTo>
                  <a:cubicBezTo>
                    <a:pt x="72" y="115"/>
                    <a:pt x="78" y="114"/>
                    <a:pt x="84" y="111"/>
                  </a:cubicBezTo>
                  <a:cubicBezTo>
                    <a:pt x="90" y="109"/>
                    <a:pt x="95" y="106"/>
                    <a:pt x="99" y="102"/>
                  </a:cubicBezTo>
                  <a:cubicBezTo>
                    <a:pt x="103" y="98"/>
                    <a:pt x="107" y="93"/>
                    <a:pt x="109" y="87"/>
                  </a:cubicBezTo>
                  <a:cubicBezTo>
                    <a:pt x="112" y="81"/>
                    <a:pt x="113" y="75"/>
                    <a:pt x="114" y="69"/>
                  </a:cubicBezTo>
                  <a:cubicBezTo>
                    <a:pt x="114" y="67"/>
                    <a:pt x="113" y="66"/>
                    <a:pt x="11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A2E787A-EA59-44DC-9B06-F1D113E44A26}"/>
                </a:ext>
              </a:extLst>
            </p:cNvPr>
            <p:cNvSpPr>
              <a:spLocks/>
            </p:cNvSpPr>
            <p:nvPr/>
          </p:nvSpPr>
          <p:spPr bwMode="gray">
            <a:xfrm>
              <a:off x="-3157538" y="3063875"/>
              <a:ext cx="461963" cy="423862"/>
            </a:xfrm>
            <a:custGeom>
              <a:avLst/>
              <a:gdLst>
                <a:gd name="T0" fmla="*/ 121 w 123"/>
                <a:gd name="T1" fmla="*/ 99 h 113"/>
                <a:gd name="T2" fmla="*/ 104 w 123"/>
                <a:gd name="T3" fmla="*/ 88 h 113"/>
                <a:gd name="T4" fmla="*/ 91 w 123"/>
                <a:gd name="T5" fmla="*/ 78 h 113"/>
                <a:gd name="T6" fmla="*/ 107 w 123"/>
                <a:gd name="T7" fmla="*/ 67 h 113"/>
                <a:gd name="T8" fmla="*/ 113 w 123"/>
                <a:gd name="T9" fmla="*/ 49 h 113"/>
                <a:gd name="T10" fmla="*/ 107 w 123"/>
                <a:gd name="T11" fmla="*/ 30 h 113"/>
                <a:gd name="T12" fmla="*/ 92 w 123"/>
                <a:gd name="T13" fmla="*/ 14 h 113"/>
                <a:gd name="T14" fmla="*/ 71 w 123"/>
                <a:gd name="T15" fmla="*/ 4 h 113"/>
                <a:gd name="T16" fmla="*/ 48 w 123"/>
                <a:gd name="T17" fmla="*/ 0 h 113"/>
                <a:gd name="T18" fmla="*/ 2 w 123"/>
                <a:gd name="T19" fmla="*/ 0 h 113"/>
                <a:gd name="T20" fmla="*/ 0 w 123"/>
                <a:gd name="T21" fmla="*/ 2 h 113"/>
                <a:gd name="T22" fmla="*/ 0 w 123"/>
                <a:gd name="T23" fmla="*/ 79 h 113"/>
                <a:gd name="T24" fmla="*/ 0 w 123"/>
                <a:gd name="T25" fmla="*/ 96 h 113"/>
                <a:gd name="T26" fmla="*/ 0 w 123"/>
                <a:gd name="T27" fmla="*/ 102 h 113"/>
                <a:gd name="T28" fmla="*/ 0 w 123"/>
                <a:gd name="T29" fmla="*/ 109 h 113"/>
                <a:gd name="T30" fmla="*/ 1 w 123"/>
                <a:gd name="T31" fmla="*/ 112 h 113"/>
                <a:gd name="T32" fmla="*/ 7 w 123"/>
                <a:gd name="T33" fmla="*/ 113 h 113"/>
                <a:gd name="T34" fmla="*/ 15 w 123"/>
                <a:gd name="T35" fmla="*/ 112 h 113"/>
                <a:gd name="T36" fmla="*/ 25 w 123"/>
                <a:gd name="T37" fmla="*/ 105 h 113"/>
                <a:gd name="T38" fmla="*/ 30 w 123"/>
                <a:gd name="T39" fmla="*/ 86 h 113"/>
                <a:gd name="T40" fmla="*/ 30 w 123"/>
                <a:gd name="T41" fmla="*/ 39 h 113"/>
                <a:gd name="T42" fmla="*/ 31 w 123"/>
                <a:gd name="T43" fmla="*/ 36 h 113"/>
                <a:gd name="T44" fmla="*/ 32 w 123"/>
                <a:gd name="T45" fmla="*/ 34 h 113"/>
                <a:gd name="T46" fmla="*/ 60 w 123"/>
                <a:gd name="T47" fmla="*/ 28 h 113"/>
                <a:gd name="T48" fmla="*/ 80 w 123"/>
                <a:gd name="T49" fmla="*/ 50 h 113"/>
                <a:gd name="T50" fmla="*/ 64 w 123"/>
                <a:gd name="T51" fmla="*/ 58 h 113"/>
                <a:gd name="T52" fmla="*/ 53 w 123"/>
                <a:gd name="T53" fmla="*/ 57 h 113"/>
                <a:gd name="T54" fmla="*/ 48 w 123"/>
                <a:gd name="T55" fmla="*/ 55 h 113"/>
                <a:gd name="T56" fmla="*/ 44 w 123"/>
                <a:gd name="T57" fmla="*/ 54 h 113"/>
                <a:gd name="T58" fmla="*/ 43 w 123"/>
                <a:gd name="T59" fmla="*/ 57 h 113"/>
                <a:gd name="T60" fmla="*/ 43 w 123"/>
                <a:gd name="T61" fmla="*/ 69 h 113"/>
                <a:gd name="T62" fmla="*/ 47 w 123"/>
                <a:gd name="T63" fmla="*/ 79 h 113"/>
                <a:gd name="T64" fmla="*/ 84 w 123"/>
                <a:gd name="T65" fmla="*/ 109 h 113"/>
                <a:gd name="T66" fmla="*/ 96 w 123"/>
                <a:gd name="T67" fmla="*/ 113 h 113"/>
                <a:gd name="T68" fmla="*/ 121 w 123"/>
                <a:gd name="T69" fmla="*/ 113 h 113"/>
                <a:gd name="T70" fmla="*/ 123 w 123"/>
                <a:gd name="T71" fmla="*/ 110 h 113"/>
                <a:gd name="T72" fmla="*/ 123 w 123"/>
                <a:gd name="T73" fmla="*/ 102 h 113"/>
                <a:gd name="T74" fmla="*/ 121 w 123"/>
                <a:gd name="T75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13">
                  <a:moveTo>
                    <a:pt x="121" y="99"/>
                  </a:moveTo>
                  <a:cubicBezTo>
                    <a:pt x="121" y="99"/>
                    <a:pt x="115" y="98"/>
                    <a:pt x="104" y="88"/>
                  </a:cubicBezTo>
                  <a:cubicBezTo>
                    <a:pt x="98" y="83"/>
                    <a:pt x="93" y="80"/>
                    <a:pt x="91" y="78"/>
                  </a:cubicBezTo>
                  <a:cubicBezTo>
                    <a:pt x="93" y="77"/>
                    <a:pt x="100" y="74"/>
                    <a:pt x="107" y="67"/>
                  </a:cubicBezTo>
                  <a:cubicBezTo>
                    <a:pt x="111" y="62"/>
                    <a:pt x="113" y="56"/>
                    <a:pt x="113" y="49"/>
                  </a:cubicBezTo>
                  <a:cubicBezTo>
                    <a:pt x="113" y="42"/>
                    <a:pt x="111" y="36"/>
                    <a:pt x="107" y="30"/>
                  </a:cubicBezTo>
                  <a:cubicBezTo>
                    <a:pt x="103" y="24"/>
                    <a:pt x="98" y="18"/>
                    <a:pt x="92" y="14"/>
                  </a:cubicBezTo>
                  <a:cubicBezTo>
                    <a:pt x="86" y="10"/>
                    <a:pt x="79" y="6"/>
                    <a:pt x="71" y="4"/>
                  </a:cubicBezTo>
                  <a:cubicBezTo>
                    <a:pt x="63" y="1"/>
                    <a:pt x="56" y="0"/>
                    <a:pt x="48" y="0"/>
                  </a:cubicBezTo>
                  <a:cubicBezTo>
                    <a:pt x="48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79"/>
                    <a:pt x="0" y="7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0"/>
                    <a:pt x="0" y="112"/>
                    <a:pt x="1" y="112"/>
                  </a:cubicBezTo>
                  <a:cubicBezTo>
                    <a:pt x="2" y="113"/>
                    <a:pt x="6" y="113"/>
                    <a:pt x="7" y="113"/>
                  </a:cubicBezTo>
                  <a:cubicBezTo>
                    <a:pt x="10" y="113"/>
                    <a:pt x="13" y="113"/>
                    <a:pt x="15" y="112"/>
                  </a:cubicBezTo>
                  <a:cubicBezTo>
                    <a:pt x="19" y="111"/>
                    <a:pt x="22" y="108"/>
                    <a:pt x="25" y="105"/>
                  </a:cubicBezTo>
                  <a:cubicBezTo>
                    <a:pt x="29" y="99"/>
                    <a:pt x="30" y="93"/>
                    <a:pt x="30" y="86"/>
                  </a:cubicBezTo>
                  <a:cubicBezTo>
                    <a:pt x="30" y="85"/>
                    <a:pt x="30" y="39"/>
                    <a:pt x="30" y="39"/>
                  </a:cubicBezTo>
                  <a:cubicBezTo>
                    <a:pt x="30" y="39"/>
                    <a:pt x="30" y="37"/>
                    <a:pt x="31" y="36"/>
                  </a:cubicBezTo>
                  <a:cubicBezTo>
                    <a:pt x="31" y="35"/>
                    <a:pt x="32" y="34"/>
                    <a:pt x="32" y="34"/>
                  </a:cubicBezTo>
                  <a:cubicBezTo>
                    <a:pt x="35" y="28"/>
                    <a:pt x="47" y="25"/>
                    <a:pt x="60" y="28"/>
                  </a:cubicBezTo>
                  <a:cubicBezTo>
                    <a:pt x="77" y="33"/>
                    <a:pt x="82" y="44"/>
                    <a:pt x="80" y="50"/>
                  </a:cubicBezTo>
                  <a:cubicBezTo>
                    <a:pt x="78" y="55"/>
                    <a:pt x="72" y="58"/>
                    <a:pt x="64" y="58"/>
                  </a:cubicBezTo>
                  <a:cubicBezTo>
                    <a:pt x="61" y="58"/>
                    <a:pt x="57" y="58"/>
                    <a:pt x="53" y="57"/>
                  </a:cubicBezTo>
                  <a:cubicBezTo>
                    <a:pt x="53" y="57"/>
                    <a:pt x="50" y="56"/>
                    <a:pt x="48" y="55"/>
                  </a:cubicBezTo>
                  <a:cubicBezTo>
                    <a:pt x="48" y="55"/>
                    <a:pt x="46" y="54"/>
                    <a:pt x="44" y="54"/>
                  </a:cubicBezTo>
                  <a:cubicBezTo>
                    <a:pt x="43" y="54"/>
                    <a:pt x="43" y="55"/>
                    <a:pt x="43" y="57"/>
                  </a:cubicBezTo>
                  <a:cubicBezTo>
                    <a:pt x="43" y="57"/>
                    <a:pt x="43" y="69"/>
                    <a:pt x="43" y="69"/>
                  </a:cubicBezTo>
                  <a:cubicBezTo>
                    <a:pt x="43" y="73"/>
                    <a:pt x="44" y="77"/>
                    <a:pt x="47" y="79"/>
                  </a:cubicBezTo>
                  <a:cubicBezTo>
                    <a:pt x="47" y="79"/>
                    <a:pt x="84" y="109"/>
                    <a:pt x="84" y="109"/>
                  </a:cubicBezTo>
                  <a:cubicBezTo>
                    <a:pt x="88" y="112"/>
                    <a:pt x="92" y="113"/>
                    <a:pt x="96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2" y="113"/>
                    <a:pt x="123" y="112"/>
                    <a:pt x="123" y="110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101"/>
                    <a:pt x="122" y="99"/>
                    <a:pt x="12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9601FE1-2D54-4523-B070-7E325662CACE}"/>
                </a:ext>
              </a:extLst>
            </p:cNvPr>
            <p:cNvSpPr>
              <a:spLocks/>
            </p:cNvSpPr>
            <p:nvPr/>
          </p:nvSpPr>
          <p:spPr bwMode="gray">
            <a:xfrm>
              <a:off x="-3622675" y="3063875"/>
              <a:ext cx="428625" cy="423862"/>
            </a:xfrm>
            <a:custGeom>
              <a:avLst/>
              <a:gdLst>
                <a:gd name="T0" fmla="*/ 96 w 114"/>
                <a:gd name="T1" fmla="*/ 84 h 113"/>
                <a:gd name="T2" fmla="*/ 63 w 114"/>
                <a:gd name="T3" fmla="*/ 84 h 113"/>
                <a:gd name="T4" fmla="*/ 50 w 114"/>
                <a:gd name="T5" fmla="*/ 81 h 113"/>
                <a:gd name="T6" fmla="*/ 40 w 114"/>
                <a:gd name="T7" fmla="*/ 73 h 113"/>
                <a:gd name="T8" fmla="*/ 33 w 114"/>
                <a:gd name="T9" fmla="*/ 61 h 113"/>
                <a:gd name="T10" fmla="*/ 30 w 114"/>
                <a:gd name="T11" fmla="*/ 48 h 113"/>
                <a:gd name="T12" fmla="*/ 35 w 114"/>
                <a:gd name="T13" fmla="*/ 34 h 113"/>
                <a:gd name="T14" fmla="*/ 39 w 114"/>
                <a:gd name="T15" fmla="*/ 31 h 113"/>
                <a:gd name="T16" fmla="*/ 43 w 114"/>
                <a:gd name="T17" fmla="*/ 30 h 113"/>
                <a:gd name="T18" fmla="*/ 50 w 114"/>
                <a:gd name="T19" fmla="*/ 29 h 113"/>
                <a:gd name="T20" fmla="*/ 56 w 114"/>
                <a:gd name="T21" fmla="*/ 30 h 113"/>
                <a:gd name="T22" fmla="*/ 67 w 114"/>
                <a:gd name="T23" fmla="*/ 34 h 113"/>
                <a:gd name="T24" fmla="*/ 81 w 114"/>
                <a:gd name="T25" fmla="*/ 47 h 113"/>
                <a:gd name="T26" fmla="*/ 47 w 114"/>
                <a:gd name="T27" fmla="*/ 47 h 113"/>
                <a:gd name="T28" fmla="*/ 44 w 114"/>
                <a:gd name="T29" fmla="*/ 50 h 113"/>
                <a:gd name="T30" fmla="*/ 46 w 114"/>
                <a:gd name="T31" fmla="*/ 58 h 113"/>
                <a:gd name="T32" fmla="*/ 67 w 114"/>
                <a:gd name="T33" fmla="*/ 71 h 113"/>
                <a:gd name="T34" fmla="*/ 99 w 114"/>
                <a:gd name="T35" fmla="*/ 71 h 113"/>
                <a:gd name="T36" fmla="*/ 111 w 114"/>
                <a:gd name="T37" fmla="*/ 67 h 113"/>
                <a:gd name="T38" fmla="*/ 114 w 114"/>
                <a:gd name="T39" fmla="*/ 57 h 113"/>
                <a:gd name="T40" fmla="*/ 108 w 114"/>
                <a:gd name="T41" fmla="*/ 38 h 113"/>
                <a:gd name="T42" fmla="*/ 94 w 114"/>
                <a:gd name="T43" fmla="*/ 19 h 113"/>
                <a:gd name="T44" fmla="*/ 74 w 114"/>
                <a:gd name="T45" fmla="*/ 5 h 113"/>
                <a:gd name="T46" fmla="*/ 50 w 114"/>
                <a:gd name="T47" fmla="*/ 0 h 113"/>
                <a:gd name="T48" fmla="*/ 3 w 114"/>
                <a:gd name="T49" fmla="*/ 0 h 113"/>
                <a:gd name="T50" fmla="*/ 0 w 114"/>
                <a:gd name="T51" fmla="*/ 2 h 113"/>
                <a:gd name="T52" fmla="*/ 0 w 114"/>
                <a:gd name="T53" fmla="*/ 49 h 113"/>
                <a:gd name="T54" fmla="*/ 5 w 114"/>
                <a:gd name="T55" fmla="*/ 73 h 113"/>
                <a:gd name="T56" fmla="*/ 19 w 114"/>
                <a:gd name="T57" fmla="*/ 94 h 113"/>
                <a:gd name="T58" fmla="*/ 39 w 114"/>
                <a:gd name="T59" fmla="*/ 108 h 113"/>
                <a:gd name="T60" fmla="*/ 64 w 114"/>
                <a:gd name="T61" fmla="*/ 113 h 113"/>
                <a:gd name="T62" fmla="*/ 111 w 114"/>
                <a:gd name="T63" fmla="*/ 113 h 113"/>
                <a:gd name="T64" fmla="*/ 114 w 114"/>
                <a:gd name="T65" fmla="*/ 111 h 113"/>
                <a:gd name="T66" fmla="*/ 114 w 114"/>
                <a:gd name="T67" fmla="*/ 101 h 113"/>
                <a:gd name="T68" fmla="*/ 109 w 114"/>
                <a:gd name="T69" fmla="*/ 88 h 113"/>
                <a:gd name="T70" fmla="*/ 96 w 114"/>
                <a:gd name="T71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13">
                  <a:moveTo>
                    <a:pt x="96" y="84"/>
                  </a:moveTo>
                  <a:cubicBezTo>
                    <a:pt x="63" y="84"/>
                    <a:pt x="63" y="84"/>
                    <a:pt x="63" y="84"/>
                  </a:cubicBezTo>
                  <a:cubicBezTo>
                    <a:pt x="59" y="84"/>
                    <a:pt x="54" y="82"/>
                    <a:pt x="50" y="81"/>
                  </a:cubicBezTo>
                  <a:cubicBezTo>
                    <a:pt x="47" y="79"/>
                    <a:pt x="41" y="74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1" y="57"/>
                    <a:pt x="30" y="52"/>
                    <a:pt x="30" y="48"/>
                  </a:cubicBezTo>
                  <a:cubicBezTo>
                    <a:pt x="30" y="42"/>
                    <a:pt x="32" y="37"/>
                    <a:pt x="35" y="34"/>
                  </a:cubicBezTo>
                  <a:cubicBezTo>
                    <a:pt x="36" y="33"/>
                    <a:pt x="37" y="32"/>
                    <a:pt x="39" y="31"/>
                  </a:cubicBezTo>
                  <a:cubicBezTo>
                    <a:pt x="40" y="30"/>
                    <a:pt x="42" y="30"/>
                    <a:pt x="43" y="30"/>
                  </a:cubicBezTo>
                  <a:cubicBezTo>
                    <a:pt x="45" y="29"/>
                    <a:pt x="48" y="29"/>
                    <a:pt x="50" y="29"/>
                  </a:cubicBezTo>
                  <a:cubicBezTo>
                    <a:pt x="52" y="29"/>
                    <a:pt x="54" y="29"/>
                    <a:pt x="56" y="30"/>
                  </a:cubicBezTo>
                  <a:cubicBezTo>
                    <a:pt x="60" y="30"/>
                    <a:pt x="64" y="32"/>
                    <a:pt x="67" y="34"/>
                  </a:cubicBezTo>
                  <a:cubicBezTo>
                    <a:pt x="72" y="37"/>
                    <a:pt x="78" y="42"/>
                    <a:pt x="81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7"/>
                    <a:pt x="44" y="48"/>
                    <a:pt x="44" y="50"/>
                  </a:cubicBezTo>
                  <a:cubicBezTo>
                    <a:pt x="44" y="53"/>
                    <a:pt x="45" y="55"/>
                    <a:pt x="46" y="58"/>
                  </a:cubicBezTo>
                  <a:cubicBezTo>
                    <a:pt x="47" y="61"/>
                    <a:pt x="54" y="71"/>
                    <a:pt x="67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5" y="71"/>
                    <a:pt x="109" y="70"/>
                    <a:pt x="111" y="67"/>
                  </a:cubicBezTo>
                  <a:cubicBezTo>
                    <a:pt x="113" y="64"/>
                    <a:pt x="114" y="61"/>
                    <a:pt x="114" y="57"/>
                  </a:cubicBezTo>
                  <a:cubicBezTo>
                    <a:pt x="114" y="51"/>
                    <a:pt x="112" y="44"/>
                    <a:pt x="108" y="38"/>
                  </a:cubicBezTo>
                  <a:cubicBezTo>
                    <a:pt x="105" y="31"/>
                    <a:pt x="100" y="24"/>
                    <a:pt x="94" y="19"/>
                  </a:cubicBezTo>
                  <a:cubicBezTo>
                    <a:pt x="89" y="13"/>
                    <a:pt x="82" y="9"/>
                    <a:pt x="74" y="5"/>
                  </a:cubicBezTo>
                  <a:cubicBezTo>
                    <a:pt x="66" y="1"/>
                    <a:pt x="58" y="0"/>
                    <a:pt x="50" y="0"/>
                  </a:cubicBezTo>
                  <a:cubicBezTo>
                    <a:pt x="50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49"/>
                    <a:pt x="0" y="49"/>
                  </a:cubicBezTo>
                  <a:cubicBezTo>
                    <a:pt x="0" y="57"/>
                    <a:pt x="2" y="66"/>
                    <a:pt x="5" y="73"/>
                  </a:cubicBezTo>
                  <a:cubicBezTo>
                    <a:pt x="9" y="81"/>
                    <a:pt x="13" y="88"/>
                    <a:pt x="19" y="94"/>
                  </a:cubicBezTo>
                  <a:cubicBezTo>
                    <a:pt x="25" y="100"/>
                    <a:pt x="32" y="104"/>
                    <a:pt x="39" y="108"/>
                  </a:cubicBezTo>
                  <a:cubicBezTo>
                    <a:pt x="47" y="111"/>
                    <a:pt x="55" y="113"/>
                    <a:pt x="64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2" y="113"/>
                    <a:pt x="114" y="112"/>
                    <a:pt x="114" y="11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96"/>
                    <a:pt x="112" y="91"/>
                    <a:pt x="109" y="88"/>
                  </a:cubicBezTo>
                  <a:cubicBezTo>
                    <a:pt x="106" y="85"/>
                    <a:pt x="102" y="84"/>
                    <a:pt x="9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2AD79D0-BC70-4222-B870-82D2C7CE26CC}"/>
                </a:ext>
              </a:extLst>
            </p:cNvPr>
            <p:cNvSpPr>
              <a:spLocks/>
            </p:cNvSpPr>
            <p:nvPr/>
          </p:nvSpPr>
          <p:spPr bwMode="gray">
            <a:xfrm>
              <a:off x="-4548188" y="3063875"/>
              <a:ext cx="889000" cy="423862"/>
            </a:xfrm>
            <a:custGeom>
              <a:avLst/>
              <a:gdLst>
                <a:gd name="T0" fmla="*/ 237 w 237"/>
                <a:gd name="T1" fmla="*/ 16 h 113"/>
                <a:gd name="T2" fmla="*/ 220 w 237"/>
                <a:gd name="T3" fmla="*/ 0 h 113"/>
                <a:gd name="T4" fmla="*/ 203 w 237"/>
                <a:gd name="T5" fmla="*/ 0 h 113"/>
                <a:gd name="T6" fmla="*/ 200 w 237"/>
                <a:gd name="T7" fmla="*/ 1 h 113"/>
                <a:gd name="T8" fmla="*/ 165 w 237"/>
                <a:gd name="T9" fmla="*/ 34 h 113"/>
                <a:gd name="T10" fmla="*/ 119 w 237"/>
                <a:gd name="T11" fmla="*/ 52 h 113"/>
                <a:gd name="T12" fmla="*/ 71 w 237"/>
                <a:gd name="T13" fmla="*/ 32 h 113"/>
                <a:gd name="T14" fmla="*/ 44 w 237"/>
                <a:gd name="T15" fmla="*/ 8 h 113"/>
                <a:gd name="T16" fmla="*/ 25 w 237"/>
                <a:gd name="T17" fmla="*/ 0 h 113"/>
                <a:gd name="T18" fmla="*/ 4 w 237"/>
                <a:gd name="T19" fmla="*/ 0 h 113"/>
                <a:gd name="T20" fmla="*/ 0 w 237"/>
                <a:gd name="T21" fmla="*/ 3 h 113"/>
                <a:gd name="T22" fmla="*/ 0 w 237"/>
                <a:gd name="T23" fmla="*/ 96 h 113"/>
                <a:gd name="T24" fmla="*/ 17 w 237"/>
                <a:gd name="T25" fmla="*/ 113 h 113"/>
                <a:gd name="T26" fmla="*/ 23 w 237"/>
                <a:gd name="T27" fmla="*/ 113 h 113"/>
                <a:gd name="T28" fmla="*/ 28 w 237"/>
                <a:gd name="T29" fmla="*/ 113 h 113"/>
                <a:gd name="T30" fmla="*/ 31 w 237"/>
                <a:gd name="T31" fmla="*/ 110 h 113"/>
                <a:gd name="T32" fmla="*/ 31 w 237"/>
                <a:gd name="T33" fmla="*/ 76 h 113"/>
                <a:gd name="T34" fmla="*/ 47 w 237"/>
                <a:gd name="T35" fmla="*/ 61 h 113"/>
                <a:gd name="T36" fmla="*/ 84 w 237"/>
                <a:gd name="T37" fmla="*/ 83 h 113"/>
                <a:gd name="T38" fmla="*/ 119 w 237"/>
                <a:gd name="T39" fmla="*/ 105 h 113"/>
                <a:gd name="T40" fmla="*/ 153 w 237"/>
                <a:gd name="T41" fmla="*/ 83 h 113"/>
                <a:gd name="T42" fmla="*/ 190 w 237"/>
                <a:gd name="T43" fmla="*/ 61 h 113"/>
                <a:gd name="T44" fmla="*/ 206 w 237"/>
                <a:gd name="T45" fmla="*/ 76 h 113"/>
                <a:gd name="T46" fmla="*/ 206 w 237"/>
                <a:gd name="T47" fmla="*/ 96 h 113"/>
                <a:gd name="T48" fmla="*/ 223 w 237"/>
                <a:gd name="T49" fmla="*/ 113 h 113"/>
                <a:gd name="T50" fmla="*/ 230 w 237"/>
                <a:gd name="T51" fmla="*/ 113 h 113"/>
                <a:gd name="T52" fmla="*/ 234 w 237"/>
                <a:gd name="T53" fmla="*/ 113 h 113"/>
                <a:gd name="T54" fmla="*/ 234 w 237"/>
                <a:gd name="T55" fmla="*/ 113 h 113"/>
                <a:gd name="T56" fmla="*/ 237 w 237"/>
                <a:gd name="T57" fmla="*/ 110 h 113"/>
                <a:gd name="T58" fmla="*/ 237 w 237"/>
                <a:gd name="T5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7" h="113">
                  <a:moveTo>
                    <a:pt x="237" y="16"/>
                  </a:moveTo>
                  <a:cubicBezTo>
                    <a:pt x="237" y="7"/>
                    <a:pt x="229" y="0"/>
                    <a:pt x="220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2" y="0"/>
                    <a:pt x="201" y="0"/>
                    <a:pt x="200" y="1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53" y="45"/>
                    <a:pt x="137" y="52"/>
                    <a:pt x="119" y="52"/>
                  </a:cubicBezTo>
                  <a:cubicBezTo>
                    <a:pt x="100" y="52"/>
                    <a:pt x="83" y="45"/>
                    <a:pt x="71" y="32"/>
                  </a:cubicBezTo>
                  <a:cubicBezTo>
                    <a:pt x="71" y="32"/>
                    <a:pt x="45" y="8"/>
                    <a:pt x="44" y="8"/>
                  </a:cubicBezTo>
                  <a:cubicBezTo>
                    <a:pt x="39" y="3"/>
                    <a:pt x="33" y="0"/>
                    <a:pt x="2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6"/>
                    <a:pt x="8" y="113"/>
                    <a:pt x="17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0" y="113"/>
                    <a:pt x="31" y="112"/>
                    <a:pt x="31" y="110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68"/>
                    <a:pt x="38" y="61"/>
                    <a:pt x="47" y="61"/>
                  </a:cubicBezTo>
                  <a:cubicBezTo>
                    <a:pt x="63" y="61"/>
                    <a:pt x="74" y="74"/>
                    <a:pt x="84" y="83"/>
                  </a:cubicBezTo>
                  <a:cubicBezTo>
                    <a:pt x="97" y="94"/>
                    <a:pt x="107" y="105"/>
                    <a:pt x="119" y="105"/>
                  </a:cubicBezTo>
                  <a:cubicBezTo>
                    <a:pt x="131" y="105"/>
                    <a:pt x="140" y="94"/>
                    <a:pt x="153" y="83"/>
                  </a:cubicBezTo>
                  <a:cubicBezTo>
                    <a:pt x="163" y="74"/>
                    <a:pt x="175" y="61"/>
                    <a:pt x="190" y="61"/>
                  </a:cubicBezTo>
                  <a:cubicBezTo>
                    <a:pt x="199" y="61"/>
                    <a:pt x="206" y="68"/>
                    <a:pt x="206" y="76"/>
                  </a:cubicBezTo>
                  <a:cubicBezTo>
                    <a:pt x="206" y="76"/>
                    <a:pt x="206" y="96"/>
                    <a:pt x="206" y="96"/>
                  </a:cubicBezTo>
                  <a:cubicBezTo>
                    <a:pt x="206" y="106"/>
                    <a:pt x="214" y="113"/>
                    <a:pt x="223" y="113"/>
                  </a:cubicBezTo>
                  <a:cubicBezTo>
                    <a:pt x="223" y="113"/>
                    <a:pt x="230" y="113"/>
                    <a:pt x="230" y="113"/>
                  </a:cubicBezTo>
                  <a:cubicBezTo>
                    <a:pt x="232" y="113"/>
                    <a:pt x="234" y="113"/>
                    <a:pt x="234" y="113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35" y="113"/>
                    <a:pt x="237" y="112"/>
                    <a:pt x="237" y="110"/>
                  </a:cubicBezTo>
                  <a:cubicBezTo>
                    <a:pt x="237" y="110"/>
                    <a:pt x="237" y="17"/>
                    <a:pt x="23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BE6560FA-0050-4D76-BAFF-9E4A82125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/>
          <a:stretch/>
        </p:blipFill>
        <p:spPr>
          <a:xfrm>
            <a:off x="0" y="1996813"/>
            <a:ext cx="5492158" cy="359913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03041AA-E85F-4369-91A9-BA8362CAD9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51538" y="1989138"/>
            <a:ext cx="5617069" cy="1251710"/>
          </a:xfrm>
          <a:prstGeom prst="rect">
            <a:avLst/>
          </a:prstGeom>
        </p:spPr>
        <p:txBody>
          <a:bodyPr wrap="none" tIns="0" bIns="216000" anchor="ctr"/>
          <a:lstStyle>
            <a:lvl1pPr marL="0" indent="0" algn="l">
              <a:buFont typeface="Arial" panose="020B0604020202020204" pitchFamily="34" charset="0"/>
              <a:buNone/>
              <a:defRPr sz="11500" b="0">
                <a:ln>
                  <a:noFill/>
                </a:ln>
                <a:solidFill>
                  <a:schemeClr val="bg2"/>
                </a:solidFill>
                <a:latin typeface="Merck" panose="04040805020F02020302" pitchFamily="82" charset="0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2pPr>
            <a:lvl3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3pPr>
            <a:lvl4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4pPr>
            <a:lvl5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5pPr>
            <a:lvl6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6pPr>
            <a:lvl7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7pPr>
            <a:lvl8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8pPr>
            <a:lvl9pPr marL="0" indent="0">
              <a:spcBef>
                <a:spcPts val="600"/>
              </a:spcBef>
              <a:buNone/>
              <a:defRPr sz="5000" b="0">
                <a:ln>
                  <a:solidFill>
                    <a:schemeClr val="bg2"/>
                  </a:solidFill>
                </a:ln>
                <a:noFill/>
                <a:latin typeface="Merck" panose="04040805020F02020302" pitchFamily="82" charset="0"/>
              </a:defRPr>
            </a:lvl9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0EBAF27-0FC6-4049-ACB6-EE367C82A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51538" y="3356992"/>
            <a:ext cx="5617070" cy="2232000"/>
          </a:xfrm>
          <a:prstGeom prst="rect">
            <a:avLst/>
          </a:prstGeom>
          <a:noFill/>
        </p:spPr>
        <p:txBody>
          <a:bodyPr tIns="72000" bIns="0" anchor="t" anchorCtr="0"/>
          <a:lstStyle>
            <a:lvl1pPr>
              <a:lnSpc>
                <a:spcPct val="100000"/>
              </a:lnSpc>
              <a:defRPr sz="3600" b="0" cap="none" baseline="0">
                <a:solidFill>
                  <a:schemeClr val="accent1"/>
                </a:solidFill>
                <a:latin typeface="Merck" panose="04040805020F02020302" pitchFamily="82" charset="0"/>
              </a:defRPr>
            </a:lvl1pPr>
          </a:lstStyle>
          <a:p>
            <a:pPr lvl="0"/>
            <a:r>
              <a:rPr lang="en-US" noProof="0" dirty="0"/>
              <a:t>Chapter name </a:t>
            </a:r>
            <a:br>
              <a:rPr lang="en-US" noProof="0" dirty="0"/>
            </a:br>
            <a:r>
              <a:rPr lang="en-US" noProof="0" dirty="0"/>
              <a:t>in two lines </a:t>
            </a:r>
          </a:p>
        </p:txBody>
      </p:sp>
    </p:spTree>
    <p:extLst>
      <p:ext uri="{BB962C8B-B14F-4D97-AF65-F5344CB8AC3E}">
        <p14:creationId xmlns:p14="http://schemas.microsoft.com/office/powerpoint/2010/main" val="2814525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2072640" y="274643"/>
            <a:ext cx="9687560" cy="10591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" y="0"/>
            <a:ext cx="477881" cy="494451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173517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2000" y="1105203"/>
            <a:ext cx="11088000" cy="42240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58ADA261-E8D3-9349-AC64-8794D4943D6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2EC34005-208E-A743-8C29-091E38B243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52622-B469-014F-B097-6A33546B50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52247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2000" y="1105203"/>
            <a:ext cx="11088000" cy="42240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15EEEEC7-4F1F-CB45-9170-9E7C796DBD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0CC0EEF0-8651-F142-B7FC-3B16F71574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062F-0FAE-5C46-9AA0-B2CAD3DD06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863872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2000" y="1105203"/>
            <a:ext cx="11088000" cy="42240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6A203132-7C32-6B44-92A4-4BAB57976C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12736425-AF09-1C4E-B037-8E55F449A4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C2BB-7CDA-9141-BB74-339ADC0127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61465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43667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23FA3F-5948-934B-CA24-001F7F46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07C1C2-C5CA-4D8A-8393-79F4ECE05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65B011-AE5B-2264-5CEF-E76F355E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4078-86BB-4575-86DD-7D8A55CC54E2}" type="datetimeFigureOut">
              <a:rPr lang="ar-SY" smtClean="0"/>
              <a:t>13/06/1447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3ED713-ADC9-6E56-9445-6CF360DD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E5AFEF-B672-9FF9-D252-F0CA8227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187-77D2-449D-9C1F-155F9C82D6C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45712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888" y="332656"/>
            <a:ext cx="10944225" cy="398144"/>
          </a:xfrm>
          <a:prstGeom prst="rect">
            <a:avLst/>
          </a:prstGeom>
        </p:spPr>
        <p:txBody>
          <a:bodyPr tIns="18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623888" y="730800"/>
            <a:ext cx="10944225" cy="325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slide title here (max. 2 lines | max. 1 line with Action Title)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C1A3A0B-4241-4AC5-A07E-A9AC7CC4A1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US" dirty="0"/>
              <a:t>Title of Presentation | DD.MM.YYYY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6E51C11-1DC2-48EC-9664-E7966335E1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FD5E7EB4-4CDF-47BB-AF16-07782904B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56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32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7203" y="1682953"/>
            <a:ext cx="4932680" cy="3752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949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111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edical document&#10;&#10;AI-generated content may be incorrect.">
            <a:extLst>
              <a:ext uri="{FF2B5EF4-FFF2-40B4-BE49-F238E27FC236}">
                <a16:creationId xmlns:a16="http://schemas.microsoft.com/office/drawing/2014/main" id="{FAE8F91D-3ABF-8184-40EF-4E69F3A7B3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A4CBA5-68F4-46D9-0789-D7B6ADD1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A08936B-EDC2-5BCE-F709-18728414D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8E3AC2-7E8C-980D-D50D-EA523A8E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4078-86BB-4575-86DD-7D8A55CC54E2}" type="datetimeFigureOut">
              <a:rPr lang="ar-SY" smtClean="0"/>
              <a:t>13/06/1447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068DD0-B6AA-D5A7-AE6F-6A57A777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7AF608-6F46-B8C9-B5D3-787C40D7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187-77D2-449D-9C1F-155F9C82D6C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825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FD9B3A-4CE9-ECBC-2613-71743026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3F8EFE5-9E80-4881-4A57-E1075F11C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FFDAACB-F36D-DC02-F7C9-1238A4238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341614A-0422-9AC1-4200-9BD9B58F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4078-86BB-4575-86DD-7D8A55CC54E2}" type="datetimeFigureOut">
              <a:rPr lang="ar-SY" smtClean="0"/>
              <a:t>13/06/1447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3CF65F-0270-6F5A-3D69-4A4D523A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E0B9BE-AFA7-5FB1-68E5-6F121E0C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187-77D2-449D-9C1F-155F9C82D6C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8933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3BCDE6-54E8-B262-080E-3E2F628E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A98B4BA-166E-0C71-7EF6-481D1AE8B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A39AE5B-9AF1-A0B9-0605-63521FC7A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91CCA00-B649-53EE-0AA2-E0F42160F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22492FB-A547-9ED8-0367-A937E05B2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95DC7C5-076F-6B0C-5376-29CDEDA3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4078-86BB-4575-86DD-7D8A55CC54E2}" type="datetimeFigureOut">
              <a:rPr lang="ar-SY" smtClean="0"/>
              <a:t>13/06/1447</a:t>
            </a:fld>
            <a:endParaRPr lang="ar-SY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DA85CF4-4702-EB9D-B3B1-0520C050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D355EE8-2D1D-82A4-2CDE-A9391ED7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187-77D2-449D-9C1F-155F9C82D6C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0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7FBBA6-D282-ED99-A894-C5568B6BC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E23434D-7327-176C-A47B-1C0BF0801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4078-86BB-4575-86DD-7D8A55CC54E2}" type="datetimeFigureOut">
              <a:rPr lang="ar-SY" smtClean="0"/>
              <a:t>13/06/1447</a:t>
            </a:fld>
            <a:endParaRPr lang="ar-SY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3405BD0-D15B-9D61-9AAE-2CE71DF7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8E358C7-879B-64CE-A21D-D818846B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187-77D2-449D-9C1F-155F9C82D6C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7806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46C790D-ADA8-A17D-6647-49D41BE5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4078-86BB-4575-86DD-7D8A55CC54E2}" type="datetimeFigureOut">
              <a:rPr lang="ar-SY" smtClean="0"/>
              <a:t>13/06/1447</a:t>
            </a:fld>
            <a:endParaRPr lang="ar-SY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592ED63-E568-CD5F-892B-8CA57C0C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57B19DF-DBDB-FE9B-0652-CCF44CEAA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187-77D2-449D-9C1F-155F9C82D6C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8263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8CF96A-1094-A3A8-93D4-E09984EBF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141EB2E-8800-E3F3-4F76-E66D63699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4F7EFF-945A-B80E-F907-F835F732D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52360EA-F820-8345-03B5-1CA0EE700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4078-86BB-4575-86DD-7D8A55CC54E2}" type="datetimeFigureOut">
              <a:rPr lang="ar-SY" smtClean="0"/>
              <a:t>13/06/1447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95AC77E-33BB-F104-1FFF-9FB2D158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536D2DD-1B8E-1E53-3A94-9956A68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187-77D2-449D-9C1F-155F9C82D6C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4414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C2F4BF-7B0C-10AC-155C-30EDACD7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ED6889A-1AF7-D1D9-67DF-739513A53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AAEC4AC-7120-11EA-EB51-75313798A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0B22368-4D8E-3F65-36D7-A7B54801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4078-86BB-4575-86DD-7D8A55CC54E2}" type="datetimeFigureOut">
              <a:rPr lang="ar-SY" smtClean="0"/>
              <a:t>13/06/1447</a:t>
            </a:fld>
            <a:endParaRPr lang="ar-SY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FC11A1F-6551-8C4F-EAE1-D0B13ED3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318825B-C58C-11B9-D32D-3C880AC79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2187-77D2-449D-9C1F-155F9C82D6C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8224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C0251F4-C90F-AC68-6321-AF62ABDA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8A7116E-A17B-D8D0-11E9-C9848B428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6381D4-CFB2-9D09-C478-E914F6E12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34078-86BB-4575-86DD-7D8A55CC54E2}" type="datetimeFigureOut">
              <a:rPr lang="ar-SY" smtClean="0"/>
              <a:t>13/06/1447</a:t>
            </a:fld>
            <a:endParaRPr lang="ar-SY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13B1AD-EDAD-14D1-157D-AC9947A27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FA1232-70E5-9788-3088-F43FF1CAE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C2187-77D2-449D-9C1F-155F9C82D6C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592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ntersection_of_3_circles_7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4.sv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6.svg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4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8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8B9107-32FD-E5CA-642E-119CB1935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3035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Treatment sequencing</a:t>
            </a:r>
            <a:br>
              <a:rPr lang="en-GB" b="1" dirty="0"/>
            </a:br>
            <a:r>
              <a:rPr lang="en-GB" b="1" dirty="0"/>
              <a:t> in </a:t>
            </a:r>
            <a:r>
              <a:rPr lang="en-GB" b="1" i="1" dirty="0"/>
              <a:t>RAS</a:t>
            </a:r>
            <a:r>
              <a:rPr lang="en-GB" b="1" dirty="0"/>
              <a:t> </a:t>
            </a:r>
            <a:r>
              <a:rPr lang="en-GB" b="1" dirty="0" err="1"/>
              <a:t>wt</a:t>
            </a:r>
            <a:r>
              <a:rPr lang="en-GB" b="1" dirty="0"/>
              <a:t> mCRC: </a:t>
            </a:r>
            <a:br>
              <a:rPr lang="en-GB" b="1" dirty="0"/>
            </a:br>
            <a:r>
              <a:rPr lang="en-GB" b="1" dirty="0"/>
              <a:t>A focus on the later line</a:t>
            </a:r>
            <a:br>
              <a:rPr lang="ar-SA" b="1" dirty="0"/>
            </a:br>
            <a:endParaRPr lang="ar-SY" b="1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FC40DFE-9B55-AE8D-E047-A0F6ADB85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05199"/>
            <a:ext cx="10515600" cy="2671763"/>
          </a:xfrm>
        </p:spPr>
        <p:txBody>
          <a:bodyPr/>
          <a:lstStyle/>
          <a:p>
            <a:pPr marL="0" indent="0" algn="ctr" rtl="0">
              <a:buNone/>
            </a:pPr>
            <a:br>
              <a:rPr lang="en-GB" dirty="0"/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Dr. Abdulrazak-Nweir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Medical oncologist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DEC 4, 2025</a:t>
            </a:r>
            <a:br>
              <a:rPr lang="ar-SY" b="1" dirty="0">
                <a:solidFill>
                  <a:schemeClr val="tx2">
                    <a:lumMod val="75000"/>
                  </a:schemeClr>
                </a:solidFill>
              </a:rPr>
            </a:b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4100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795730-7528-617F-C4FE-E294342F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dirty="0"/>
              <a:t>STRATEGIC-1: Results supported a sequence of 1L cetuximab + CT* followed by 2L bevacizumab + CT</a:t>
            </a:r>
            <a:r>
              <a:rPr lang="en-GB" sz="2800" baseline="30000" dirty="0"/>
              <a:t>†1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D49D8-2651-4065-A9FA-380DB1B481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2000" y="6159306"/>
            <a:ext cx="8718972" cy="4378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*Irinotecan-based CT; †In patients with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BRAF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mCRC.</a:t>
            </a:r>
            <a:r>
              <a:rPr kumimoji="0" lang="en-GB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mDDC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median duration of disease control; NA, not applicable; NR, not reported; ORR, objective response rate;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median overall survival.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Chibaudel B, et al. ASCO 2022 (Abstract No. 3504 – presentation).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031B2-EDB5-4650-87FF-7E1489CAECD5}"/>
              </a:ext>
            </a:extLst>
          </p:cNvPr>
          <p:cNvSpPr txBox="1"/>
          <p:nvPr/>
        </p:nvSpPr>
        <p:spPr bwMode="gray">
          <a:xfrm>
            <a:off x="6053943" y="1273366"/>
            <a:ext cx="566758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 endpoints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A1A9184-74C5-408C-9CA8-E341FD61D691}"/>
              </a:ext>
            </a:extLst>
          </p:cNvPr>
          <p:cNvGrpSpPr/>
          <p:nvPr/>
        </p:nvGrpSpPr>
        <p:grpSpPr>
          <a:xfrm>
            <a:off x="552767" y="1650406"/>
            <a:ext cx="5402940" cy="3096343"/>
            <a:chOff x="1124552" y="2865718"/>
            <a:chExt cx="5869795" cy="3312367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2CB07FC-0B2F-4BDE-B75E-D8E82AEE34B1}"/>
                </a:ext>
              </a:extLst>
            </p:cNvPr>
            <p:cNvGrpSpPr/>
            <p:nvPr/>
          </p:nvGrpSpPr>
          <p:grpSpPr>
            <a:xfrm>
              <a:off x="1124552" y="2962736"/>
              <a:ext cx="5403498" cy="3215349"/>
              <a:chOff x="1130560" y="2955138"/>
              <a:chExt cx="4637897" cy="275977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8EF346-8E6C-4A99-8B52-88CF27215263}"/>
                  </a:ext>
                </a:extLst>
              </p:cNvPr>
              <p:cNvSpPr txBox="1"/>
              <p:nvPr/>
            </p:nvSpPr>
            <p:spPr bwMode="gray">
              <a:xfrm rot="16200000">
                <a:off x="113676" y="4016086"/>
                <a:ext cx="2283077" cy="2493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03291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DDC event-free </a:t>
                </a:r>
                <a:b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survival probability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A379B5-4AB8-4D62-B8F2-994853DA6D92}"/>
                  </a:ext>
                </a:extLst>
              </p:cNvPr>
              <p:cNvSpPr txBox="1"/>
              <p:nvPr/>
            </p:nvSpPr>
            <p:spPr>
              <a:xfrm>
                <a:off x="1287868" y="2955138"/>
                <a:ext cx="346268" cy="157844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1.0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F27101-094B-4EE7-B996-C574CFB951D8}"/>
                  </a:ext>
                </a:extLst>
              </p:cNvPr>
              <p:cNvSpPr txBox="1"/>
              <p:nvPr/>
            </p:nvSpPr>
            <p:spPr>
              <a:xfrm>
                <a:off x="1287868" y="3408739"/>
                <a:ext cx="346268" cy="157844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0.8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E6A379-6F5F-49F2-8AD2-4AC5A6A456E0}"/>
                  </a:ext>
                </a:extLst>
              </p:cNvPr>
              <p:cNvSpPr txBox="1"/>
              <p:nvPr/>
            </p:nvSpPr>
            <p:spPr>
              <a:xfrm>
                <a:off x="1287868" y="3862340"/>
                <a:ext cx="346268" cy="157844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0.6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F67165-880E-4FE4-A5AC-B9BFA505F0C2}"/>
                  </a:ext>
                </a:extLst>
              </p:cNvPr>
              <p:cNvSpPr txBox="1"/>
              <p:nvPr/>
            </p:nvSpPr>
            <p:spPr>
              <a:xfrm>
                <a:off x="1287868" y="4315942"/>
                <a:ext cx="346268" cy="157844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0.4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F3F6C8-4728-49B9-9368-599F5CA04CE4}"/>
                  </a:ext>
                </a:extLst>
              </p:cNvPr>
              <p:cNvSpPr txBox="1"/>
              <p:nvPr/>
            </p:nvSpPr>
            <p:spPr>
              <a:xfrm>
                <a:off x="1287868" y="5223143"/>
                <a:ext cx="346268" cy="157844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0.0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88E80F-D387-4CE0-B5F7-3219F1CD0BAF}"/>
                  </a:ext>
                </a:extLst>
              </p:cNvPr>
              <p:cNvSpPr txBox="1"/>
              <p:nvPr/>
            </p:nvSpPr>
            <p:spPr>
              <a:xfrm>
                <a:off x="1579243" y="5333150"/>
                <a:ext cx="248642" cy="199273"/>
              </a:xfrm>
              <a:prstGeom prst="rect">
                <a:avLst/>
              </a:prstGeom>
              <a:noFill/>
            </p:spPr>
            <p:txBody>
              <a:bodyPr wrap="square" lIns="0" tIns="3600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283B5E-3D93-48ED-9FBF-CF3E152DCF64}"/>
                  </a:ext>
                </a:extLst>
              </p:cNvPr>
              <p:cNvSpPr txBox="1"/>
              <p:nvPr/>
            </p:nvSpPr>
            <p:spPr>
              <a:xfrm>
                <a:off x="2084568" y="5333150"/>
                <a:ext cx="248643" cy="199273"/>
              </a:xfrm>
              <a:prstGeom prst="rect">
                <a:avLst/>
              </a:prstGeom>
              <a:noFill/>
            </p:spPr>
            <p:txBody>
              <a:bodyPr wrap="square" lIns="0" tIns="3600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6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AA3CC2-9B02-4D5C-A342-34FF7259233E}"/>
                  </a:ext>
                </a:extLst>
              </p:cNvPr>
              <p:cNvSpPr txBox="1"/>
              <p:nvPr/>
            </p:nvSpPr>
            <p:spPr>
              <a:xfrm>
                <a:off x="2599303" y="5333150"/>
                <a:ext cx="248643" cy="199273"/>
              </a:xfrm>
              <a:prstGeom prst="rect">
                <a:avLst/>
              </a:prstGeom>
              <a:noFill/>
            </p:spPr>
            <p:txBody>
              <a:bodyPr wrap="square" lIns="0" tIns="3600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12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F36887-6274-4B32-A6AF-BE345394D1DB}"/>
                  </a:ext>
                </a:extLst>
              </p:cNvPr>
              <p:cNvSpPr txBox="1"/>
              <p:nvPr/>
            </p:nvSpPr>
            <p:spPr>
              <a:xfrm>
                <a:off x="3109339" y="5333150"/>
                <a:ext cx="248643" cy="199273"/>
              </a:xfrm>
              <a:prstGeom prst="rect">
                <a:avLst/>
              </a:prstGeom>
              <a:noFill/>
            </p:spPr>
            <p:txBody>
              <a:bodyPr wrap="square" lIns="0" tIns="3600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18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9627DA-3647-44F6-ACA9-E24C7BE869A4}"/>
                  </a:ext>
                </a:extLst>
              </p:cNvPr>
              <p:cNvSpPr txBox="1"/>
              <p:nvPr/>
            </p:nvSpPr>
            <p:spPr>
              <a:xfrm>
                <a:off x="3628775" y="5333150"/>
                <a:ext cx="248643" cy="199273"/>
              </a:xfrm>
              <a:prstGeom prst="rect">
                <a:avLst/>
              </a:prstGeom>
              <a:noFill/>
            </p:spPr>
            <p:txBody>
              <a:bodyPr wrap="square" lIns="0" tIns="3600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24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AB3400-414D-4584-B1D6-FEA41DC83758}"/>
                  </a:ext>
                </a:extLst>
              </p:cNvPr>
              <p:cNvSpPr txBox="1"/>
              <p:nvPr/>
            </p:nvSpPr>
            <p:spPr>
              <a:xfrm>
                <a:off x="4138816" y="5333150"/>
                <a:ext cx="248643" cy="199273"/>
              </a:xfrm>
              <a:prstGeom prst="rect">
                <a:avLst/>
              </a:prstGeom>
              <a:noFill/>
            </p:spPr>
            <p:txBody>
              <a:bodyPr wrap="square" lIns="0" tIns="3600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30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5C070B-56AF-4F5E-B593-9E8A17B1DEB9}"/>
                  </a:ext>
                </a:extLst>
              </p:cNvPr>
              <p:cNvSpPr txBox="1"/>
              <p:nvPr/>
            </p:nvSpPr>
            <p:spPr>
              <a:xfrm>
                <a:off x="5171230" y="5333150"/>
                <a:ext cx="248643" cy="199273"/>
              </a:xfrm>
              <a:prstGeom prst="rect">
                <a:avLst/>
              </a:prstGeom>
              <a:noFill/>
            </p:spPr>
            <p:txBody>
              <a:bodyPr wrap="square" lIns="0" tIns="3600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4</a:t>
                </a: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CC1C98-52F5-448D-9640-4F15C52DC9B8}"/>
                  </a:ext>
                </a:extLst>
              </p:cNvPr>
              <p:cNvSpPr txBox="1"/>
              <p:nvPr/>
            </p:nvSpPr>
            <p:spPr bwMode="gray">
              <a:xfrm>
                <a:off x="1272086" y="5569624"/>
                <a:ext cx="4496371" cy="1452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03291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Time since the start of the first treatment sequence (months)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48EEC5-E9CD-4271-9E72-76CC7D3879E1}"/>
                  </a:ext>
                </a:extLst>
              </p:cNvPr>
              <p:cNvSpPr txBox="1"/>
              <p:nvPr/>
            </p:nvSpPr>
            <p:spPr>
              <a:xfrm>
                <a:off x="1287868" y="4769541"/>
                <a:ext cx="346268" cy="157844"/>
              </a:xfrm>
              <a:prstGeom prst="rect">
                <a:avLst/>
              </a:prstGeom>
              <a:noFill/>
            </p:spPr>
            <p:txBody>
              <a:bodyPr wrap="square" lIns="0" tIns="0" rIns="3600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0.2</a:t>
                </a:r>
              </a:p>
            </p:txBody>
          </p:sp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82AB3611-298E-48DC-A675-C470A077A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340" y="3028325"/>
                <a:ext cx="3694234" cy="2283076"/>
              </a:xfrm>
              <a:custGeom>
                <a:avLst/>
                <a:gdLst>
                  <a:gd name="T0" fmla="*/ 0 w 2461"/>
                  <a:gd name="T1" fmla="*/ 0 h 1270"/>
                  <a:gd name="T2" fmla="*/ 0 w 2461"/>
                  <a:gd name="T3" fmla="*/ 1270 h 1270"/>
                  <a:gd name="T4" fmla="*/ 2461 w 2461"/>
                  <a:gd name="T5" fmla="*/ 1270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61" h="1270">
                    <a:moveTo>
                      <a:pt x="0" y="0"/>
                    </a:moveTo>
                    <a:lnTo>
                      <a:pt x="0" y="1270"/>
                    </a:lnTo>
                    <a:lnTo>
                      <a:pt x="2461" y="1270"/>
                    </a:lnTo>
                  </a:path>
                </a:pathLst>
              </a:custGeom>
              <a:noFill/>
              <a:ln w="1270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7" name="Line 6">
                <a:extLst>
                  <a:ext uri="{FF2B5EF4-FFF2-40B4-BE49-F238E27FC236}">
                    <a16:creationId xmlns:a16="http://schemas.microsoft.com/office/drawing/2014/main" id="{78D4C87B-F12B-4F56-AB06-BDE6E1F88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3679" y="3484941"/>
                <a:ext cx="49662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8" name="Line 7">
                <a:extLst>
                  <a:ext uri="{FF2B5EF4-FFF2-40B4-BE49-F238E27FC236}">
                    <a16:creationId xmlns:a16="http://schemas.microsoft.com/office/drawing/2014/main" id="{22DA6DF2-41D2-49F8-89CC-41DF6A87E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3679" y="3941557"/>
                <a:ext cx="49662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9" name="Line 8">
                <a:extLst>
                  <a:ext uri="{FF2B5EF4-FFF2-40B4-BE49-F238E27FC236}">
                    <a16:creationId xmlns:a16="http://schemas.microsoft.com/office/drawing/2014/main" id="{365F84ED-3AC4-46C9-AC88-8250532C3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3679" y="4398171"/>
                <a:ext cx="49662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0" name="Line 9">
                <a:extLst>
                  <a:ext uri="{FF2B5EF4-FFF2-40B4-BE49-F238E27FC236}">
                    <a16:creationId xmlns:a16="http://schemas.microsoft.com/office/drawing/2014/main" id="{5121EEC1-46BA-4C03-AEDA-1D266414A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3679" y="4854787"/>
                <a:ext cx="49662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1" name="Line 10">
                <a:extLst>
                  <a:ext uri="{FF2B5EF4-FFF2-40B4-BE49-F238E27FC236}">
                    <a16:creationId xmlns:a16="http://schemas.microsoft.com/office/drawing/2014/main" id="{3A21E066-65B5-4A93-B0B0-DD2ADA39D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3679" y="5311403"/>
                <a:ext cx="49662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2" name="Line 11">
                <a:extLst>
                  <a:ext uri="{FF2B5EF4-FFF2-40B4-BE49-F238E27FC236}">
                    <a16:creationId xmlns:a16="http://schemas.microsoft.com/office/drawing/2014/main" id="{6B7092E7-E94B-4CE8-BDC9-3496ADF15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7489" y="5311403"/>
                <a:ext cx="0" cy="611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3" name="Line 12">
                <a:extLst>
                  <a:ext uri="{FF2B5EF4-FFF2-40B4-BE49-F238E27FC236}">
                    <a16:creationId xmlns:a16="http://schemas.microsoft.com/office/drawing/2014/main" id="{979D26EF-0D5F-4FE4-B806-3D1CEB0E3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6939" y="5311403"/>
                <a:ext cx="0" cy="611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4" name="Line 13">
                <a:extLst>
                  <a:ext uri="{FF2B5EF4-FFF2-40B4-BE49-F238E27FC236}">
                    <a16:creationId xmlns:a16="http://schemas.microsoft.com/office/drawing/2014/main" id="{ABE7855F-6631-420E-A140-2A1272FFC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2548" y="5311403"/>
                <a:ext cx="0" cy="611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5" name="Line 14">
                <a:extLst>
                  <a:ext uri="{FF2B5EF4-FFF2-40B4-BE49-F238E27FC236}">
                    <a16:creationId xmlns:a16="http://schemas.microsoft.com/office/drawing/2014/main" id="{E3753600-02CE-48DE-BEC9-6D8A7A089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1409" y="5311403"/>
                <a:ext cx="0" cy="611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6" name="Line 15">
                <a:extLst>
                  <a:ext uri="{FF2B5EF4-FFF2-40B4-BE49-F238E27FC236}">
                    <a16:creationId xmlns:a16="http://schemas.microsoft.com/office/drawing/2014/main" id="{3BAA1802-337C-44CA-B901-83B814B0F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3825" y="5311403"/>
                <a:ext cx="0" cy="611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8BD188FC-F18F-40E2-A409-1714F0B58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7976" y="5311403"/>
                <a:ext cx="0" cy="611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A069625A-B42A-4F15-95D1-1F43C6324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3340" y="5311403"/>
                <a:ext cx="0" cy="611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9" name="Line 18">
                <a:extLst>
                  <a:ext uri="{FF2B5EF4-FFF2-40B4-BE49-F238E27FC236}">
                    <a16:creationId xmlns:a16="http://schemas.microsoft.com/office/drawing/2014/main" id="{0E8DF4EA-7530-4807-95BE-349BA449E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3679" y="3028325"/>
                <a:ext cx="49662" cy="0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1" name="Line 15">
                <a:extLst>
                  <a:ext uri="{FF2B5EF4-FFF2-40B4-BE49-F238E27FC236}">
                    <a16:creationId xmlns:a16="http://schemas.microsoft.com/office/drawing/2014/main" id="{B18C2789-80F8-47C4-B0A7-9EE3B84CC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1635" y="5317156"/>
                <a:ext cx="0" cy="61122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2DF6F38-F24E-4371-ACA8-16370F7AA67F}"/>
                  </a:ext>
                </a:extLst>
              </p:cNvPr>
              <p:cNvSpPr txBox="1"/>
              <p:nvPr/>
            </p:nvSpPr>
            <p:spPr>
              <a:xfrm>
                <a:off x="4655645" y="5333153"/>
                <a:ext cx="248643" cy="199273"/>
              </a:xfrm>
              <a:prstGeom prst="rect">
                <a:avLst/>
              </a:prstGeom>
              <a:noFill/>
            </p:spPr>
            <p:txBody>
              <a:bodyPr wrap="square" lIns="0" tIns="3600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36</a:t>
                </a:r>
              </a:p>
            </p:txBody>
          </p:sp>
          <p:sp>
            <p:nvSpPr>
              <p:cNvPr id="46" name="Line 5">
                <a:extLst>
                  <a:ext uri="{FF2B5EF4-FFF2-40B4-BE49-F238E27FC236}">
                    <a16:creationId xmlns:a16="http://schemas.microsoft.com/office/drawing/2014/main" id="{AE274680-B1FD-46CB-AE64-F533E0FB7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7388" y="3146102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7" name="Line 6">
                <a:extLst>
                  <a:ext uri="{FF2B5EF4-FFF2-40B4-BE49-F238E27FC236}">
                    <a16:creationId xmlns:a16="http://schemas.microsoft.com/office/drawing/2014/main" id="{3F86FAB7-5249-44CF-A19B-D0D2A51C8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0670" y="3069624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F1773EC3-D017-40C2-BEE0-FB7CE307C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996" y="3044131"/>
                <a:ext cx="3678231" cy="1886459"/>
              </a:xfrm>
              <a:custGeom>
                <a:avLst/>
                <a:gdLst>
                  <a:gd name="T0" fmla="*/ 999 w 1014"/>
                  <a:gd name="T1" fmla="*/ 515 h 519"/>
                  <a:gd name="T2" fmla="*/ 920 w 1014"/>
                  <a:gd name="T3" fmla="*/ 504 h 519"/>
                  <a:gd name="T4" fmla="*/ 900 w 1014"/>
                  <a:gd name="T5" fmla="*/ 496 h 519"/>
                  <a:gd name="T6" fmla="*/ 833 w 1014"/>
                  <a:gd name="T7" fmla="*/ 483 h 519"/>
                  <a:gd name="T8" fmla="*/ 816 w 1014"/>
                  <a:gd name="T9" fmla="*/ 469 h 519"/>
                  <a:gd name="T10" fmla="*/ 810 w 1014"/>
                  <a:gd name="T11" fmla="*/ 461 h 519"/>
                  <a:gd name="T12" fmla="*/ 799 w 1014"/>
                  <a:gd name="T13" fmla="*/ 456 h 519"/>
                  <a:gd name="T14" fmla="*/ 793 w 1014"/>
                  <a:gd name="T15" fmla="*/ 445 h 519"/>
                  <a:gd name="T16" fmla="*/ 787 w 1014"/>
                  <a:gd name="T17" fmla="*/ 434 h 519"/>
                  <a:gd name="T18" fmla="*/ 769 w 1014"/>
                  <a:gd name="T19" fmla="*/ 426 h 519"/>
                  <a:gd name="T20" fmla="*/ 746 w 1014"/>
                  <a:gd name="T21" fmla="*/ 406 h 519"/>
                  <a:gd name="T22" fmla="*/ 706 w 1014"/>
                  <a:gd name="T23" fmla="*/ 394 h 519"/>
                  <a:gd name="T24" fmla="*/ 664 w 1014"/>
                  <a:gd name="T25" fmla="*/ 380 h 519"/>
                  <a:gd name="T26" fmla="*/ 658 w 1014"/>
                  <a:gd name="T27" fmla="*/ 369 h 519"/>
                  <a:gd name="T28" fmla="*/ 624 w 1014"/>
                  <a:gd name="T29" fmla="*/ 361 h 519"/>
                  <a:gd name="T30" fmla="*/ 613 w 1014"/>
                  <a:gd name="T31" fmla="*/ 355 h 519"/>
                  <a:gd name="T32" fmla="*/ 608 w 1014"/>
                  <a:gd name="T33" fmla="*/ 346 h 519"/>
                  <a:gd name="T34" fmla="*/ 600 w 1014"/>
                  <a:gd name="T35" fmla="*/ 335 h 519"/>
                  <a:gd name="T36" fmla="*/ 540 w 1014"/>
                  <a:gd name="T37" fmla="*/ 325 h 519"/>
                  <a:gd name="T38" fmla="*/ 535 w 1014"/>
                  <a:gd name="T39" fmla="*/ 318 h 519"/>
                  <a:gd name="T40" fmla="*/ 518 w 1014"/>
                  <a:gd name="T41" fmla="*/ 307 h 519"/>
                  <a:gd name="T42" fmla="*/ 497 w 1014"/>
                  <a:gd name="T43" fmla="*/ 284 h 519"/>
                  <a:gd name="T44" fmla="*/ 484 w 1014"/>
                  <a:gd name="T45" fmla="*/ 271 h 519"/>
                  <a:gd name="T46" fmla="*/ 479 w 1014"/>
                  <a:gd name="T47" fmla="*/ 261 h 519"/>
                  <a:gd name="T48" fmla="*/ 473 w 1014"/>
                  <a:gd name="T49" fmla="*/ 249 h 519"/>
                  <a:gd name="T50" fmla="*/ 456 w 1014"/>
                  <a:gd name="T51" fmla="*/ 234 h 519"/>
                  <a:gd name="T52" fmla="*/ 450 w 1014"/>
                  <a:gd name="T53" fmla="*/ 226 h 519"/>
                  <a:gd name="T54" fmla="*/ 414 w 1014"/>
                  <a:gd name="T55" fmla="*/ 210 h 519"/>
                  <a:gd name="T56" fmla="*/ 406 w 1014"/>
                  <a:gd name="T57" fmla="*/ 201 h 519"/>
                  <a:gd name="T58" fmla="*/ 393 w 1014"/>
                  <a:gd name="T59" fmla="*/ 195 h 519"/>
                  <a:gd name="T60" fmla="*/ 376 w 1014"/>
                  <a:gd name="T61" fmla="*/ 184 h 519"/>
                  <a:gd name="T62" fmla="*/ 356 w 1014"/>
                  <a:gd name="T63" fmla="*/ 173 h 519"/>
                  <a:gd name="T64" fmla="*/ 348 w 1014"/>
                  <a:gd name="T65" fmla="*/ 166 h 519"/>
                  <a:gd name="T66" fmla="*/ 327 w 1014"/>
                  <a:gd name="T67" fmla="*/ 154 h 519"/>
                  <a:gd name="T68" fmla="*/ 316 w 1014"/>
                  <a:gd name="T69" fmla="*/ 143 h 519"/>
                  <a:gd name="T70" fmla="*/ 307 w 1014"/>
                  <a:gd name="T71" fmla="*/ 135 h 519"/>
                  <a:gd name="T72" fmla="*/ 302 w 1014"/>
                  <a:gd name="T73" fmla="*/ 129 h 519"/>
                  <a:gd name="T74" fmla="*/ 281 w 1014"/>
                  <a:gd name="T75" fmla="*/ 115 h 519"/>
                  <a:gd name="T76" fmla="*/ 243 w 1014"/>
                  <a:gd name="T77" fmla="*/ 106 h 519"/>
                  <a:gd name="T78" fmla="*/ 234 w 1014"/>
                  <a:gd name="T79" fmla="*/ 94 h 519"/>
                  <a:gd name="T80" fmla="*/ 220 w 1014"/>
                  <a:gd name="T81" fmla="*/ 88 h 519"/>
                  <a:gd name="T82" fmla="*/ 186 w 1014"/>
                  <a:gd name="T83" fmla="*/ 72 h 519"/>
                  <a:gd name="T84" fmla="*/ 181 w 1014"/>
                  <a:gd name="T85" fmla="*/ 67 h 519"/>
                  <a:gd name="T86" fmla="*/ 172 w 1014"/>
                  <a:gd name="T87" fmla="*/ 58 h 519"/>
                  <a:gd name="T88" fmla="*/ 161 w 1014"/>
                  <a:gd name="T89" fmla="*/ 48 h 519"/>
                  <a:gd name="T90" fmla="*/ 130 w 1014"/>
                  <a:gd name="T91" fmla="*/ 36 h 519"/>
                  <a:gd name="T92" fmla="*/ 100 w 1014"/>
                  <a:gd name="T93" fmla="*/ 21 h 519"/>
                  <a:gd name="T94" fmla="*/ 39 w 1014"/>
                  <a:gd name="T95" fmla="*/ 10 h 519"/>
                  <a:gd name="T96" fmla="*/ 0 w 1014"/>
                  <a:gd name="T9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14" h="519">
                    <a:moveTo>
                      <a:pt x="1014" y="519"/>
                    </a:moveTo>
                    <a:cubicBezTo>
                      <a:pt x="1001" y="519"/>
                      <a:pt x="1001" y="519"/>
                      <a:pt x="1001" y="519"/>
                    </a:cubicBezTo>
                    <a:cubicBezTo>
                      <a:pt x="1001" y="515"/>
                      <a:pt x="1001" y="515"/>
                      <a:pt x="1001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1"/>
                      <a:pt x="999" y="511"/>
                      <a:pt x="999" y="511"/>
                    </a:cubicBezTo>
                    <a:cubicBezTo>
                      <a:pt x="993" y="511"/>
                      <a:pt x="993" y="511"/>
                      <a:pt x="993" y="511"/>
                    </a:cubicBezTo>
                    <a:cubicBezTo>
                      <a:pt x="993" y="504"/>
                      <a:pt x="993" y="504"/>
                      <a:pt x="993" y="504"/>
                    </a:cubicBezTo>
                    <a:cubicBezTo>
                      <a:pt x="992" y="504"/>
                      <a:pt x="920" y="504"/>
                      <a:pt x="920" y="504"/>
                    </a:cubicBezTo>
                    <a:cubicBezTo>
                      <a:pt x="920" y="500"/>
                      <a:pt x="920" y="500"/>
                      <a:pt x="920" y="500"/>
                    </a:cubicBezTo>
                    <a:cubicBezTo>
                      <a:pt x="917" y="500"/>
                      <a:pt x="917" y="500"/>
                      <a:pt x="917" y="500"/>
                    </a:cubicBezTo>
                    <a:cubicBezTo>
                      <a:pt x="917" y="496"/>
                      <a:pt x="917" y="496"/>
                      <a:pt x="917" y="496"/>
                    </a:cubicBezTo>
                    <a:cubicBezTo>
                      <a:pt x="900" y="496"/>
                      <a:pt x="900" y="496"/>
                      <a:pt x="900" y="496"/>
                    </a:cubicBezTo>
                    <a:cubicBezTo>
                      <a:pt x="900" y="488"/>
                      <a:pt x="900" y="488"/>
                      <a:pt x="900" y="488"/>
                    </a:cubicBezTo>
                    <a:cubicBezTo>
                      <a:pt x="881" y="488"/>
                      <a:pt x="881" y="488"/>
                      <a:pt x="881" y="488"/>
                    </a:cubicBezTo>
                    <a:cubicBezTo>
                      <a:pt x="881" y="483"/>
                      <a:pt x="881" y="483"/>
                      <a:pt x="881" y="483"/>
                    </a:cubicBezTo>
                    <a:cubicBezTo>
                      <a:pt x="833" y="483"/>
                      <a:pt x="833" y="483"/>
                      <a:pt x="833" y="483"/>
                    </a:cubicBezTo>
                    <a:cubicBezTo>
                      <a:pt x="833" y="473"/>
                      <a:pt x="833" y="473"/>
                      <a:pt x="833" y="473"/>
                    </a:cubicBezTo>
                    <a:cubicBezTo>
                      <a:pt x="830" y="473"/>
                      <a:pt x="830" y="473"/>
                      <a:pt x="830" y="473"/>
                    </a:cubicBezTo>
                    <a:cubicBezTo>
                      <a:pt x="830" y="469"/>
                      <a:pt x="830" y="469"/>
                      <a:pt x="830" y="469"/>
                    </a:cubicBezTo>
                    <a:cubicBezTo>
                      <a:pt x="816" y="469"/>
                      <a:pt x="816" y="469"/>
                      <a:pt x="816" y="469"/>
                    </a:cubicBezTo>
                    <a:cubicBezTo>
                      <a:pt x="816" y="464"/>
                      <a:pt x="816" y="464"/>
                      <a:pt x="816" y="464"/>
                    </a:cubicBezTo>
                    <a:cubicBezTo>
                      <a:pt x="813" y="464"/>
                      <a:pt x="813" y="464"/>
                      <a:pt x="813" y="464"/>
                    </a:cubicBezTo>
                    <a:cubicBezTo>
                      <a:pt x="813" y="461"/>
                      <a:pt x="813" y="461"/>
                      <a:pt x="813" y="461"/>
                    </a:cubicBezTo>
                    <a:cubicBezTo>
                      <a:pt x="810" y="461"/>
                      <a:pt x="810" y="461"/>
                      <a:pt x="810" y="461"/>
                    </a:cubicBezTo>
                    <a:cubicBezTo>
                      <a:pt x="810" y="459"/>
                      <a:pt x="810" y="459"/>
                      <a:pt x="810" y="459"/>
                    </a:cubicBezTo>
                    <a:cubicBezTo>
                      <a:pt x="808" y="459"/>
                      <a:pt x="808" y="459"/>
                      <a:pt x="808" y="459"/>
                    </a:cubicBezTo>
                    <a:cubicBezTo>
                      <a:pt x="808" y="456"/>
                      <a:pt x="808" y="456"/>
                      <a:pt x="808" y="456"/>
                    </a:cubicBezTo>
                    <a:cubicBezTo>
                      <a:pt x="799" y="456"/>
                      <a:pt x="799" y="456"/>
                      <a:pt x="799" y="456"/>
                    </a:cubicBezTo>
                    <a:cubicBezTo>
                      <a:pt x="799" y="449"/>
                      <a:pt x="799" y="449"/>
                      <a:pt x="799" y="449"/>
                    </a:cubicBezTo>
                    <a:cubicBezTo>
                      <a:pt x="796" y="449"/>
                      <a:pt x="796" y="449"/>
                      <a:pt x="796" y="449"/>
                    </a:cubicBezTo>
                    <a:cubicBezTo>
                      <a:pt x="796" y="445"/>
                      <a:pt x="796" y="445"/>
                      <a:pt x="796" y="445"/>
                    </a:cubicBezTo>
                    <a:cubicBezTo>
                      <a:pt x="793" y="445"/>
                      <a:pt x="793" y="445"/>
                      <a:pt x="793" y="445"/>
                    </a:cubicBezTo>
                    <a:cubicBezTo>
                      <a:pt x="793" y="440"/>
                      <a:pt x="793" y="440"/>
                      <a:pt x="793" y="440"/>
                    </a:cubicBezTo>
                    <a:cubicBezTo>
                      <a:pt x="790" y="440"/>
                      <a:pt x="790" y="440"/>
                      <a:pt x="790" y="440"/>
                    </a:cubicBezTo>
                    <a:cubicBezTo>
                      <a:pt x="790" y="434"/>
                      <a:pt x="790" y="434"/>
                      <a:pt x="790" y="434"/>
                    </a:cubicBezTo>
                    <a:cubicBezTo>
                      <a:pt x="787" y="434"/>
                      <a:pt x="787" y="434"/>
                      <a:pt x="787" y="434"/>
                    </a:cubicBezTo>
                    <a:cubicBezTo>
                      <a:pt x="787" y="431"/>
                      <a:pt x="787" y="431"/>
                      <a:pt x="787" y="431"/>
                    </a:cubicBezTo>
                    <a:cubicBezTo>
                      <a:pt x="785" y="431"/>
                      <a:pt x="785" y="431"/>
                      <a:pt x="785" y="431"/>
                    </a:cubicBezTo>
                    <a:cubicBezTo>
                      <a:pt x="785" y="426"/>
                      <a:pt x="785" y="426"/>
                      <a:pt x="785" y="426"/>
                    </a:cubicBezTo>
                    <a:cubicBezTo>
                      <a:pt x="769" y="426"/>
                      <a:pt x="769" y="426"/>
                      <a:pt x="769" y="426"/>
                    </a:cubicBezTo>
                    <a:cubicBezTo>
                      <a:pt x="769" y="412"/>
                      <a:pt x="769" y="412"/>
                      <a:pt x="769" y="412"/>
                    </a:cubicBezTo>
                    <a:cubicBezTo>
                      <a:pt x="762" y="412"/>
                      <a:pt x="762" y="412"/>
                      <a:pt x="762" y="412"/>
                    </a:cubicBezTo>
                    <a:cubicBezTo>
                      <a:pt x="762" y="406"/>
                      <a:pt x="762" y="406"/>
                      <a:pt x="762" y="406"/>
                    </a:cubicBezTo>
                    <a:cubicBezTo>
                      <a:pt x="746" y="406"/>
                      <a:pt x="746" y="406"/>
                      <a:pt x="746" y="406"/>
                    </a:cubicBezTo>
                    <a:cubicBezTo>
                      <a:pt x="746" y="400"/>
                      <a:pt x="746" y="400"/>
                      <a:pt x="746" y="400"/>
                    </a:cubicBezTo>
                    <a:cubicBezTo>
                      <a:pt x="737" y="400"/>
                      <a:pt x="737" y="400"/>
                      <a:pt x="737" y="400"/>
                    </a:cubicBezTo>
                    <a:cubicBezTo>
                      <a:pt x="737" y="394"/>
                      <a:pt x="737" y="394"/>
                      <a:pt x="737" y="394"/>
                    </a:cubicBezTo>
                    <a:cubicBezTo>
                      <a:pt x="706" y="394"/>
                      <a:pt x="706" y="394"/>
                      <a:pt x="706" y="394"/>
                    </a:cubicBezTo>
                    <a:cubicBezTo>
                      <a:pt x="706" y="387"/>
                      <a:pt x="706" y="387"/>
                      <a:pt x="706" y="387"/>
                    </a:cubicBezTo>
                    <a:cubicBezTo>
                      <a:pt x="679" y="387"/>
                      <a:pt x="679" y="387"/>
                      <a:pt x="679" y="387"/>
                    </a:cubicBezTo>
                    <a:cubicBezTo>
                      <a:pt x="679" y="380"/>
                      <a:pt x="679" y="380"/>
                      <a:pt x="679" y="380"/>
                    </a:cubicBezTo>
                    <a:cubicBezTo>
                      <a:pt x="664" y="380"/>
                      <a:pt x="664" y="380"/>
                      <a:pt x="664" y="380"/>
                    </a:cubicBezTo>
                    <a:cubicBezTo>
                      <a:pt x="664" y="376"/>
                      <a:pt x="664" y="376"/>
                      <a:pt x="664" y="376"/>
                    </a:cubicBezTo>
                    <a:cubicBezTo>
                      <a:pt x="661" y="376"/>
                      <a:pt x="661" y="376"/>
                      <a:pt x="661" y="376"/>
                    </a:cubicBezTo>
                    <a:cubicBezTo>
                      <a:pt x="661" y="369"/>
                      <a:pt x="661" y="369"/>
                      <a:pt x="661" y="369"/>
                    </a:cubicBezTo>
                    <a:cubicBezTo>
                      <a:pt x="658" y="369"/>
                      <a:pt x="658" y="369"/>
                      <a:pt x="658" y="369"/>
                    </a:cubicBezTo>
                    <a:cubicBezTo>
                      <a:pt x="658" y="367"/>
                      <a:pt x="658" y="367"/>
                      <a:pt x="658" y="367"/>
                    </a:cubicBezTo>
                    <a:cubicBezTo>
                      <a:pt x="637" y="367"/>
                      <a:pt x="637" y="367"/>
                      <a:pt x="637" y="367"/>
                    </a:cubicBezTo>
                    <a:cubicBezTo>
                      <a:pt x="637" y="361"/>
                      <a:pt x="637" y="361"/>
                      <a:pt x="637" y="361"/>
                    </a:cubicBezTo>
                    <a:cubicBezTo>
                      <a:pt x="624" y="361"/>
                      <a:pt x="624" y="361"/>
                      <a:pt x="624" y="361"/>
                    </a:cubicBezTo>
                    <a:cubicBezTo>
                      <a:pt x="624" y="358"/>
                      <a:pt x="624" y="358"/>
                      <a:pt x="624" y="358"/>
                    </a:cubicBezTo>
                    <a:cubicBezTo>
                      <a:pt x="622" y="358"/>
                      <a:pt x="622" y="358"/>
                      <a:pt x="622" y="358"/>
                    </a:cubicBezTo>
                    <a:cubicBezTo>
                      <a:pt x="622" y="355"/>
                      <a:pt x="622" y="355"/>
                      <a:pt x="622" y="355"/>
                    </a:cubicBezTo>
                    <a:cubicBezTo>
                      <a:pt x="613" y="355"/>
                      <a:pt x="613" y="355"/>
                      <a:pt x="613" y="355"/>
                    </a:cubicBezTo>
                    <a:cubicBezTo>
                      <a:pt x="613" y="353"/>
                      <a:pt x="613" y="353"/>
                      <a:pt x="613" y="353"/>
                    </a:cubicBezTo>
                    <a:cubicBezTo>
                      <a:pt x="611" y="353"/>
                      <a:pt x="611" y="353"/>
                      <a:pt x="611" y="353"/>
                    </a:cubicBezTo>
                    <a:cubicBezTo>
                      <a:pt x="611" y="346"/>
                      <a:pt x="611" y="346"/>
                      <a:pt x="611" y="346"/>
                    </a:cubicBezTo>
                    <a:cubicBezTo>
                      <a:pt x="608" y="346"/>
                      <a:pt x="608" y="346"/>
                      <a:pt x="608" y="346"/>
                    </a:cubicBezTo>
                    <a:cubicBezTo>
                      <a:pt x="608" y="341"/>
                      <a:pt x="608" y="341"/>
                      <a:pt x="608" y="341"/>
                    </a:cubicBezTo>
                    <a:cubicBezTo>
                      <a:pt x="605" y="341"/>
                      <a:pt x="605" y="341"/>
                      <a:pt x="605" y="341"/>
                    </a:cubicBezTo>
                    <a:cubicBezTo>
                      <a:pt x="605" y="335"/>
                      <a:pt x="605" y="335"/>
                      <a:pt x="605" y="335"/>
                    </a:cubicBezTo>
                    <a:cubicBezTo>
                      <a:pt x="600" y="335"/>
                      <a:pt x="600" y="335"/>
                      <a:pt x="600" y="335"/>
                    </a:cubicBezTo>
                    <a:cubicBezTo>
                      <a:pt x="600" y="330"/>
                      <a:pt x="600" y="330"/>
                      <a:pt x="600" y="330"/>
                    </a:cubicBezTo>
                    <a:cubicBezTo>
                      <a:pt x="543" y="330"/>
                      <a:pt x="543" y="330"/>
                      <a:pt x="543" y="330"/>
                    </a:cubicBezTo>
                    <a:cubicBezTo>
                      <a:pt x="543" y="325"/>
                      <a:pt x="543" y="325"/>
                      <a:pt x="543" y="325"/>
                    </a:cubicBezTo>
                    <a:cubicBezTo>
                      <a:pt x="540" y="325"/>
                      <a:pt x="540" y="325"/>
                      <a:pt x="540" y="325"/>
                    </a:cubicBezTo>
                    <a:cubicBezTo>
                      <a:pt x="540" y="323"/>
                      <a:pt x="540" y="323"/>
                      <a:pt x="540" y="323"/>
                    </a:cubicBezTo>
                    <a:cubicBezTo>
                      <a:pt x="538" y="323"/>
                      <a:pt x="538" y="323"/>
                      <a:pt x="538" y="323"/>
                    </a:cubicBezTo>
                    <a:cubicBezTo>
                      <a:pt x="538" y="318"/>
                      <a:pt x="538" y="318"/>
                      <a:pt x="538" y="318"/>
                    </a:cubicBezTo>
                    <a:cubicBezTo>
                      <a:pt x="535" y="318"/>
                      <a:pt x="535" y="318"/>
                      <a:pt x="535" y="318"/>
                    </a:cubicBezTo>
                    <a:cubicBezTo>
                      <a:pt x="535" y="313"/>
                      <a:pt x="535" y="313"/>
                      <a:pt x="535" y="313"/>
                    </a:cubicBezTo>
                    <a:cubicBezTo>
                      <a:pt x="530" y="313"/>
                      <a:pt x="530" y="313"/>
                      <a:pt x="530" y="313"/>
                    </a:cubicBezTo>
                    <a:cubicBezTo>
                      <a:pt x="530" y="307"/>
                      <a:pt x="530" y="307"/>
                      <a:pt x="530" y="307"/>
                    </a:cubicBezTo>
                    <a:cubicBezTo>
                      <a:pt x="518" y="307"/>
                      <a:pt x="518" y="307"/>
                      <a:pt x="518" y="307"/>
                    </a:cubicBezTo>
                    <a:cubicBezTo>
                      <a:pt x="518" y="301"/>
                      <a:pt x="518" y="301"/>
                      <a:pt x="518" y="301"/>
                    </a:cubicBezTo>
                    <a:cubicBezTo>
                      <a:pt x="509" y="301"/>
                      <a:pt x="509" y="301"/>
                      <a:pt x="509" y="301"/>
                    </a:cubicBezTo>
                    <a:cubicBezTo>
                      <a:pt x="509" y="284"/>
                      <a:pt x="509" y="284"/>
                      <a:pt x="509" y="284"/>
                    </a:cubicBezTo>
                    <a:cubicBezTo>
                      <a:pt x="497" y="284"/>
                      <a:pt x="497" y="284"/>
                      <a:pt x="497" y="284"/>
                    </a:cubicBezTo>
                    <a:cubicBezTo>
                      <a:pt x="497" y="277"/>
                      <a:pt x="497" y="277"/>
                      <a:pt x="497" y="277"/>
                    </a:cubicBezTo>
                    <a:cubicBezTo>
                      <a:pt x="487" y="277"/>
                      <a:pt x="487" y="277"/>
                      <a:pt x="487" y="277"/>
                    </a:cubicBezTo>
                    <a:cubicBezTo>
                      <a:pt x="487" y="271"/>
                      <a:pt x="487" y="271"/>
                      <a:pt x="487" y="271"/>
                    </a:cubicBezTo>
                    <a:cubicBezTo>
                      <a:pt x="484" y="271"/>
                      <a:pt x="484" y="271"/>
                      <a:pt x="484" y="271"/>
                    </a:cubicBezTo>
                    <a:cubicBezTo>
                      <a:pt x="484" y="267"/>
                      <a:pt x="484" y="267"/>
                      <a:pt x="484" y="267"/>
                    </a:cubicBezTo>
                    <a:cubicBezTo>
                      <a:pt x="481" y="267"/>
                      <a:pt x="481" y="267"/>
                      <a:pt x="481" y="267"/>
                    </a:cubicBezTo>
                    <a:cubicBezTo>
                      <a:pt x="481" y="261"/>
                      <a:pt x="481" y="261"/>
                      <a:pt x="481" y="261"/>
                    </a:cubicBezTo>
                    <a:cubicBezTo>
                      <a:pt x="479" y="261"/>
                      <a:pt x="479" y="261"/>
                      <a:pt x="479" y="261"/>
                    </a:cubicBezTo>
                    <a:cubicBezTo>
                      <a:pt x="479" y="253"/>
                      <a:pt x="479" y="253"/>
                      <a:pt x="479" y="253"/>
                    </a:cubicBezTo>
                    <a:cubicBezTo>
                      <a:pt x="476" y="253"/>
                      <a:pt x="476" y="253"/>
                      <a:pt x="476" y="253"/>
                    </a:cubicBezTo>
                    <a:cubicBezTo>
                      <a:pt x="476" y="249"/>
                      <a:pt x="476" y="249"/>
                      <a:pt x="476" y="249"/>
                    </a:cubicBezTo>
                    <a:cubicBezTo>
                      <a:pt x="473" y="249"/>
                      <a:pt x="473" y="249"/>
                      <a:pt x="473" y="249"/>
                    </a:cubicBezTo>
                    <a:cubicBezTo>
                      <a:pt x="473" y="241"/>
                      <a:pt x="473" y="241"/>
                      <a:pt x="473" y="241"/>
                    </a:cubicBezTo>
                    <a:cubicBezTo>
                      <a:pt x="471" y="241"/>
                      <a:pt x="471" y="241"/>
                      <a:pt x="471" y="241"/>
                    </a:cubicBezTo>
                    <a:cubicBezTo>
                      <a:pt x="471" y="234"/>
                      <a:pt x="471" y="234"/>
                      <a:pt x="471" y="234"/>
                    </a:cubicBezTo>
                    <a:cubicBezTo>
                      <a:pt x="456" y="234"/>
                      <a:pt x="456" y="234"/>
                      <a:pt x="456" y="234"/>
                    </a:cubicBezTo>
                    <a:cubicBezTo>
                      <a:pt x="456" y="230"/>
                      <a:pt x="456" y="230"/>
                      <a:pt x="456" y="230"/>
                    </a:cubicBezTo>
                    <a:cubicBezTo>
                      <a:pt x="453" y="230"/>
                      <a:pt x="453" y="230"/>
                      <a:pt x="453" y="230"/>
                    </a:cubicBezTo>
                    <a:cubicBezTo>
                      <a:pt x="453" y="226"/>
                      <a:pt x="453" y="226"/>
                      <a:pt x="453" y="226"/>
                    </a:cubicBezTo>
                    <a:cubicBezTo>
                      <a:pt x="450" y="226"/>
                      <a:pt x="450" y="226"/>
                      <a:pt x="450" y="226"/>
                    </a:cubicBezTo>
                    <a:cubicBezTo>
                      <a:pt x="450" y="222"/>
                      <a:pt x="450" y="222"/>
                      <a:pt x="450" y="222"/>
                    </a:cubicBezTo>
                    <a:cubicBezTo>
                      <a:pt x="446" y="222"/>
                      <a:pt x="446" y="222"/>
                      <a:pt x="446" y="222"/>
                    </a:cubicBezTo>
                    <a:cubicBezTo>
                      <a:pt x="446" y="210"/>
                      <a:pt x="446" y="210"/>
                      <a:pt x="446" y="210"/>
                    </a:cubicBezTo>
                    <a:cubicBezTo>
                      <a:pt x="414" y="210"/>
                      <a:pt x="414" y="210"/>
                      <a:pt x="414" y="210"/>
                    </a:cubicBezTo>
                    <a:cubicBezTo>
                      <a:pt x="414" y="205"/>
                      <a:pt x="414" y="205"/>
                      <a:pt x="414" y="205"/>
                    </a:cubicBezTo>
                    <a:cubicBezTo>
                      <a:pt x="408" y="205"/>
                      <a:pt x="408" y="205"/>
                      <a:pt x="408" y="205"/>
                    </a:cubicBezTo>
                    <a:cubicBezTo>
                      <a:pt x="408" y="201"/>
                      <a:pt x="408" y="201"/>
                      <a:pt x="408" y="201"/>
                    </a:cubicBezTo>
                    <a:cubicBezTo>
                      <a:pt x="406" y="201"/>
                      <a:pt x="406" y="201"/>
                      <a:pt x="406" y="201"/>
                    </a:cubicBezTo>
                    <a:cubicBezTo>
                      <a:pt x="406" y="198"/>
                      <a:pt x="406" y="198"/>
                      <a:pt x="406" y="198"/>
                    </a:cubicBezTo>
                    <a:cubicBezTo>
                      <a:pt x="403" y="198"/>
                      <a:pt x="403" y="198"/>
                      <a:pt x="403" y="198"/>
                    </a:cubicBezTo>
                    <a:cubicBezTo>
                      <a:pt x="403" y="195"/>
                      <a:pt x="403" y="195"/>
                      <a:pt x="403" y="195"/>
                    </a:cubicBezTo>
                    <a:cubicBezTo>
                      <a:pt x="393" y="195"/>
                      <a:pt x="393" y="195"/>
                      <a:pt x="393" y="195"/>
                    </a:cubicBezTo>
                    <a:cubicBezTo>
                      <a:pt x="393" y="187"/>
                      <a:pt x="393" y="187"/>
                      <a:pt x="393" y="187"/>
                    </a:cubicBezTo>
                    <a:cubicBezTo>
                      <a:pt x="380" y="187"/>
                      <a:pt x="380" y="187"/>
                      <a:pt x="380" y="187"/>
                    </a:cubicBezTo>
                    <a:cubicBezTo>
                      <a:pt x="380" y="184"/>
                      <a:pt x="380" y="184"/>
                      <a:pt x="380" y="184"/>
                    </a:cubicBezTo>
                    <a:cubicBezTo>
                      <a:pt x="376" y="184"/>
                      <a:pt x="376" y="184"/>
                      <a:pt x="376" y="184"/>
                    </a:cubicBezTo>
                    <a:cubicBezTo>
                      <a:pt x="376" y="178"/>
                      <a:pt x="376" y="178"/>
                      <a:pt x="376" y="178"/>
                    </a:cubicBezTo>
                    <a:cubicBezTo>
                      <a:pt x="359" y="178"/>
                      <a:pt x="359" y="178"/>
                      <a:pt x="359" y="178"/>
                    </a:cubicBezTo>
                    <a:cubicBezTo>
                      <a:pt x="359" y="173"/>
                      <a:pt x="359" y="173"/>
                      <a:pt x="359" y="173"/>
                    </a:cubicBezTo>
                    <a:cubicBezTo>
                      <a:pt x="356" y="173"/>
                      <a:pt x="356" y="173"/>
                      <a:pt x="356" y="173"/>
                    </a:cubicBezTo>
                    <a:cubicBezTo>
                      <a:pt x="356" y="169"/>
                      <a:pt x="356" y="169"/>
                      <a:pt x="356" y="169"/>
                    </a:cubicBezTo>
                    <a:cubicBezTo>
                      <a:pt x="352" y="169"/>
                      <a:pt x="352" y="169"/>
                      <a:pt x="352" y="169"/>
                    </a:cubicBezTo>
                    <a:cubicBezTo>
                      <a:pt x="352" y="166"/>
                      <a:pt x="352" y="166"/>
                      <a:pt x="352" y="166"/>
                    </a:cubicBezTo>
                    <a:cubicBezTo>
                      <a:pt x="348" y="166"/>
                      <a:pt x="348" y="166"/>
                      <a:pt x="348" y="166"/>
                    </a:cubicBezTo>
                    <a:cubicBezTo>
                      <a:pt x="348" y="161"/>
                      <a:pt x="348" y="161"/>
                      <a:pt x="348" y="161"/>
                    </a:cubicBezTo>
                    <a:cubicBezTo>
                      <a:pt x="330" y="161"/>
                      <a:pt x="330" y="161"/>
                      <a:pt x="330" y="161"/>
                    </a:cubicBezTo>
                    <a:cubicBezTo>
                      <a:pt x="330" y="154"/>
                      <a:pt x="330" y="154"/>
                      <a:pt x="330" y="154"/>
                    </a:cubicBezTo>
                    <a:cubicBezTo>
                      <a:pt x="327" y="154"/>
                      <a:pt x="327" y="154"/>
                      <a:pt x="327" y="154"/>
                    </a:cubicBezTo>
                    <a:cubicBezTo>
                      <a:pt x="327" y="148"/>
                      <a:pt x="327" y="148"/>
                      <a:pt x="327" y="148"/>
                    </a:cubicBezTo>
                    <a:cubicBezTo>
                      <a:pt x="321" y="148"/>
                      <a:pt x="321" y="148"/>
                      <a:pt x="321" y="148"/>
                    </a:cubicBezTo>
                    <a:cubicBezTo>
                      <a:pt x="321" y="143"/>
                      <a:pt x="321" y="143"/>
                      <a:pt x="321" y="143"/>
                    </a:cubicBezTo>
                    <a:cubicBezTo>
                      <a:pt x="316" y="143"/>
                      <a:pt x="316" y="143"/>
                      <a:pt x="316" y="143"/>
                    </a:cubicBezTo>
                    <a:cubicBezTo>
                      <a:pt x="316" y="138"/>
                      <a:pt x="316" y="138"/>
                      <a:pt x="316" y="138"/>
                    </a:cubicBezTo>
                    <a:cubicBezTo>
                      <a:pt x="310" y="138"/>
                      <a:pt x="310" y="138"/>
                      <a:pt x="310" y="138"/>
                    </a:cubicBezTo>
                    <a:cubicBezTo>
                      <a:pt x="310" y="135"/>
                      <a:pt x="310" y="135"/>
                      <a:pt x="310" y="135"/>
                    </a:cubicBezTo>
                    <a:cubicBezTo>
                      <a:pt x="307" y="135"/>
                      <a:pt x="307" y="135"/>
                      <a:pt x="307" y="135"/>
                    </a:cubicBezTo>
                    <a:cubicBezTo>
                      <a:pt x="307" y="132"/>
                      <a:pt x="307" y="132"/>
                      <a:pt x="307" y="132"/>
                    </a:cubicBezTo>
                    <a:cubicBezTo>
                      <a:pt x="304" y="132"/>
                      <a:pt x="304" y="132"/>
                      <a:pt x="304" y="132"/>
                    </a:cubicBezTo>
                    <a:cubicBezTo>
                      <a:pt x="304" y="129"/>
                      <a:pt x="304" y="129"/>
                      <a:pt x="304" y="129"/>
                    </a:cubicBezTo>
                    <a:cubicBezTo>
                      <a:pt x="302" y="129"/>
                      <a:pt x="302" y="129"/>
                      <a:pt x="302" y="129"/>
                    </a:cubicBezTo>
                    <a:cubicBezTo>
                      <a:pt x="302" y="121"/>
                      <a:pt x="302" y="121"/>
                      <a:pt x="302" y="121"/>
                    </a:cubicBezTo>
                    <a:cubicBezTo>
                      <a:pt x="293" y="121"/>
                      <a:pt x="293" y="121"/>
                      <a:pt x="293" y="121"/>
                    </a:cubicBezTo>
                    <a:cubicBezTo>
                      <a:pt x="293" y="115"/>
                      <a:pt x="293" y="115"/>
                      <a:pt x="293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81" y="112"/>
                      <a:pt x="281" y="112"/>
                      <a:pt x="281" y="112"/>
                    </a:cubicBezTo>
                    <a:cubicBezTo>
                      <a:pt x="271" y="112"/>
                      <a:pt x="271" y="112"/>
                      <a:pt x="271" y="112"/>
                    </a:cubicBezTo>
                    <a:cubicBezTo>
                      <a:pt x="271" y="106"/>
                      <a:pt x="271" y="106"/>
                      <a:pt x="271" y="106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243" y="100"/>
                      <a:pt x="243" y="100"/>
                      <a:pt x="243" y="100"/>
                    </a:cubicBezTo>
                    <a:cubicBezTo>
                      <a:pt x="239" y="100"/>
                      <a:pt x="239" y="100"/>
                      <a:pt x="239" y="100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34" y="94"/>
                      <a:pt x="234" y="94"/>
                      <a:pt x="234" y="94"/>
                    </a:cubicBezTo>
                    <a:cubicBezTo>
                      <a:pt x="234" y="91"/>
                      <a:pt x="234" y="91"/>
                      <a:pt x="234" y="91"/>
                    </a:cubicBezTo>
                    <a:cubicBezTo>
                      <a:pt x="231" y="91"/>
                      <a:pt x="231" y="91"/>
                      <a:pt x="231" y="91"/>
                    </a:cubicBezTo>
                    <a:cubicBezTo>
                      <a:pt x="231" y="88"/>
                      <a:pt x="231" y="88"/>
                      <a:pt x="231" y="88"/>
                    </a:cubicBezTo>
                    <a:cubicBezTo>
                      <a:pt x="220" y="88"/>
                      <a:pt x="220" y="88"/>
                      <a:pt x="220" y="88"/>
                    </a:cubicBezTo>
                    <a:cubicBezTo>
                      <a:pt x="220" y="78"/>
                      <a:pt x="220" y="78"/>
                      <a:pt x="220" y="78"/>
                    </a:cubicBezTo>
                    <a:cubicBezTo>
                      <a:pt x="217" y="78"/>
                      <a:pt x="217" y="78"/>
                      <a:pt x="217" y="78"/>
                    </a:cubicBezTo>
                    <a:cubicBezTo>
                      <a:pt x="217" y="72"/>
                      <a:pt x="217" y="72"/>
                      <a:pt x="217" y="72"/>
                    </a:cubicBez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0"/>
                      <a:pt x="186" y="70"/>
                      <a:pt x="186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67"/>
                      <a:pt x="183" y="67"/>
                      <a:pt x="183" y="67"/>
                    </a:cubicBezTo>
                    <a:cubicBezTo>
                      <a:pt x="181" y="67"/>
                      <a:pt x="181" y="67"/>
                      <a:pt x="181" y="67"/>
                    </a:cubicBezTo>
                    <a:cubicBezTo>
                      <a:pt x="181" y="61"/>
                      <a:pt x="181" y="61"/>
                      <a:pt x="181" y="61"/>
                    </a:cubicBezTo>
                    <a:cubicBezTo>
                      <a:pt x="178" y="61"/>
                      <a:pt x="178" y="61"/>
                      <a:pt x="178" y="61"/>
                    </a:cubicBezTo>
                    <a:cubicBezTo>
                      <a:pt x="178" y="58"/>
                      <a:pt x="178" y="58"/>
                      <a:pt x="178" y="58"/>
                    </a:cubicBezTo>
                    <a:cubicBezTo>
                      <a:pt x="172" y="58"/>
                      <a:pt x="172" y="58"/>
                      <a:pt x="172" y="58"/>
                    </a:cubicBezTo>
                    <a:cubicBezTo>
                      <a:pt x="172" y="55"/>
                      <a:pt x="172" y="55"/>
                      <a:pt x="172" y="55"/>
                    </a:cubicBezTo>
                    <a:cubicBezTo>
                      <a:pt x="165" y="55"/>
                      <a:pt x="165" y="55"/>
                      <a:pt x="165" y="55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61" y="41"/>
                      <a:pt x="161" y="41"/>
                      <a:pt x="161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0" y="32"/>
                      <a:pt x="130" y="32"/>
                      <a:pt x="130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9" name="Line 8">
                <a:extLst>
                  <a:ext uri="{FF2B5EF4-FFF2-40B4-BE49-F238E27FC236}">
                    <a16:creationId xmlns:a16="http://schemas.microsoft.com/office/drawing/2014/main" id="{87796E46-0494-4198-8632-2CD5ECA03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7822" y="4788560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0" name="Line 9">
                <a:extLst>
                  <a:ext uri="{FF2B5EF4-FFF2-40B4-BE49-F238E27FC236}">
                    <a16:creationId xmlns:a16="http://schemas.microsoft.com/office/drawing/2014/main" id="{7DF4ECE4-DE1F-48E7-8312-8CACB6C96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3940" y="4770351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1" name="Line 10">
                <a:extLst>
                  <a:ext uri="{FF2B5EF4-FFF2-40B4-BE49-F238E27FC236}">
                    <a16:creationId xmlns:a16="http://schemas.microsoft.com/office/drawing/2014/main" id="{B8818C76-CB42-474D-9A29-8D4796BB2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7072" y="4489931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2" name="Line 11">
                <a:extLst>
                  <a:ext uri="{FF2B5EF4-FFF2-40B4-BE49-F238E27FC236}">
                    <a16:creationId xmlns:a16="http://schemas.microsoft.com/office/drawing/2014/main" id="{D03458B3-5906-46DC-A37E-0CB67B699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4056" y="4422558"/>
                <a:ext cx="0" cy="56449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3" name="Line 12">
                <a:extLst>
                  <a:ext uri="{FF2B5EF4-FFF2-40B4-BE49-F238E27FC236}">
                    <a16:creationId xmlns:a16="http://schemas.microsoft.com/office/drawing/2014/main" id="{D8CAD592-2FE7-4BDA-A77F-6CB921AE6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3907" y="4397066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4" name="Line 13">
                <a:extLst>
                  <a:ext uri="{FF2B5EF4-FFF2-40B4-BE49-F238E27FC236}">
                    <a16:creationId xmlns:a16="http://schemas.microsoft.com/office/drawing/2014/main" id="{CCB1D9E6-0D25-4A15-A1A6-EB525930A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6230" y="3777957"/>
                <a:ext cx="0" cy="61911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5" name="Line 14">
                <a:extLst>
                  <a:ext uri="{FF2B5EF4-FFF2-40B4-BE49-F238E27FC236}">
                    <a16:creationId xmlns:a16="http://schemas.microsoft.com/office/drawing/2014/main" id="{4EBFA29E-6438-4037-9E14-ACE963372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3214" y="3661419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6" name="Line 15">
                <a:extLst>
                  <a:ext uri="{FF2B5EF4-FFF2-40B4-BE49-F238E27FC236}">
                    <a16:creationId xmlns:a16="http://schemas.microsoft.com/office/drawing/2014/main" id="{1A91E149-BEB3-4A7B-87C8-C17815A29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258" y="3595867"/>
                <a:ext cx="0" cy="61911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7" name="Line 16">
                <a:extLst>
                  <a:ext uri="{FF2B5EF4-FFF2-40B4-BE49-F238E27FC236}">
                    <a16:creationId xmlns:a16="http://schemas.microsoft.com/office/drawing/2014/main" id="{526E4E86-93DB-4804-AB4E-CD80E5316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3689" y="3455656"/>
                <a:ext cx="0" cy="56449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8" name="Line 17">
                <a:extLst>
                  <a:ext uri="{FF2B5EF4-FFF2-40B4-BE49-F238E27FC236}">
                    <a16:creationId xmlns:a16="http://schemas.microsoft.com/office/drawing/2014/main" id="{4F90F2C9-8019-4697-B8C2-176743B4D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404" y="3331835"/>
                <a:ext cx="0" cy="61911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9" name="Line 18">
                <a:extLst>
                  <a:ext uri="{FF2B5EF4-FFF2-40B4-BE49-F238E27FC236}">
                    <a16:creationId xmlns:a16="http://schemas.microsoft.com/office/drawing/2014/main" id="{D4C256D8-D18E-4CFE-B631-15E824904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0553" y="3331835"/>
                <a:ext cx="0" cy="61911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0" name="Line 19">
                <a:extLst>
                  <a:ext uri="{FF2B5EF4-FFF2-40B4-BE49-F238E27FC236}">
                    <a16:creationId xmlns:a16="http://schemas.microsoft.com/office/drawing/2014/main" id="{39465F7E-0D22-45B4-83C3-C0E55F468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419" y="3364611"/>
                <a:ext cx="58269" cy="0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1" name="Line 20">
                <a:extLst>
                  <a:ext uri="{FF2B5EF4-FFF2-40B4-BE49-F238E27FC236}">
                    <a16:creationId xmlns:a16="http://schemas.microsoft.com/office/drawing/2014/main" id="{E2E89716-C8A2-49EF-B4B7-0EF7D1A38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7657" y="3277207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2" name="Line 21">
                <a:extLst>
                  <a:ext uri="{FF2B5EF4-FFF2-40B4-BE49-F238E27FC236}">
                    <a16:creationId xmlns:a16="http://schemas.microsoft.com/office/drawing/2014/main" id="{4B5E0BF8-1A98-403F-8516-B61F16DC4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8373" y="3164311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3" name="Line 22">
                <a:extLst>
                  <a:ext uri="{FF2B5EF4-FFF2-40B4-BE49-F238E27FC236}">
                    <a16:creationId xmlns:a16="http://schemas.microsoft.com/office/drawing/2014/main" id="{08F72C30-1367-44CD-AB97-7720B5191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4552" y="3127893"/>
                <a:ext cx="0" cy="61911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4" name="Line 23">
                <a:extLst>
                  <a:ext uri="{FF2B5EF4-FFF2-40B4-BE49-F238E27FC236}">
                    <a16:creationId xmlns:a16="http://schemas.microsoft.com/office/drawing/2014/main" id="{3E444320-0003-43A0-AF48-6BAC0DF6D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6638" y="3014997"/>
                <a:ext cx="0" cy="61911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5" name="Line 24">
                <a:extLst>
                  <a:ext uri="{FF2B5EF4-FFF2-40B4-BE49-F238E27FC236}">
                    <a16:creationId xmlns:a16="http://schemas.microsoft.com/office/drawing/2014/main" id="{E77C6A00-FA7A-4706-9E02-802FE922C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7503" y="3044131"/>
                <a:ext cx="58269" cy="0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6" name="Line 25">
                <a:extLst>
                  <a:ext uri="{FF2B5EF4-FFF2-40B4-BE49-F238E27FC236}">
                    <a16:creationId xmlns:a16="http://schemas.microsoft.com/office/drawing/2014/main" id="{4B8C7C5A-82D3-41EB-B32C-D224549C5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7503" y="3065982"/>
                <a:ext cx="58269" cy="0"/>
              </a:xfrm>
              <a:prstGeom prst="line">
                <a:avLst/>
              </a:prstGeom>
              <a:noFill/>
              <a:ln w="1270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7" name="Line 26">
                <a:extLst>
                  <a:ext uri="{FF2B5EF4-FFF2-40B4-BE49-F238E27FC236}">
                    <a16:creationId xmlns:a16="http://schemas.microsoft.com/office/drawing/2014/main" id="{657676D3-CF17-42F1-90DF-F3D49D6A4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8669" y="3040490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8" name="Freeform 27">
                <a:extLst>
                  <a:ext uri="{FF2B5EF4-FFF2-40B4-BE49-F238E27FC236}">
                    <a16:creationId xmlns:a16="http://schemas.microsoft.com/office/drawing/2014/main" id="{FB9E28EA-1BD9-46E1-99EE-350E3ADA0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996" y="3065982"/>
                <a:ext cx="3678231" cy="1758996"/>
              </a:xfrm>
              <a:custGeom>
                <a:avLst/>
                <a:gdLst>
                  <a:gd name="T0" fmla="*/ 2000 w 2020"/>
                  <a:gd name="T1" fmla="*/ 954 h 966"/>
                  <a:gd name="T2" fmla="*/ 1831 w 2020"/>
                  <a:gd name="T3" fmla="*/ 950 h 966"/>
                  <a:gd name="T4" fmla="*/ 1827 w 2020"/>
                  <a:gd name="T5" fmla="*/ 936 h 966"/>
                  <a:gd name="T6" fmla="*/ 1799 w 2020"/>
                  <a:gd name="T7" fmla="*/ 922 h 966"/>
                  <a:gd name="T8" fmla="*/ 1745 w 2020"/>
                  <a:gd name="T9" fmla="*/ 892 h 966"/>
                  <a:gd name="T10" fmla="*/ 1625 w 2020"/>
                  <a:gd name="T11" fmla="*/ 876 h 966"/>
                  <a:gd name="T12" fmla="*/ 1608 w 2020"/>
                  <a:gd name="T13" fmla="*/ 850 h 966"/>
                  <a:gd name="T14" fmla="*/ 1502 w 2020"/>
                  <a:gd name="T15" fmla="*/ 836 h 966"/>
                  <a:gd name="T16" fmla="*/ 1484 w 2020"/>
                  <a:gd name="T17" fmla="*/ 818 h 966"/>
                  <a:gd name="T18" fmla="*/ 1452 w 2020"/>
                  <a:gd name="T19" fmla="*/ 812 h 966"/>
                  <a:gd name="T20" fmla="*/ 1424 w 2020"/>
                  <a:gd name="T21" fmla="*/ 784 h 966"/>
                  <a:gd name="T22" fmla="*/ 1394 w 2020"/>
                  <a:gd name="T23" fmla="*/ 761 h 966"/>
                  <a:gd name="T24" fmla="*/ 1373 w 2020"/>
                  <a:gd name="T25" fmla="*/ 741 h 966"/>
                  <a:gd name="T26" fmla="*/ 1357 w 2020"/>
                  <a:gd name="T27" fmla="*/ 737 h 966"/>
                  <a:gd name="T28" fmla="*/ 1233 w 2020"/>
                  <a:gd name="T29" fmla="*/ 719 h 966"/>
                  <a:gd name="T30" fmla="*/ 1189 w 2020"/>
                  <a:gd name="T31" fmla="*/ 709 h 966"/>
                  <a:gd name="T32" fmla="*/ 1183 w 2020"/>
                  <a:gd name="T33" fmla="*/ 697 h 966"/>
                  <a:gd name="T34" fmla="*/ 1173 w 2020"/>
                  <a:gd name="T35" fmla="*/ 693 h 966"/>
                  <a:gd name="T36" fmla="*/ 1159 w 2020"/>
                  <a:gd name="T37" fmla="*/ 677 h 966"/>
                  <a:gd name="T38" fmla="*/ 1149 w 2020"/>
                  <a:gd name="T39" fmla="*/ 671 h 966"/>
                  <a:gd name="T40" fmla="*/ 1143 w 2020"/>
                  <a:gd name="T41" fmla="*/ 647 h 966"/>
                  <a:gd name="T42" fmla="*/ 1127 w 2020"/>
                  <a:gd name="T43" fmla="*/ 627 h 966"/>
                  <a:gd name="T44" fmla="*/ 1120 w 2020"/>
                  <a:gd name="T45" fmla="*/ 617 h 966"/>
                  <a:gd name="T46" fmla="*/ 1098 w 2020"/>
                  <a:gd name="T47" fmla="*/ 611 h 966"/>
                  <a:gd name="T48" fmla="*/ 1072 w 2020"/>
                  <a:gd name="T49" fmla="*/ 589 h 966"/>
                  <a:gd name="T50" fmla="*/ 982 w 2020"/>
                  <a:gd name="T51" fmla="*/ 577 h 966"/>
                  <a:gd name="T52" fmla="*/ 954 w 2020"/>
                  <a:gd name="T53" fmla="*/ 555 h 966"/>
                  <a:gd name="T54" fmla="*/ 914 w 2020"/>
                  <a:gd name="T55" fmla="*/ 543 h 966"/>
                  <a:gd name="T56" fmla="*/ 892 w 2020"/>
                  <a:gd name="T57" fmla="*/ 519 h 966"/>
                  <a:gd name="T58" fmla="*/ 845 w 2020"/>
                  <a:gd name="T59" fmla="*/ 507 h 966"/>
                  <a:gd name="T60" fmla="*/ 837 w 2020"/>
                  <a:gd name="T61" fmla="*/ 477 h 966"/>
                  <a:gd name="T62" fmla="*/ 813 w 2020"/>
                  <a:gd name="T63" fmla="*/ 457 h 966"/>
                  <a:gd name="T64" fmla="*/ 785 w 2020"/>
                  <a:gd name="T65" fmla="*/ 437 h 966"/>
                  <a:gd name="T66" fmla="*/ 775 w 2020"/>
                  <a:gd name="T67" fmla="*/ 431 h 966"/>
                  <a:gd name="T68" fmla="*/ 769 w 2020"/>
                  <a:gd name="T69" fmla="*/ 405 h 966"/>
                  <a:gd name="T70" fmla="*/ 737 w 2020"/>
                  <a:gd name="T71" fmla="*/ 391 h 966"/>
                  <a:gd name="T72" fmla="*/ 729 w 2020"/>
                  <a:gd name="T73" fmla="*/ 369 h 966"/>
                  <a:gd name="T74" fmla="*/ 679 w 2020"/>
                  <a:gd name="T75" fmla="*/ 351 h 966"/>
                  <a:gd name="T76" fmla="*/ 635 w 2020"/>
                  <a:gd name="T77" fmla="*/ 321 h 966"/>
                  <a:gd name="T78" fmla="*/ 623 w 2020"/>
                  <a:gd name="T79" fmla="*/ 309 h 966"/>
                  <a:gd name="T80" fmla="*/ 606 w 2020"/>
                  <a:gd name="T81" fmla="*/ 289 h 966"/>
                  <a:gd name="T82" fmla="*/ 594 w 2020"/>
                  <a:gd name="T83" fmla="*/ 283 h 966"/>
                  <a:gd name="T84" fmla="*/ 558 w 2020"/>
                  <a:gd name="T85" fmla="*/ 267 h 966"/>
                  <a:gd name="T86" fmla="*/ 540 w 2020"/>
                  <a:gd name="T87" fmla="*/ 259 h 966"/>
                  <a:gd name="T88" fmla="*/ 504 w 2020"/>
                  <a:gd name="T89" fmla="*/ 241 h 966"/>
                  <a:gd name="T90" fmla="*/ 494 w 2020"/>
                  <a:gd name="T91" fmla="*/ 226 h 966"/>
                  <a:gd name="T92" fmla="*/ 442 w 2020"/>
                  <a:gd name="T93" fmla="*/ 204 h 966"/>
                  <a:gd name="T94" fmla="*/ 422 w 2020"/>
                  <a:gd name="T95" fmla="*/ 198 h 966"/>
                  <a:gd name="T96" fmla="*/ 384 w 2020"/>
                  <a:gd name="T97" fmla="*/ 166 h 966"/>
                  <a:gd name="T98" fmla="*/ 359 w 2020"/>
                  <a:gd name="T99" fmla="*/ 146 h 966"/>
                  <a:gd name="T100" fmla="*/ 349 w 2020"/>
                  <a:gd name="T101" fmla="*/ 128 h 966"/>
                  <a:gd name="T102" fmla="*/ 327 w 2020"/>
                  <a:gd name="T103" fmla="*/ 116 h 966"/>
                  <a:gd name="T104" fmla="*/ 293 w 2020"/>
                  <a:gd name="T105" fmla="*/ 88 h 966"/>
                  <a:gd name="T106" fmla="*/ 261 w 2020"/>
                  <a:gd name="T107" fmla="*/ 66 h 966"/>
                  <a:gd name="T108" fmla="*/ 219 w 2020"/>
                  <a:gd name="T109" fmla="*/ 42 h 966"/>
                  <a:gd name="T110" fmla="*/ 183 w 2020"/>
                  <a:gd name="T111" fmla="*/ 40 h 966"/>
                  <a:gd name="T112" fmla="*/ 135 w 2020"/>
                  <a:gd name="T113" fmla="*/ 12 h 966"/>
                  <a:gd name="T114" fmla="*/ 48 w 2020"/>
                  <a:gd name="T115" fmla="*/ 6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20" h="966">
                    <a:moveTo>
                      <a:pt x="2020" y="966"/>
                    </a:moveTo>
                    <a:lnTo>
                      <a:pt x="2000" y="966"/>
                    </a:lnTo>
                    <a:lnTo>
                      <a:pt x="2000" y="954"/>
                    </a:lnTo>
                    <a:lnTo>
                      <a:pt x="1994" y="954"/>
                    </a:lnTo>
                    <a:lnTo>
                      <a:pt x="1994" y="950"/>
                    </a:lnTo>
                    <a:lnTo>
                      <a:pt x="1831" y="950"/>
                    </a:lnTo>
                    <a:lnTo>
                      <a:pt x="1831" y="942"/>
                    </a:lnTo>
                    <a:lnTo>
                      <a:pt x="1827" y="942"/>
                    </a:lnTo>
                    <a:lnTo>
                      <a:pt x="1827" y="936"/>
                    </a:lnTo>
                    <a:lnTo>
                      <a:pt x="1809" y="936"/>
                    </a:lnTo>
                    <a:lnTo>
                      <a:pt x="1809" y="922"/>
                    </a:lnTo>
                    <a:lnTo>
                      <a:pt x="1799" y="922"/>
                    </a:lnTo>
                    <a:lnTo>
                      <a:pt x="1799" y="908"/>
                    </a:lnTo>
                    <a:lnTo>
                      <a:pt x="1745" y="908"/>
                    </a:lnTo>
                    <a:lnTo>
                      <a:pt x="1745" y="892"/>
                    </a:lnTo>
                    <a:lnTo>
                      <a:pt x="1677" y="892"/>
                    </a:lnTo>
                    <a:lnTo>
                      <a:pt x="1677" y="876"/>
                    </a:lnTo>
                    <a:lnTo>
                      <a:pt x="1625" y="876"/>
                    </a:lnTo>
                    <a:lnTo>
                      <a:pt x="1625" y="864"/>
                    </a:lnTo>
                    <a:lnTo>
                      <a:pt x="1608" y="864"/>
                    </a:lnTo>
                    <a:lnTo>
                      <a:pt x="1608" y="850"/>
                    </a:lnTo>
                    <a:lnTo>
                      <a:pt x="1586" y="850"/>
                    </a:lnTo>
                    <a:lnTo>
                      <a:pt x="1586" y="836"/>
                    </a:lnTo>
                    <a:lnTo>
                      <a:pt x="1502" y="836"/>
                    </a:lnTo>
                    <a:lnTo>
                      <a:pt x="1502" y="824"/>
                    </a:lnTo>
                    <a:lnTo>
                      <a:pt x="1484" y="824"/>
                    </a:lnTo>
                    <a:lnTo>
                      <a:pt x="1484" y="818"/>
                    </a:lnTo>
                    <a:lnTo>
                      <a:pt x="1480" y="818"/>
                    </a:lnTo>
                    <a:lnTo>
                      <a:pt x="1480" y="812"/>
                    </a:lnTo>
                    <a:lnTo>
                      <a:pt x="1452" y="812"/>
                    </a:lnTo>
                    <a:lnTo>
                      <a:pt x="1452" y="798"/>
                    </a:lnTo>
                    <a:lnTo>
                      <a:pt x="1424" y="798"/>
                    </a:lnTo>
                    <a:lnTo>
                      <a:pt x="1424" y="784"/>
                    </a:lnTo>
                    <a:lnTo>
                      <a:pt x="1412" y="784"/>
                    </a:lnTo>
                    <a:lnTo>
                      <a:pt x="1412" y="761"/>
                    </a:lnTo>
                    <a:lnTo>
                      <a:pt x="1394" y="761"/>
                    </a:lnTo>
                    <a:lnTo>
                      <a:pt x="1394" y="749"/>
                    </a:lnTo>
                    <a:lnTo>
                      <a:pt x="1373" y="749"/>
                    </a:lnTo>
                    <a:lnTo>
                      <a:pt x="1373" y="741"/>
                    </a:lnTo>
                    <a:lnTo>
                      <a:pt x="1367" y="741"/>
                    </a:lnTo>
                    <a:lnTo>
                      <a:pt x="1367" y="737"/>
                    </a:lnTo>
                    <a:lnTo>
                      <a:pt x="1357" y="737"/>
                    </a:lnTo>
                    <a:lnTo>
                      <a:pt x="1357" y="727"/>
                    </a:lnTo>
                    <a:lnTo>
                      <a:pt x="1233" y="727"/>
                    </a:lnTo>
                    <a:lnTo>
                      <a:pt x="1233" y="719"/>
                    </a:lnTo>
                    <a:lnTo>
                      <a:pt x="1229" y="719"/>
                    </a:lnTo>
                    <a:lnTo>
                      <a:pt x="1229" y="709"/>
                    </a:lnTo>
                    <a:lnTo>
                      <a:pt x="1189" y="709"/>
                    </a:lnTo>
                    <a:lnTo>
                      <a:pt x="1189" y="703"/>
                    </a:lnTo>
                    <a:lnTo>
                      <a:pt x="1183" y="703"/>
                    </a:lnTo>
                    <a:lnTo>
                      <a:pt x="1183" y="697"/>
                    </a:lnTo>
                    <a:lnTo>
                      <a:pt x="1177" y="697"/>
                    </a:lnTo>
                    <a:lnTo>
                      <a:pt x="1177" y="693"/>
                    </a:lnTo>
                    <a:lnTo>
                      <a:pt x="1173" y="693"/>
                    </a:lnTo>
                    <a:lnTo>
                      <a:pt x="1173" y="687"/>
                    </a:lnTo>
                    <a:lnTo>
                      <a:pt x="1159" y="687"/>
                    </a:lnTo>
                    <a:lnTo>
                      <a:pt x="1159" y="677"/>
                    </a:lnTo>
                    <a:lnTo>
                      <a:pt x="1155" y="677"/>
                    </a:lnTo>
                    <a:lnTo>
                      <a:pt x="1155" y="671"/>
                    </a:lnTo>
                    <a:lnTo>
                      <a:pt x="1149" y="671"/>
                    </a:lnTo>
                    <a:lnTo>
                      <a:pt x="1149" y="659"/>
                    </a:lnTo>
                    <a:lnTo>
                      <a:pt x="1143" y="659"/>
                    </a:lnTo>
                    <a:lnTo>
                      <a:pt x="1143" y="647"/>
                    </a:lnTo>
                    <a:lnTo>
                      <a:pt x="1133" y="647"/>
                    </a:lnTo>
                    <a:lnTo>
                      <a:pt x="1133" y="627"/>
                    </a:lnTo>
                    <a:lnTo>
                      <a:pt x="1127" y="627"/>
                    </a:lnTo>
                    <a:lnTo>
                      <a:pt x="1127" y="621"/>
                    </a:lnTo>
                    <a:lnTo>
                      <a:pt x="1120" y="621"/>
                    </a:lnTo>
                    <a:lnTo>
                      <a:pt x="1120" y="617"/>
                    </a:lnTo>
                    <a:lnTo>
                      <a:pt x="1116" y="617"/>
                    </a:lnTo>
                    <a:lnTo>
                      <a:pt x="1116" y="611"/>
                    </a:lnTo>
                    <a:lnTo>
                      <a:pt x="1098" y="611"/>
                    </a:lnTo>
                    <a:lnTo>
                      <a:pt x="1098" y="601"/>
                    </a:lnTo>
                    <a:lnTo>
                      <a:pt x="1072" y="601"/>
                    </a:lnTo>
                    <a:lnTo>
                      <a:pt x="1072" y="589"/>
                    </a:lnTo>
                    <a:lnTo>
                      <a:pt x="1050" y="589"/>
                    </a:lnTo>
                    <a:lnTo>
                      <a:pt x="1050" y="577"/>
                    </a:lnTo>
                    <a:lnTo>
                      <a:pt x="982" y="577"/>
                    </a:lnTo>
                    <a:lnTo>
                      <a:pt x="982" y="565"/>
                    </a:lnTo>
                    <a:lnTo>
                      <a:pt x="954" y="565"/>
                    </a:lnTo>
                    <a:lnTo>
                      <a:pt x="954" y="555"/>
                    </a:lnTo>
                    <a:lnTo>
                      <a:pt x="920" y="555"/>
                    </a:lnTo>
                    <a:lnTo>
                      <a:pt x="920" y="543"/>
                    </a:lnTo>
                    <a:lnTo>
                      <a:pt x="914" y="543"/>
                    </a:lnTo>
                    <a:lnTo>
                      <a:pt x="914" y="529"/>
                    </a:lnTo>
                    <a:lnTo>
                      <a:pt x="892" y="529"/>
                    </a:lnTo>
                    <a:lnTo>
                      <a:pt x="892" y="519"/>
                    </a:lnTo>
                    <a:lnTo>
                      <a:pt x="871" y="519"/>
                    </a:lnTo>
                    <a:lnTo>
                      <a:pt x="871" y="507"/>
                    </a:lnTo>
                    <a:lnTo>
                      <a:pt x="845" y="507"/>
                    </a:lnTo>
                    <a:lnTo>
                      <a:pt x="845" y="495"/>
                    </a:lnTo>
                    <a:lnTo>
                      <a:pt x="837" y="495"/>
                    </a:lnTo>
                    <a:lnTo>
                      <a:pt x="837" y="477"/>
                    </a:lnTo>
                    <a:lnTo>
                      <a:pt x="831" y="477"/>
                    </a:lnTo>
                    <a:lnTo>
                      <a:pt x="831" y="457"/>
                    </a:lnTo>
                    <a:lnTo>
                      <a:pt x="813" y="457"/>
                    </a:lnTo>
                    <a:lnTo>
                      <a:pt x="813" y="447"/>
                    </a:lnTo>
                    <a:lnTo>
                      <a:pt x="785" y="447"/>
                    </a:lnTo>
                    <a:lnTo>
                      <a:pt x="785" y="437"/>
                    </a:lnTo>
                    <a:lnTo>
                      <a:pt x="779" y="437"/>
                    </a:lnTo>
                    <a:lnTo>
                      <a:pt x="779" y="431"/>
                    </a:lnTo>
                    <a:lnTo>
                      <a:pt x="775" y="431"/>
                    </a:lnTo>
                    <a:lnTo>
                      <a:pt x="775" y="415"/>
                    </a:lnTo>
                    <a:lnTo>
                      <a:pt x="769" y="415"/>
                    </a:lnTo>
                    <a:lnTo>
                      <a:pt x="769" y="405"/>
                    </a:lnTo>
                    <a:lnTo>
                      <a:pt x="747" y="405"/>
                    </a:lnTo>
                    <a:lnTo>
                      <a:pt x="747" y="391"/>
                    </a:lnTo>
                    <a:lnTo>
                      <a:pt x="737" y="391"/>
                    </a:lnTo>
                    <a:lnTo>
                      <a:pt x="737" y="375"/>
                    </a:lnTo>
                    <a:lnTo>
                      <a:pt x="729" y="375"/>
                    </a:lnTo>
                    <a:lnTo>
                      <a:pt x="729" y="369"/>
                    </a:lnTo>
                    <a:lnTo>
                      <a:pt x="719" y="369"/>
                    </a:lnTo>
                    <a:lnTo>
                      <a:pt x="719" y="351"/>
                    </a:lnTo>
                    <a:lnTo>
                      <a:pt x="679" y="351"/>
                    </a:lnTo>
                    <a:lnTo>
                      <a:pt x="679" y="339"/>
                    </a:lnTo>
                    <a:lnTo>
                      <a:pt x="635" y="339"/>
                    </a:lnTo>
                    <a:lnTo>
                      <a:pt x="635" y="321"/>
                    </a:lnTo>
                    <a:lnTo>
                      <a:pt x="629" y="321"/>
                    </a:lnTo>
                    <a:lnTo>
                      <a:pt x="629" y="309"/>
                    </a:lnTo>
                    <a:lnTo>
                      <a:pt x="623" y="309"/>
                    </a:lnTo>
                    <a:lnTo>
                      <a:pt x="623" y="297"/>
                    </a:lnTo>
                    <a:lnTo>
                      <a:pt x="606" y="297"/>
                    </a:lnTo>
                    <a:lnTo>
                      <a:pt x="606" y="289"/>
                    </a:lnTo>
                    <a:lnTo>
                      <a:pt x="600" y="289"/>
                    </a:lnTo>
                    <a:lnTo>
                      <a:pt x="600" y="283"/>
                    </a:lnTo>
                    <a:lnTo>
                      <a:pt x="594" y="283"/>
                    </a:lnTo>
                    <a:lnTo>
                      <a:pt x="594" y="273"/>
                    </a:lnTo>
                    <a:lnTo>
                      <a:pt x="558" y="273"/>
                    </a:lnTo>
                    <a:lnTo>
                      <a:pt x="558" y="267"/>
                    </a:lnTo>
                    <a:lnTo>
                      <a:pt x="544" y="267"/>
                    </a:lnTo>
                    <a:lnTo>
                      <a:pt x="544" y="259"/>
                    </a:lnTo>
                    <a:lnTo>
                      <a:pt x="540" y="259"/>
                    </a:lnTo>
                    <a:lnTo>
                      <a:pt x="540" y="251"/>
                    </a:lnTo>
                    <a:lnTo>
                      <a:pt x="504" y="251"/>
                    </a:lnTo>
                    <a:lnTo>
                      <a:pt x="504" y="241"/>
                    </a:lnTo>
                    <a:lnTo>
                      <a:pt x="500" y="241"/>
                    </a:lnTo>
                    <a:lnTo>
                      <a:pt x="500" y="226"/>
                    </a:lnTo>
                    <a:lnTo>
                      <a:pt x="494" y="226"/>
                    </a:lnTo>
                    <a:lnTo>
                      <a:pt x="494" y="212"/>
                    </a:lnTo>
                    <a:lnTo>
                      <a:pt x="442" y="212"/>
                    </a:lnTo>
                    <a:lnTo>
                      <a:pt x="442" y="204"/>
                    </a:lnTo>
                    <a:lnTo>
                      <a:pt x="440" y="204"/>
                    </a:lnTo>
                    <a:lnTo>
                      <a:pt x="440" y="198"/>
                    </a:lnTo>
                    <a:lnTo>
                      <a:pt x="422" y="198"/>
                    </a:lnTo>
                    <a:lnTo>
                      <a:pt x="422" y="180"/>
                    </a:lnTo>
                    <a:lnTo>
                      <a:pt x="384" y="180"/>
                    </a:lnTo>
                    <a:lnTo>
                      <a:pt x="384" y="166"/>
                    </a:lnTo>
                    <a:lnTo>
                      <a:pt x="367" y="166"/>
                    </a:lnTo>
                    <a:lnTo>
                      <a:pt x="367" y="146"/>
                    </a:lnTo>
                    <a:lnTo>
                      <a:pt x="359" y="146"/>
                    </a:lnTo>
                    <a:lnTo>
                      <a:pt x="359" y="136"/>
                    </a:lnTo>
                    <a:lnTo>
                      <a:pt x="349" y="136"/>
                    </a:lnTo>
                    <a:lnTo>
                      <a:pt x="349" y="128"/>
                    </a:lnTo>
                    <a:lnTo>
                      <a:pt x="337" y="128"/>
                    </a:lnTo>
                    <a:lnTo>
                      <a:pt x="337" y="116"/>
                    </a:lnTo>
                    <a:lnTo>
                      <a:pt x="327" y="116"/>
                    </a:lnTo>
                    <a:lnTo>
                      <a:pt x="327" y="98"/>
                    </a:lnTo>
                    <a:lnTo>
                      <a:pt x="293" y="98"/>
                    </a:lnTo>
                    <a:lnTo>
                      <a:pt x="293" y="88"/>
                    </a:lnTo>
                    <a:lnTo>
                      <a:pt x="277" y="88"/>
                    </a:lnTo>
                    <a:lnTo>
                      <a:pt x="277" y="66"/>
                    </a:lnTo>
                    <a:lnTo>
                      <a:pt x="261" y="66"/>
                    </a:lnTo>
                    <a:lnTo>
                      <a:pt x="261" y="56"/>
                    </a:lnTo>
                    <a:lnTo>
                      <a:pt x="219" y="56"/>
                    </a:lnTo>
                    <a:lnTo>
                      <a:pt x="219" y="42"/>
                    </a:lnTo>
                    <a:lnTo>
                      <a:pt x="211" y="42"/>
                    </a:lnTo>
                    <a:lnTo>
                      <a:pt x="211" y="40"/>
                    </a:lnTo>
                    <a:lnTo>
                      <a:pt x="183" y="40"/>
                    </a:lnTo>
                    <a:lnTo>
                      <a:pt x="183" y="24"/>
                    </a:lnTo>
                    <a:lnTo>
                      <a:pt x="135" y="24"/>
                    </a:lnTo>
                    <a:lnTo>
                      <a:pt x="135" y="12"/>
                    </a:lnTo>
                    <a:lnTo>
                      <a:pt x="125" y="12"/>
                    </a:lnTo>
                    <a:lnTo>
                      <a:pt x="125" y="6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9" name="Line 28">
                <a:extLst>
                  <a:ext uri="{FF2B5EF4-FFF2-40B4-BE49-F238E27FC236}">
                    <a16:creationId xmlns:a16="http://schemas.microsoft.com/office/drawing/2014/main" id="{2A8F4E0C-3264-4E0F-91AE-37055F046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6638" y="3036848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0" name="Line 29">
                <a:extLst>
                  <a:ext uri="{FF2B5EF4-FFF2-40B4-BE49-F238E27FC236}">
                    <a16:creationId xmlns:a16="http://schemas.microsoft.com/office/drawing/2014/main" id="{36475CC7-2E1D-4776-9703-65A70AF67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1385" y="3047773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1" name="Line 30">
                <a:extLst>
                  <a:ext uri="{FF2B5EF4-FFF2-40B4-BE49-F238E27FC236}">
                    <a16:creationId xmlns:a16="http://schemas.microsoft.com/office/drawing/2014/main" id="{1BA0A19B-540E-4ECF-BFDA-EB2FC2894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8819" y="3073266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2" name="Line 31">
                <a:extLst>
                  <a:ext uri="{FF2B5EF4-FFF2-40B4-BE49-F238E27FC236}">
                    <a16:creationId xmlns:a16="http://schemas.microsoft.com/office/drawing/2014/main" id="{25FDFD96-BF6F-494F-9C08-1D99F2AB6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3446" y="3080550"/>
                <a:ext cx="0" cy="6191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3" name="Line 32">
                <a:extLst>
                  <a:ext uri="{FF2B5EF4-FFF2-40B4-BE49-F238E27FC236}">
                    <a16:creationId xmlns:a16="http://schemas.microsoft.com/office/drawing/2014/main" id="{E83C1DE3-2DE7-417F-B37C-323861230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7448" y="3215297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4" name="Line 33">
                <a:extLst>
                  <a:ext uri="{FF2B5EF4-FFF2-40B4-BE49-F238E27FC236}">
                    <a16:creationId xmlns:a16="http://schemas.microsoft.com/office/drawing/2014/main" id="{07A1D8F2-A3B4-469F-8116-BB5EE6A80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0284" y="3269924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5" name="Line 34">
                <a:extLst>
                  <a:ext uri="{FF2B5EF4-FFF2-40B4-BE49-F238E27FC236}">
                    <a16:creationId xmlns:a16="http://schemas.microsoft.com/office/drawing/2014/main" id="{B33D06B1-88ED-4814-9067-F356C4854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2224" y="3339118"/>
                <a:ext cx="0" cy="61911"/>
              </a:xfrm>
              <a:prstGeom prst="line">
                <a:avLst/>
              </a:prstGeom>
              <a:noFill/>
              <a:ln w="1270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6" name="Line 35">
                <a:extLst>
                  <a:ext uri="{FF2B5EF4-FFF2-40B4-BE49-F238E27FC236}">
                    <a16:creationId xmlns:a16="http://schemas.microsoft.com/office/drawing/2014/main" id="{45057D1C-BE35-4CFD-A45F-29BDE3682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0493" y="3364611"/>
                <a:ext cx="0" cy="6191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7" name="Line 36">
                <a:extLst>
                  <a:ext uri="{FF2B5EF4-FFF2-40B4-BE49-F238E27FC236}">
                    <a16:creationId xmlns:a16="http://schemas.microsoft.com/office/drawing/2014/main" id="{A495A68D-A3DA-413C-88B1-3392B4F56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255" y="3422880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8" name="Line 37">
                <a:extLst>
                  <a:ext uri="{FF2B5EF4-FFF2-40B4-BE49-F238E27FC236}">
                    <a16:creationId xmlns:a16="http://schemas.microsoft.com/office/drawing/2014/main" id="{3F336B67-D1EA-4B82-AFC7-CF3E4859E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4375" y="3499358"/>
                <a:ext cx="0" cy="5644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9" name="Line 38">
                <a:extLst>
                  <a:ext uri="{FF2B5EF4-FFF2-40B4-BE49-F238E27FC236}">
                    <a16:creationId xmlns:a16="http://schemas.microsoft.com/office/drawing/2014/main" id="{EF0D5EDD-967E-48C9-BCBC-BE89C11B7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9062" y="3530314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0" name="Line 39">
                <a:extLst>
                  <a:ext uri="{FF2B5EF4-FFF2-40B4-BE49-F238E27FC236}">
                    <a16:creationId xmlns:a16="http://schemas.microsoft.com/office/drawing/2014/main" id="{0F33706D-6BA0-45CA-BCDC-0B3CD7FDC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2168" y="3675987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1" name="Line 40">
                <a:extLst>
                  <a:ext uri="{FF2B5EF4-FFF2-40B4-BE49-F238E27FC236}">
                    <a16:creationId xmlns:a16="http://schemas.microsoft.com/office/drawing/2014/main" id="{A3914E0A-6A2A-47A9-802E-D101026E2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9752" y="3850794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2" name="Line 41">
                <a:extLst>
                  <a:ext uri="{FF2B5EF4-FFF2-40B4-BE49-F238E27FC236}">
                    <a16:creationId xmlns:a16="http://schemas.microsoft.com/office/drawing/2014/main" id="{2A802A47-49D6-427F-8465-6E6A249FC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7035" y="3869003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3" name="Line 42">
                <a:extLst>
                  <a:ext uri="{FF2B5EF4-FFF2-40B4-BE49-F238E27FC236}">
                    <a16:creationId xmlns:a16="http://schemas.microsoft.com/office/drawing/2014/main" id="{277BC7F3-DF1E-4BA7-A95D-63B6C03A9C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7095" y="3938197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4" name="Line 43">
                <a:extLst>
                  <a:ext uri="{FF2B5EF4-FFF2-40B4-BE49-F238E27FC236}">
                    <a16:creationId xmlns:a16="http://schemas.microsoft.com/office/drawing/2014/main" id="{9AA04107-0B2B-43F1-824C-08C6E5783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4319" y="3967332"/>
                <a:ext cx="61911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5" name="Line 44">
                <a:extLst>
                  <a:ext uri="{FF2B5EF4-FFF2-40B4-BE49-F238E27FC236}">
                    <a16:creationId xmlns:a16="http://schemas.microsoft.com/office/drawing/2014/main" id="{5557ED65-16C7-4811-9768-A1AACEDB2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8170" y="4003750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6" name="Line 45">
                <a:extLst>
                  <a:ext uri="{FF2B5EF4-FFF2-40B4-BE49-F238E27FC236}">
                    <a16:creationId xmlns:a16="http://schemas.microsoft.com/office/drawing/2014/main" id="{7585A1E0-B6DE-4D81-ABFB-75E1CBB1A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9036" y="4032884"/>
                <a:ext cx="58269" cy="0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7" name="Line 46">
                <a:extLst>
                  <a:ext uri="{FF2B5EF4-FFF2-40B4-BE49-F238E27FC236}">
                    <a16:creationId xmlns:a16="http://schemas.microsoft.com/office/drawing/2014/main" id="{A5103C7E-F1C3-43CF-B8C4-C3F73A004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0141" y="4065661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8" name="Line 47">
                <a:extLst>
                  <a:ext uri="{FF2B5EF4-FFF2-40B4-BE49-F238E27FC236}">
                    <a16:creationId xmlns:a16="http://schemas.microsoft.com/office/drawing/2014/main" id="{72E1E7E8-A52B-4382-B982-FA2C6E415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3157" y="4105721"/>
                <a:ext cx="0" cy="61911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9" name="Line 48">
                <a:extLst>
                  <a:ext uri="{FF2B5EF4-FFF2-40B4-BE49-F238E27FC236}">
                    <a16:creationId xmlns:a16="http://schemas.microsoft.com/office/drawing/2014/main" id="{AFA85362-8690-4A99-82EB-83BA36E0C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8114" y="4327871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0" name="Line 49">
                <a:extLst>
                  <a:ext uri="{FF2B5EF4-FFF2-40B4-BE49-F238E27FC236}">
                    <a16:creationId xmlns:a16="http://schemas.microsoft.com/office/drawing/2014/main" id="{988598B8-8B79-4B13-B9AC-1BBCF76EF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967" y="4489931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1" name="Line 50">
                <a:extLst>
                  <a:ext uri="{FF2B5EF4-FFF2-40B4-BE49-F238E27FC236}">
                    <a16:creationId xmlns:a16="http://schemas.microsoft.com/office/drawing/2014/main" id="{A576CC1B-6AF2-40BE-A3C3-D2089108A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2805" y="4584618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2" name="Line 51">
                <a:extLst>
                  <a:ext uri="{FF2B5EF4-FFF2-40B4-BE49-F238E27FC236}">
                    <a16:creationId xmlns:a16="http://schemas.microsoft.com/office/drawing/2014/main" id="{7CF52152-DC04-4CA3-BF53-62BD4E88C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2030" y="4631962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3" name="Line 52">
                <a:extLst>
                  <a:ext uri="{FF2B5EF4-FFF2-40B4-BE49-F238E27FC236}">
                    <a16:creationId xmlns:a16="http://schemas.microsoft.com/office/drawing/2014/main" id="{691E6E91-2CFF-4ED4-A343-3809D5EF2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1344" y="4661096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4" name="Line 53">
                <a:extLst>
                  <a:ext uri="{FF2B5EF4-FFF2-40B4-BE49-F238E27FC236}">
                    <a16:creationId xmlns:a16="http://schemas.microsoft.com/office/drawing/2014/main" id="{6C8B0276-4372-48B2-ACF9-2ED9F5077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4749" y="4766709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6" name="Line 53">
                <a:extLst>
                  <a:ext uri="{FF2B5EF4-FFF2-40B4-BE49-F238E27FC236}">
                    <a16:creationId xmlns:a16="http://schemas.microsoft.com/office/drawing/2014/main" id="{930AA523-59FC-4D8C-B4C0-5E8B9A212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4749" y="4865038"/>
                <a:ext cx="0" cy="58269"/>
              </a:xfrm>
              <a:prstGeom prst="line">
                <a:avLst/>
              </a:prstGeom>
              <a:noFill/>
              <a:ln w="12700" cap="flat">
                <a:solidFill>
                  <a:schemeClr val="bg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AC37592-8585-42A2-BA85-96FFD50F90EC}"/>
                </a:ext>
              </a:extLst>
            </p:cNvPr>
            <p:cNvGrpSpPr/>
            <p:nvPr/>
          </p:nvGrpSpPr>
          <p:grpSpPr>
            <a:xfrm>
              <a:off x="3391721" y="2865718"/>
              <a:ext cx="3602626" cy="1210869"/>
              <a:chOff x="2890846" y="2846383"/>
              <a:chExt cx="3602626" cy="121086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B6A17F-0D71-4047-AC04-CB2ED3678F5F}"/>
                  </a:ext>
                </a:extLst>
              </p:cNvPr>
              <p:cNvSpPr txBox="1"/>
              <p:nvPr/>
            </p:nvSpPr>
            <p:spPr>
              <a:xfrm>
                <a:off x="3381951" y="3682346"/>
                <a:ext cx="2731204" cy="374906"/>
              </a:xfrm>
              <a:prstGeom prst="rect">
                <a:avLst/>
              </a:prstGeom>
              <a:noFill/>
            </p:spPr>
            <p:txBody>
              <a:bodyPr wrap="square" lIns="0" tIns="3600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HR, 0.97 (95% CI 0.72–1.29);</a:t>
                </a:r>
                <a:b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</a:b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p=0.805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7D41C9E-2174-4616-9829-ABA67AB96B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9957" y="2991124"/>
                <a:ext cx="22273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65E59F5-B29D-4979-80D1-0E16C6AA7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0846" y="3396418"/>
                <a:ext cx="222739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F1529B0-C33F-4D30-8F41-774C75B4FB40}"/>
                  </a:ext>
                </a:extLst>
              </p:cNvPr>
              <p:cNvSpPr txBox="1"/>
              <p:nvPr/>
            </p:nvSpPr>
            <p:spPr>
              <a:xfrm>
                <a:off x="3222949" y="2846383"/>
                <a:ext cx="3270523" cy="401062"/>
              </a:xfrm>
              <a:prstGeom prst="rect">
                <a:avLst/>
              </a:prstGeom>
              <a:noFill/>
            </p:spPr>
            <p:txBody>
              <a:bodyPr wrap="square" lIns="0" tIns="3600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Arm A (1L cetuximab + FOLFIRI): </a:t>
                </a:r>
                <a:b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</a:b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mDDC, 22.5 months (95% CI 20.1–27.1)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4762454-0392-408C-ACA1-44B905132132}"/>
                  </a:ext>
                </a:extLst>
              </p:cNvPr>
              <p:cNvSpPr txBox="1"/>
              <p:nvPr/>
            </p:nvSpPr>
            <p:spPr>
              <a:xfrm>
                <a:off x="3185186" y="3270118"/>
                <a:ext cx="3270520" cy="401062"/>
              </a:xfrm>
              <a:prstGeom prst="rect">
                <a:avLst/>
              </a:prstGeom>
              <a:noFill/>
            </p:spPr>
            <p:txBody>
              <a:bodyPr wrap="square" lIns="0" tIns="3600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Arm B (1L bevacizumab + OPTIMOX): </a:t>
                </a:r>
                <a:b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</a:b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mDDC, 23.5 months (95% CI 17.9–26.2)</a:t>
                </a:r>
              </a:p>
            </p:txBody>
          </p:sp>
        </p:grpSp>
      </p:grp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F3996A8E-C2F6-45A8-A813-7AB4C0D057C3}"/>
              </a:ext>
            </a:extLst>
          </p:cNvPr>
          <p:cNvSpPr/>
          <p:nvPr/>
        </p:nvSpPr>
        <p:spPr bwMode="gray">
          <a:xfrm>
            <a:off x="797528" y="5151804"/>
            <a:ext cx="5111094" cy="818982"/>
          </a:xfrm>
          <a:prstGeom prst="roundRect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STRATEGIC-1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did not meet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its primary endpoint;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mDDC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was similar between arms despite fewer lines of therapy in Arm A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A49729E-2A7C-73E9-D573-15841DAD0938}"/>
              </a:ext>
            </a:extLst>
          </p:cNvPr>
          <p:cNvGraphicFramePr>
            <a:graphicFrameLocks noGrp="1"/>
          </p:cNvGraphicFramePr>
          <p:nvPr/>
        </p:nvGraphicFramePr>
        <p:xfrm>
          <a:off x="6058863" y="1628800"/>
          <a:ext cx="5667589" cy="331533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94965">
                  <a:extLst>
                    <a:ext uri="{9D8B030D-6E8A-4147-A177-3AD203B41FA5}">
                      <a16:colId xmlns:a16="http://schemas.microsoft.com/office/drawing/2014/main" val="1282435261"/>
                    </a:ext>
                  </a:extLst>
                </a:gridCol>
                <a:gridCol w="1397426">
                  <a:extLst>
                    <a:ext uri="{9D8B030D-6E8A-4147-A177-3AD203B41FA5}">
                      <a16:colId xmlns:a16="http://schemas.microsoft.com/office/drawing/2014/main" val="51675423"/>
                    </a:ext>
                  </a:extLst>
                </a:gridCol>
                <a:gridCol w="1397426">
                  <a:extLst>
                    <a:ext uri="{9D8B030D-6E8A-4147-A177-3AD203B41FA5}">
                      <a16:colId xmlns:a16="http://schemas.microsoft.com/office/drawing/2014/main" val="2417702475"/>
                    </a:ext>
                  </a:extLst>
                </a:gridCol>
                <a:gridCol w="901330">
                  <a:extLst>
                    <a:ext uri="{9D8B030D-6E8A-4147-A177-3AD203B41FA5}">
                      <a16:colId xmlns:a16="http://schemas.microsoft.com/office/drawing/2014/main" val="1967590206"/>
                    </a:ext>
                  </a:extLst>
                </a:gridCol>
                <a:gridCol w="976442">
                  <a:extLst>
                    <a:ext uri="{9D8B030D-6E8A-4147-A177-3AD203B41FA5}">
                      <a16:colId xmlns:a16="http://schemas.microsoft.com/office/drawing/2014/main" val="3007473010"/>
                    </a:ext>
                  </a:extLst>
                </a:gridCol>
              </a:tblGrid>
              <a:tr h="74507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+mn-lt"/>
                        </a:rPr>
                        <a:t>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Arm A 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(1L cetuximab + FOLFIRI)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Arm B </a:t>
                      </a:r>
                      <a:br>
                        <a:rPr lang="en-GB" sz="1200" b="1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(1L bevacizumab + OPTIMOX)</a:t>
                      </a:r>
                      <a:endParaRPr lang="en-GB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HR/</a:t>
                      </a:r>
                      <a:r>
                        <a:rPr lang="en-GB" sz="1200">
                          <a:latin typeface="+mn-lt"/>
                        </a:rPr>
                        <a:t>OS </a:t>
                      </a:r>
                      <a:br>
                        <a:rPr lang="en-GB" sz="1200">
                          <a:latin typeface="+mn-lt"/>
                        </a:rPr>
                      </a:br>
                      <a:r>
                        <a:rPr lang="en-GB" sz="1200">
                          <a:latin typeface="+mn-lt"/>
                        </a:rPr>
                        <a:t>(</a:t>
                      </a:r>
                      <a:r>
                        <a:rPr lang="en-GB" sz="1200" dirty="0">
                          <a:latin typeface="+mn-lt"/>
                        </a:rPr>
                        <a:t>95% 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p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2748627"/>
                  </a:ext>
                </a:extLst>
              </a:tr>
              <a:tr h="642564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1L ORR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82.4%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69.7%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NR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p&lt;0.001</a:t>
                      </a:r>
                      <a:endParaRPr lang="en-GB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146909"/>
                  </a:ext>
                </a:extLst>
              </a:tr>
              <a:tr h="642564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2L ORR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21.2%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18.3%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NR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p=0.734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4637836"/>
                  </a:ext>
                </a:extLst>
              </a:tr>
              <a:tr h="642564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3L ORR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14.6%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+mn-lt"/>
                        </a:rPr>
                        <a:t>NR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+mn-lt"/>
                        </a:rPr>
                        <a:t>NA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761457"/>
                  </a:ext>
                </a:extLst>
              </a:tr>
              <a:tr h="642564">
                <a:tc>
                  <a:txBody>
                    <a:bodyPr/>
                    <a:lstStyle/>
                    <a:p>
                      <a:r>
                        <a:rPr lang="en-GB" sz="1200" dirty="0" err="1">
                          <a:latin typeface="+mn-lt"/>
                        </a:rPr>
                        <a:t>mOS</a:t>
                      </a:r>
                      <a:r>
                        <a:rPr lang="en-GB" sz="1200" dirty="0">
                          <a:latin typeface="+mn-lt"/>
                        </a:rPr>
                        <a:t>, 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months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37.8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34.4 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1.26 </a:t>
                      </a:r>
                      <a:b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</a:b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(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0.94–1.70)</a:t>
                      </a:r>
                      <a:endParaRPr lang="en-GB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p=0.121</a:t>
                      </a:r>
                      <a:endParaRPr lang="en-GB" sz="12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896529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CEDD9E-0440-7C8B-0FCA-A35E4D78CC0D}"/>
              </a:ext>
            </a:extLst>
          </p:cNvPr>
          <p:cNvSpPr/>
          <p:nvPr/>
        </p:nvSpPr>
        <p:spPr bwMode="gray">
          <a:xfrm>
            <a:off x="6058705" y="2493140"/>
            <a:ext cx="5667587" cy="585024"/>
          </a:xfrm>
          <a:prstGeom prst="roundRect">
            <a:avLst/>
          </a:prstGeom>
          <a:noFill/>
          <a:ln w="381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E061D4-749B-5FE0-868E-2C8F048A6DD5}"/>
              </a:ext>
            </a:extLst>
          </p:cNvPr>
          <p:cNvSpPr/>
          <p:nvPr/>
        </p:nvSpPr>
        <p:spPr bwMode="gray">
          <a:xfrm>
            <a:off x="6053944" y="4365104"/>
            <a:ext cx="5667587" cy="653513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FD13F-3390-3A99-6EE1-E1DB1A213E46}"/>
              </a:ext>
            </a:extLst>
          </p:cNvPr>
          <p:cNvSpPr txBox="1"/>
          <p:nvPr/>
        </p:nvSpPr>
        <p:spPr bwMode="gray">
          <a:xfrm>
            <a:off x="6023992" y="5148379"/>
            <a:ext cx="5755719" cy="817245"/>
          </a:xfrm>
          <a:prstGeom prst="round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1L cetuximab + CT*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2L bevacizumab + CT led to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higher ORR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numerically longer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mOS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vs 1L/2L bevacizumab + CT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†1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6A54E-641A-583C-90F6-A213F7B52D07}"/>
              </a:ext>
            </a:extLst>
          </p:cNvPr>
          <p:cNvSpPr txBox="1"/>
          <p:nvPr/>
        </p:nvSpPr>
        <p:spPr bwMode="gray">
          <a:xfrm>
            <a:off x="1900891" y="1273366"/>
            <a:ext cx="262041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DDC (primary endpoint)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0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64BEB0-2A68-075D-B28E-267B63A8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dirty="0"/>
              <a:t>There may be benefit to stop-and-go vs continuous anti-EGFR administration before further lines of treatment</a:t>
            </a:r>
            <a:r>
              <a:rPr lang="en-GB" sz="2800" baseline="30000" dirty="0"/>
              <a:t>1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1272000" y="6244682"/>
            <a:ext cx="8718972" cy="35248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Pani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panitumumab; PD, progressive disease;(m)PFS</a:t>
            </a:r>
            <a:r>
              <a:rPr kumimoji="0" lang="en-US" sz="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(median) progression free survival on treatment.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Avallone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A, et al. ASCO 2022 (Abstract No. 3503 –presentation); 2. NCT04425239 Available at: https://clinicaltrials.gov/study/NCT04425239 (last accessed March 2024); 3.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NCT03584711. Available at https://clinicaltrials.gov/study/NCT03584711 (last accessed March 2024).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CA913D-F9C1-4127-3B32-07205AD8A2F4}"/>
              </a:ext>
            </a:extLst>
          </p:cNvPr>
          <p:cNvGrpSpPr/>
          <p:nvPr/>
        </p:nvGrpSpPr>
        <p:grpSpPr>
          <a:xfrm>
            <a:off x="462336" y="1196752"/>
            <a:ext cx="9219520" cy="2111442"/>
            <a:chOff x="747713" y="1800870"/>
            <a:chExt cx="9219520" cy="2111442"/>
          </a:xfrm>
        </p:grpSpPr>
        <p:sp>
          <p:nvSpPr>
            <p:cNvPr id="32" name="Textfeld 10">
              <a:extLst>
                <a:ext uri="{FF2B5EF4-FFF2-40B4-BE49-F238E27FC236}">
                  <a16:creationId xmlns:a16="http://schemas.microsoft.com/office/drawing/2014/main" id="{1576DA65-1FD3-2B97-BD84-27DA2825A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6002" y="2275281"/>
              <a:ext cx="2851381" cy="410385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0" tIns="0" rIns="0" bIns="0" anchor="ctr"/>
            <a:lstStyle>
              <a:defPPr>
                <a:defRPr lang="en-US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sz="1400" b="1" kern="0"/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  <a:t>Panitumumab + FOLFIRI</a:t>
              </a:r>
            </a:p>
          </p:txBody>
        </p:sp>
        <p:sp>
          <p:nvSpPr>
            <p:cNvPr id="29" name="Rounded Rectangle 807">
              <a:extLst>
                <a:ext uri="{FF2B5EF4-FFF2-40B4-BE49-F238E27FC236}">
                  <a16:creationId xmlns:a16="http://schemas.microsoft.com/office/drawing/2014/main" id="{91B8E934-8E25-482D-3613-8F2BBCF7343A}"/>
                </a:ext>
              </a:extLst>
            </p:cNvPr>
            <p:cNvSpPr/>
            <p:nvPr/>
          </p:nvSpPr>
          <p:spPr bwMode="gray">
            <a:xfrm>
              <a:off x="747713" y="2178625"/>
              <a:ext cx="1813505" cy="1103635"/>
            </a:xfrm>
            <a:prstGeom prst="roundRect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Patients with unresectable and previously untreated </a:t>
              </a:r>
              <a:r>
                <a:rPr kumimoji="0" lang="en-US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RAS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wt </a:t>
              </a:r>
              <a:r>
                <a:rPr kumimoji="0" lang="en-US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BRAF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wt mCRC (N=137)</a:t>
              </a:r>
            </a:p>
          </p:txBody>
        </p:sp>
        <p:cxnSp>
          <p:nvCxnSpPr>
            <p:cNvPr id="30" name="Gerade Verbindung mit Pfeil 61">
              <a:extLst>
                <a:ext uri="{FF2B5EF4-FFF2-40B4-BE49-F238E27FC236}">
                  <a16:creationId xmlns:a16="http://schemas.microsoft.com/office/drawing/2014/main" id="{54B24958-B639-8074-F368-D3BB74FF6728}"/>
                </a:ext>
              </a:extLst>
            </p:cNvPr>
            <p:cNvCxnSpPr>
              <a:cxnSpLocks noChangeShapeType="1"/>
              <a:stCxn id="34" idx="7"/>
            </p:cNvCxnSpPr>
            <p:nvPr/>
          </p:nvCxnSpPr>
          <p:spPr bwMode="auto">
            <a:xfrm flipV="1">
              <a:off x="3308610" y="2485930"/>
              <a:ext cx="329357" cy="8547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1" name="Gerade Verbindung mit Pfeil 61">
              <a:extLst>
                <a:ext uri="{FF2B5EF4-FFF2-40B4-BE49-F238E27FC236}">
                  <a16:creationId xmlns:a16="http://schemas.microsoft.com/office/drawing/2014/main" id="{C372F7AF-4013-38F0-D34D-7D7BF4307851}"/>
                </a:ext>
              </a:extLst>
            </p:cNvPr>
            <p:cNvCxnSpPr>
              <a:cxnSpLocks noChangeShapeType="1"/>
              <a:stCxn id="34" idx="5"/>
            </p:cNvCxnSpPr>
            <p:nvPr/>
          </p:nvCxnSpPr>
          <p:spPr bwMode="auto">
            <a:xfrm>
              <a:off x="3308610" y="2898629"/>
              <a:ext cx="307262" cy="7873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33" name="Textfeld 10">
              <a:extLst>
                <a:ext uri="{FF2B5EF4-FFF2-40B4-BE49-F238E27FC236}">
                  <a16:creationId xmlns:a16="http://schemas.microsoft.com/office/drawing/2014/main" id="{B3B7606C-3344-8887-C4CA-780643142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6984" y="2810108"/>
              <a:ext cx="1400400" cy="410385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0" tIns="0" rIns="0" bIns="0" anchor="ctr"/>
            <a:lstStyle>
              <a:defPPr>
                <a:defRPr lang="en-US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sz="1400" b="1" kern="0"/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  <a:t>Treatment-free </a:t>
              </a:r>
              <a:b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</a:b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  <a:t>interval</a:t>
              </a:r>
            </a:p>
          </p:txBody>
        </p:sp>
        <p:sp>
          <p:nvSpPr>
            <p:cNvPr id="34" name="Ellipse 54">
              <a:extLst>
                <a:ext uri="{FF2B5EF4-FFF2-40B4-BE49-F238E27FC236}">
                  <a16:creationId xmlns:a16="http://schemas.microsoft.com/office/drawing/2014/main" id="{700BC570-19CD-EF3C-4539-79FA84282F6C}"/>
                </a:ext>
              </a:extLst>
            </p:cNvPr>
            <p:cNvSpPr/>
            <p:nvPr/>
          </p:nvSpPr>
          <p:spPr>
            <a:xfrm>
              <a:off x="2804465" y="2503628"/>
              <a:ext cx="590643" cy="46277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rgbClr val="0070C0"/>
              </a:solidFill>
              <a:prstDash val="solid"/>
            </a:ln>
            <a:effectLst>
              <a:outerShdw blurRad="38100" dist="38100" dir="2700000" algn="ctr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DDDDD"/>
                </a:buClr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Verdana" charset="0"/>
                  <a:cs typeface="Verdana" charset="0"/>
                </a:rPr>
                <a:t>R</a:t>
              </a:r>
              <a:b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Verdana" charset="0"/>
                  <a:cs typeface="Verdana" charset="0"/>
                </a:rPr>
              </a:b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Verdana" charset="0"/>
                  <a:cs typeface="Verdana" charset="0"/>
                </a:rPr>
                <a:t>1:1</a:t>
              </a:r>
            </a:p>
          </p:txBody>
        </p:sp>
        <p:sp>
          <p:nvSpPr>
            <p:cNvPr id="35" name="Textfeld 10">
              <a:extLst>
                <a:ext uri="{FF2B5EF4-FFF2-40B4-BE49-F238E27FC236}">
                  <a16:creationId xmlns:a16="http://schemas.microsoft.com/office/drawing/2014/main" id="{57F24CA1-644C-C15C-B9CB-3A613A137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6003" y="2810108"/>
              <a:ext cx="1400850" cy="410400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0" tIns="0" rIns="0" bIns="0" anchor="ctr"/>
            <a:lstStyle>
              <a:defPPr>
                <a:defRPr lang="fr-FR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400" b="1" kern="0">
                  <a:solidFill>
                    <a:srgbClr val="FFFFFF"/>
                  </a:solidFill>
                  <a:ea typeface="Verdana" charset="0"/>
                  <a:cs typeface="Verdana" charset="0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charset="0"/>
                </a:rPr>
                <a:t>P</a:t>
              </a:r>
              <a:r>
                <a:rPr kumimoji="0" lang="en-GB" sz="105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  <a:t>ani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  <a:t> +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charset="0"/>
                </a:rPr>
                <a:t> FOLFIRI</a:t>
              </a:r>
              <a:b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</a:b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  <a:t>(up to 8 cycles)</a:t>
              </a:r>
            </a:p>
          </p:txBody>
        </p:sp>
        <p:cxnSp>
          <p:nvCxnSpPr>
            <p:cNvPr id="36" name="Gerade Verbindung mit Pfeil 61">
              <a:extLst>
                <a:ext uri="{FF2B5EF4-FFF2-40B4-BE49-F238E27FC236}">
                  <a16:creationId xmlns:a16="http://schemas.microsoft.com/office/drawing/2014/main" id="{CFAB6296-09BD-952A-C311-B75A4188FD95}"/>
                </a:ext>
              </a:extLst>
            </p:cNvPr>
            <p:cNvCxnSpPr>
              <a:cxnSpLocks noChangeShapeType="1"/>
              <a:stCxn id="29" idx="3"/>
              <a:endCxn id="34" idx="2"/>
            </p:cNvCxnSpPr>
            <p:nvPr/>
          </p:nvCxnSpPr>
          <p:spPr bwMode="auto">
            <a:xfrm>
              <a:off x="2561218" y="2730443"/>
              <a:ext cx="243247" cy="4572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6B53567-ECFA-FCC4-FB94-0E455ADE0284}"/>
                </a:ext>
              </a:extLst>
            </p:cNvPr>
            <p:cNvSpPr txBox="1"/>
            <p:nvPr/>
          </p:nvSpPr>
          <p:spPr bwMode="gray">
            <a:xfrm>
              <a:off x="4997273" y="1964592"/>
              <a:ext cx="19075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1L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BD3FC7E-E76A-6DC1-E1C0-9F1AC1CD9393}"/>
                </a:ext>
              </a:extLst>
            </p:cNvPr>
            <p:cNvSpPr/>
            <p:nvPr/>
          </p:nvSpPr>
          <p:spPr bwMode="gray">
            <a:xfrm>
              <a:off x="6444562" y="1837601"/>
              <a:ext cx="390906" cy="3553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F69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PD</a:t>
              </a:r>
              <a:endParaRPr kumimoji="0" lang="en-GB" sz="105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Textfeld 10">
              <a:extLst>
                <a:ext uri="{FF2B5EF4-FFF2-40B4-BE49-F238E27FC236}">
                  <a16:creationId xmlns:a16="http://schemas.microsoft.com/office/drawing/2014/main" id="{6163D78E-EC76-2265-3551-11C52C422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8535" y="2272751"/>
              <a:ext cx="2851381" cy="410385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0" tIns="0" rIns="0" bIns="0" anchor="ctr"/>
            <a:lstStyle>
              <a:defPPr>
                <a:defRPr lang="en-US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sz="1400" b="1" kern="0"/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  <a:t>2L treatment</a:t>
              </a:r>
            </a:p>
          </p:txBody>
        </p:sp>
        <p:sp>
          <p:nvSpPr>
            <p:cNvPr id="40" name="Textfeld 10">
              <a:extLst>
                <a:ext uri="{FF2B5EF4-FFF2-40B4-BE49-F238E27FC236}">
                  <a16:creationId xmlns:a16="http://schemas.microsoft.com/office/drawing/2014/main" id="{CBB6680E-BF2C-2A0B-57C9-A4C6198FA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517" y="2807578"/>
              <a:ext cx="1400400" cy="410385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0" tIns="0" rIns="0" bIns="0" anchor="ctr"/>
            <a:lstStyle>
              <a:defPPr>
                <a:defRPr lang="en-US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sz="1400" b="1" kern="0"/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  <a:t>Treatment-free </a:t>
              </a:r>
              <a:b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</a:b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  <a:t>interval</a:t>
              </a:r>
            </a:p>
          </p:txBody>
        </p:sp>
        <p:sp>
          <p:nvSpPr>
            <p:cNvPr id="41" name="Textfeld 10">
              <a:extLst>
                <a:ext uri="{FF2B5EF4-FFF2-40B4-BE49-F238E27FC236}">
                  <a16:creationId xmlns:a16="http://schemas.microsoft.com/office/drawing/2014/main" id="{A40B2546-1D69-ED10-FFDE-53736CEA6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8536" y="2807578"/>
              <a:ext cx="1400850" cy="410400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lIns="0" tIns="0" rIns="0" bIns="0" anchor="ctr"/>
            <a:lstStyle>
              <a:defPPr>
                <a:defRPr lang="fr-FR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400" b="1" kern="0">
                  <a:solidFill>
                    <a:srgbClr val="FFFFFF"/>
                  </a:solidFill>
                  <a:ea typeface="Verdana" charset="0"/>
                  <a:cs typeface="Verdana" charset="0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charset="0"/>
                </a:rPr>
                <a:t>P</a:t>
              </a:r>
              <a:r>
                <a:rPr kumimoji="0" lang="en-GB" sz="105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  <a:t>ani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  <a:t> + </a:t>
              </a: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charset="0"/>
                </a:rPr>
                <a:t>FOLFIRI</a:t>
              </a:r>
              <a:b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</a:b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charset="0"/>
                  <a:cs typeface="Verdana" charset="0"/>
                </a:rPr>
                <a:t>(up to 8 cycles)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8CB83B-6083-7C27-80FD-181FF42BDF64}"/>
                </a:ext>
              </a:extLst>
            </p:cNvPr>
            <p:cNvSpPr/>
            <p:nvPr/>
          </p:nvSpPr>
          <p:spPr bwMode="gray">
            <a:xfrm>
              <a:off x="9576327" y="1800870"/>
              <a:ext cx="390906" cy="35536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F69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PD</a:t>
              </a:r>
              <a:endParaRPr kumimoji="0" lang="en-GB" sz="105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E45558-A104-65A4-5EAE-C9ECFF144363}"/>
                </a:ext>
              </a:extLst>
            </p:cNvPr>
            <p:cNvSpPr txBox="1"/>
            <p:nvPr/>
          </p:nvSpPr>
          <p:spPr bwMode="gray">
            <a:xfrm>
              <a:off x="8093617" y="1964592"/>
              <a:ext cx="190758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2L</a:t>
              </a:r>
            </a:p>
          </p:txBody>
        </p:sp>
        <p:sp>
          <p:nvSpPr>
            <p:cNvPr id="44" name="Rounded Rectangle 807">
              <a:extLst>
                <a:ext uri="{FF2B5EF4-FFF2-40B4-BE49-F238E27FC236}">
                  <a16:creationId xmlns:a16="http://schemas.microsoft.com/office/drawing/2014/main" id="{A309E224-524C-5643-086B-F9A9DFE73D03}"/>
                </a:ext>
              </a:extLst>
            </p:cNvPr>
            <p:cNvSpPr/>
            <p:nvPr/>
          </p:nvSpPr>
          <p:spPr bwMode="gray">
            <a:xfrm>
              <a:off x="3652283" y="3509254"/>
              <a:ext cx="6121018" cy="403058"/>
            </a:xfrm>
            <a:prstGeom prst="roundRect">
              <a:avLst/>
            </a:prstGeom>
            <a:solidFill>
              <a:schemeClr val="accent2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Strategy repeated until progression on treatment, unacceptable toxicity, or withdrawal of consent</a:t>
              </a:r>
              <a:r>
                <a:rPr kumimoji="0" lang="en-US" sz="11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5" name="Rounded Rectangle 47">
            <a:extLst>
              <a:ext uri="{FF2B5EF4-FFF2-40B4-BE49-F238E27FC236}">
                <a16:creationId xmlns:a16="http://schemas.microsoft.com/office/drawing/2014/main" id="{4E7C82D9-11F6-6147-AF72-95F2336FBC63}"/>
              </a:ext>
            </a:extLst>
          </p:cNvPr>
          <p:cNvSpPr/>
          <p:nvPr/>
        </p:nvSpPr>
        <p:spPr bwMode="gray">
          <a:xfrm>
            <a:off x="9696400" y="1642208"/>
            <a:ext cx="2205651" cy="413625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Primary endpoint: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</a:rPr>
              <a:t>PFS at 1 year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22BAAD9-F43F-F6F3-1343-FCC8F9C6627D}"/>
              </a:ext>
            </a:extLst>
          </p:cNvPr>
          <p:cNvCxnSpPr>
            <a:cxnSpLocks/>
          </p:cNvCxnSpPr>
          <p:nvPr/>
        </p:nvCxnSpPr>
        <p:spPr>
          <a:xfrm flipH="1">
            <a:off x="6357672" y="1588851"/>
            <a:ext cx="0" cy="1188000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0058E1F-BAE0-C421-92C1-9E9754CDD000}"/>
              </a:ext>
            </a:extLst>
          </p:cNvPr>
          <p:cNvCxnSpPr>
            <a:cxnSpLocks/>
          </p:cNvCxnSpPr>
          <p:nvPr/>
        </p:nvCxnSpPr>
        <p:spPr>
          <a:xfrm flipH="1">
            <a:off x="9487924" y="1546404"/>
            <a:ext cx="0" cy="1188000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74281C1-E0CA-49C4-B0FF-DC5A4DF384E4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9354540" y="2408653"/>
            <a:ext cx="660682" cy="0"/>
          </a:xfrm>
          <a:prstGeom prst="line">
            <a:avLst/>
          </a:prstGeom>
          <a:ln w="3810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05D868B-8262-1F09-FBC1-034D02ECEE13}"/>
              </a:ext>
            </a:extLst>
          </p:cNvPr>
          <p:cNvSpPr txBox="1"/>
          <p:nvPr/>
        </p:nvSpPr>
        <p:spPr bwMode="gray">
          <a:xfrm>
            <a:off x="2531266" y="1452445"/>
            <a:ext cx="126389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 A (n=69)</a:t>
            </a:r>
            <a:endParaRPr kumimoji="0" lang="en-US" sz="1200" b="1" i="0" u="none" strike="noStrike" kern="1200" cap="none" spc="0" normalizeH="0" baseline="0" noProof="0" dirty="0" err="1">
              <a:ln>
                <a:noFill/>
              </a:ln>
              <a:solidFill>
                <a:srgbClr val="50329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F4B1F-9B48-F5CC-6848-CAC1C6D825DE}"/>
              </a:ext>
            </a:extLst>
          </p:cNvPr>
          <p:cNvSpPr txBox="1"/>
          <p:nvPr/>
        </p:nvSpPr>
        <p:spPr bwMode="gray">
          <a:xfrm>
            <a:off x="2155216" y="2650448"/>
            <a:ext cx="14649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 B (n=68)</a:t>
            </a:r>
            <a:endParaRPr kumimoji="0" lang="en-US" sz="1200" b="1" i="0" u="none" strike="noStrike" kern="1200" cap="none" spc="0" normalizeH="0" baseline="0" noProof="0" dirty="0" err="1">
              <a:ln>
                <a:noFill/>
              </a:ln>
              <a:solidFill>
                <a:srgbClr val="A5CD50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622ABE-ED54-B4DC-331C-67ABFA9A5407}"/>
              </a:ext>
            </a:extLst>
          </p:cNvPr>
          <p:cNvSpPr/>
          <p:nvPr/>
        </p:nvSpPr>
        <p:spPr bwMode="gray">
          <a:xfrm>
            <a:off x="8707937" y="4443589"/>
            <a:ext cx="3076695" cy="150569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ongoing OPTIPRIME trial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further investigating a stop-and-go panitumumab + FOLFOX strategy with fluoropyrimidine maintenance</a:t>
            </a:r>
            <a:r>
              <a:rPr kumimoji="0" lang="en-GB" sz="1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411FF-9419-06C6-32C5-DEC93D29A3A6}"/>
              </a:ext>
            </a:extLst>
          </p:cNvPr>
          <p:cNvSpPr txBox="1"/>
          <p:nvPr/>
        </p:nvSpPr>
        <p:spPr bwMode="gray">
          <a:xfrm>
            <a:off x="1686278" y="3336928"/>
            <a:ext cx="17761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PFS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631333-B14F-9BF3-1A1B-84ABDCA18708}"/>
              </a:ext>
            </a:extLst>
          </p:cNvPr>
          <p:cNvGrpSpPr/>
          <p:nvPr/>
        </p:nvGrpSpPr>
        <p:grpSpPr>
          <a:xfrm>
            <a:off x="214177" y="3385996"/>
            <a:ext cx="5305759" cy="2745916"/>
            <a:chOff x="206790" y="3466286"/>
            <a:chExt cx="6535426" cy="266562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59CBB0B-B8C6-8A27-7050-A703C2F34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418" y="3539130"/>
              <a:ext cx="3776288" cy="2211997"/>
            </a:xfrm>
            <a:custGeom>
              <a:avLst/>
              <a:gdLst>
                <a:gd name="T0" fmla="*/ 126 w 1804"/>
                <a:gd name="T1" fmla="*/ 0 h 1187"/>
                <a:gd name="T2" fmla="*/ 152 w 1804"/>
                <a:gd name="T3" fmla="*/ 15 h 1187"/>
                <a:gd name="T4" fmla="*/ 202 w 1804"/>
                <a:gd name="T5" fmla="*/ 34 h 1187"/>
                <a:gd name="T6" fmla="*/ 221 w 1804"/>
                <a:gd name="T7" fmla="*/ 53 h 1187"/>
                <a:gd name="T8" fmla="*/ 245 w 1804"/>
                <a:gd name="T9" fmla="*/ 69 h 1187"/>
                <a:gd name="T10" fmla="*/ 271 w 1804"/>
                <a:gd name="T11" fmla="*/ 86 h 1187"/>
                <a:gd name="T12" fmla="*/ 311 w 1804"/>
                <a:gd name="T13" fmla="*/ 124 h 1187"/>
                <a:gd name="T14" fmla="*/ 376 w 1804"/>
                <a:gd name="T15" fmla="*/ 141 h 1187"/>
                <a:gd name="T16" fmla="*/ 399 w 1804"/>
                <a:gd name="T17" fmla="*/ 158 h 1187"/>
                <a:gd name="T18" fmla="*/ 428 w 1804"/>
                <a:gd name="T19" fmla="*/ 172 h 1187"/>
                <a:gd name="T20" fmla="*/ 485 w 1804"/>
                <a:gd name="T21" fmla="*/ 191 h 1187"/>
                <a:gd name="T22" fmla="*/ 518 w 1804"/>
                <a:gd name="T23" fmla="*/ 224 h 1187"/>
                <a:gd name="T24" fmla="*/ 566 w 1804"/>
                <a:gd name="T25" fmla="*/ 243 h 1187"/>
                <a:gd name="T26" fmla="*/ 592 w 1804"/>
                <a:gd name="T27" fmla="*/ 260 h 1187"/>
                <a:gd name="T28" fmla="*/ 632 w 1804"/>
                <a:gd name="T29" fmla="*/ 277 h 1187"/>
                <a:gd name="T30" fmla="*/ 699 w 1804"/>
                <a:gd name="T31" fmla="*/ 293 h 1187"/>
                <a:gd name="T32" fmla="*/ 706 w 1804"/>
                <a:gd name="T33" fmla="*/ 313 h 1187"/>
                <a:gd name="T34" fmla="*/ 718 w 1804"/>
                <a:gd name="T35" fmla="*/ 329 h 1187"/>
                <a:gd name="T36" fmla="*/ 780 w 1804"/>
                <a:gd name="T37" fmla="*/ 367 h 1187"/>
                <a:gd name="T38" fmla="*/ 787 w 1804"/>
                <a:gd name="T39" fmla="*/ 389 h 1187"/>
                <a:gd name="T40" fmla="*/ 808 w 1804"/>
                <a:gd name="T41" fmla="*/ 410 h 1187"/>
                <a:gd name="T42" fmla="*/ 823 w 1804"/>
                <a:gd name="T43" fmla="*/ 427 h 1187"/>
                <a:gd name="T44" fmla="*/ 832 w 1804"/>
                <a:gd name="T45" fmla="*/ 467 h 1187"/>
                <a:gd name="T46" fmla="*/ 851 w 1804"/>
                <a:gd name="T47" fmla="*/ 489 h 1187"/>
                <a:gd name="T48" fmla="*/ 861 w 1804"/>
                <a:gd name="T49" fmla="*/ 529 h 1187"/>
                <a:gd name="T50" fmla="*/ 910 w 1804"/>
                <a:gd name="T51" fmla="*/ 551 h 1187"/>
                <a:gd name="T52" fmla="*/ 975 w 1804"/>
                <a:gd name="T53" fmla="*/ 565 h 1187"/>
                <a:gd name="T54" fmla="*/ 1022 w 1804"/>
                <a:gd name="T55" fmla="*/ 589 h 1187"/>
                <a:gd name="T56" fmla="*/ 1039 w 1804"/>
                <a:gd name="T57" fmla="*/ 608 h 1187"/>
                <a:gd name="T58" fmla="*/ 1091 w 1804"/>
                <a:gd name="T59" fmla="*/ 629 h 1187"/>
                <a:gd name="T60" fmla="*/ 1108 w 1804"/>
                <a:gd name="T61" fmla="*/ 653 h 1187"/>
                <a:gd name="T62" fmla="*/ 1167 w 1804"/>
                <a:gd name="T63" fmla="*/ 675 h 1187"/>
                <a:gd name="T64" fmla="*/ 1267 w 1804"/>
                <a:gd name="T65" fmla="*/ 701 h 1187"/>
                <a:gd name="T66" fmla="*/ 1277 w 1804"/>
                <a:gd name="T67" fmla="*/ 730 h 1187"/>
                <a:gd name="T68" fmla="*/ 1288 w 1804"/>
                <a:gd name="T69" fmla="*/ 756 h 1187"/>
                <a:gd name="T70" fmla="*/ 1293 w 1804"/>
                <a:gd name="T71" fmla="*/ 784 h 1187"/>
                <a:gd name="T72" fmla="*/ 1298 w 1804"/>
                <a:gd name="T73" fmla="*/ 818 h 1187"/>
                <a:gd name="T74" fmla="*/ 1303 w 1804"/>
                <a:gd name="T75" fmla="*/ 842 h 1187"/>
                <a:gd name="T76" fmla="*/ 1334 w 1804"/>
                <a:gd name="T77" fmla="*/ 870 h 1187"/>
                <a:gd name="T78" fmla="*/ 1426 w 1804"/>
                <a:gd name="T79" fmla="*/ 899 h 1187"/>
                <a:gd name="T80" fmla="*/ 1502 w 1804"/>
                <a:gd name="T81" fmla="*/ 927 h 1187"/>
                <a:gd name="T82" fmla="*/ 1510 w 1804"/>
                <a:gd name="T83" fmla="*/ 956 h 1187"/>
                <a:gd name="T84" fmla="*/ 1521 w 1804"/>
                <a:gd name="T85" fmla="*/ 985 h 1187"/>
                <a:gd name="T86" fmla="*/ 1590 w 1804"/>
                <a:gd name="T87" fmla="*/ 1013 h 1187"/>
                <a:gd name="T88" fmla="*/ 1735 w 1804"/>
                <a:gd name="T89" fmla="*/ 1046 h 1187"/>
                <a:gd name="T90" fmla="*/ 1761 w 1804"/>
                <a:gd name="T91" fmla="*/ 1092 h 1187"/>
                <a:gd name="T92" fmla="*/ 1804 w 1804"/>
                <a:gd name="T93" fmla="*/ 113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04" h="1187">
                  <a:moveTo>
                    <a:pt x="0" y="0"/>
                  </a:moveTo>
                  <a:lnTo>
                    <a:pt x="126" y="0"/>
                  </a:lnTo>
                  <a:lnTo>
                    <a:pt x="126" y="15"/>
                  </a:lnTo>
                  <a:lnTo>
                    <a:pt x="152" y="15"/>
                  </a:lnTo>
                  <a:lnTo>
                    <a:pt x="152" y="34"/>
                  </a:lnTo>
                  <a:lnTo>
                    <a:pt x="202" y="34"/>
                  </a:lnTo>
                  <a:lnTo>
                    <a:pt x="202" y="53"/>
                  </a:lnTo>
                  <a:lnTo>
                    <a:pt x="221" y="53"/>
                  </a:lnTo>
                  <a:lnTo>
                    <a:pt x="221" y="69"/>
                  </a:lnTo>
                  <a:lnTo>
                    <a:pt x="245" y="69"/>
                  </a:lnTo>
                  <a:lnTo>
                    <a:pt x="245" y="86"/>
                  </a:lnTo>
                  <a:lnTo>
                    <a:pt x="271" y="86"/>
                  </a:lnTo>
                  <a:lnTo>
                    <a:pt x="271" y="124"/>
                  </a:lnTo>
                  <a:lnTo>
                    <a:pt x="311" y="124"/>
                  </a:lnTo>
                  <a:lnTo>
                    <a:pt x="311" y="141"/>
                  </a:lnTo>
                  <a:lnTo>
                    <a:pt x="376" y="141"/>
                  </a:lnTo>
                  <a:lnTo>
                    <a:pt x="376" y="158"/>
                  </a:lnTo>
                  <a:lnTo>
                    <a:pt x="399" y="158"/>
                  </a:lnTo>
                  <a:lnTo>
                    <a:pt x="399" y="172"/>
                  </a:lnTo>
                  <a:lnTo>
                    <a:pt x="428" y="172"/>
                  </a:lnTo>
                  <a:lnTo>
                    <a:pt x="428" y="191"/>
                  </a:lnTo>
                  <a:lnTo>
                    <a:pt x="485" y="191"/>
                  </a:lnTo>
                  <a:lnTo>
                    <a:pt x="485" y="224"/>
                  </a:lnTo>
                  <a:lnTo>
                    <a:pt x="518" y="224"/>
                  </a:lnTo>
                  <a:lnTo>
                    <a:pt x="518" y="243"/>
                  </a:lnTo>
                  <a:lnTo>
                    <a:pt x="566" y="243"/>
                  </a:lnTo>
                  <a:lnTo>
                    <a:pt x="566" y="260"/>
                  </a:lnTo>
                  <a:lnTo>
                    <a:pt x="592" y="260"/>
                  </a:lnTo>
                  <a:lnTo>
                    <a:pt x="592" y="277"/>
                  </a:lnTo>
                  <a:lnTo>
                    <a:pt x="632" y="277"/>
                  </a:lnTo>
                  <a:lnTo>
                    <a:pt x="632" y="293"/>
                  </a:lnTo>
                  <a:lnTo>
                    <a:pt x="699" y="293"/>
                  </a:lnTo>
                  <a:lnTo>
                    <a:pt x="699" y="313"/>
                  </a:lnTo>
                  <a:lnTo>
                    <a:pt x="706" y="313"/>
                  </a:lnTo>
                  <a:lnTo>
                    <a:pt x="706" y="329"/>
                  </a:lnTo>
                  <a:lnTo>
                    <a:pt x="718" y="329"/>
                  </a:lnTo>
                  <a:lnTo>
                    <a:pt x="718" y="367"/>
                  </a:lnTo>
                  <a:lnTo>
                    <a:pt x="780" y="367"/>
                  </a:lnTo>
                  <a:lnTo>
                    <a:pt x="780" y="389"/>
                  </a:lnTo>
                  <a:lnTo>
                    <a:pt x="787" y="389"/>
                  </a:lnTo>
                  <a:lnTo>
                    <a:pt x="787" y="410"/>
                  </a:lnTo>
                  <a:lnTo>
                    <a:pt x="808" y="410"/>
                  </a:lnTo>
                  <a:lnTo>
                    <a:pt x="808" y="427"/>
                  </a:lnTo>
                  <a:lnTo>
                    <a:pt x="823" y="427"/>
                  </a:lnTo>
                  <a:lnTo>
                    <a:pt x="823" y="467"/>
                  </a:lnTo>
                  <a:lnTo>
                    <a:pt x="832" y="467"/>
                  </a:lnTo>
                  <a:lnTo>
                    <a:pt x="832" y="489"/>
                  </a:lnTo>
                  <a:lnTo>
                    <a:pt x="851" y="489"/>
                  </a:lnTo>
                  <a:lnTo>
                    <a:pt x="851" y="529"/>
                  </a:lnTo>
                  <a:lnTo>
                    <a:pt x="861" y="529"/>
                  </a:lnTo>
                  <a:lnTo>
                    <a:pt x="861" y="551"/>
                  </a:lnTo>
                  <a:lnTo>
                    <a:pt x="910" y="551"/>
                  </a:lnTo>
                  <a:lnTo>
                    <a:pt x="910" y="565"/>
                  </a:lnTo>
                  <a:lnTo>
                    <a:pt x="975" y="565"/>
                  </a:lnTo>
                  <a:lnTo>
                    <a:pt x="975" y="589"/>
                  </a:lnTo>
                  <a:lnTo>
                    <a:pt x="1022" y="589"/>
                  </a:lnTo>
                  <a:lnTo>
                    <a:pt x="1022" y="608"/>
                  </a:lnTo>
                  <a:lnTo>
                    <a:pt x="1039" y="608"/>
                  </a:lnTo>
                  <a:lnTo>
                    <a:pt x="1039" y="629"/>
                  </a:lnTo>
                  <a:lnTo>
                    <a:pt x="1091" y="629"/>
                  </a:lnTo>
                  <a:lnTo>
                    <a:pt x="1091" y="653"/>
                  </a:lnTo>
                  <a:lnTo>
                    <a:pt x="1108" y="653"/>
                  </a:lnTo>
                  <a:lnTo>
                    <a:pt x="1108" y="675"/>
                  </a:lnTo>
                  <a:lnTo>
                    <a:pt x="1167" y="675"/>
                  </a:lnTo>
                  <a:lnTo>
                    <a:pt x="1167" y="701"/>
                  </a:lnTo>
                  <a:lnTo>
                    <a:pt x="1267" y="701"/>
                  </a:lnTo>
                  <a:lnTo>
                    <a:pt x="1267" y="730"/>
                  </a:lnTo>
                  <a:lnTo>
                    <a:pt x="1277" y="730"/>
                  </a:lnTo>
                  <a:lnTo>
                    <a:pt x="1277" y="756"/>
                  </a:lnTo>
                  <a:lnTo>
                    <a:pt x="1288" y="756"/>
                  </a:lnTo>
                  <a:lnTo>
                    <a:pt x="1288" y="784"/>
                  </a:lnTo>
                  <a:lnTo>
                    <a:pt x="1293" y="784"/>
                  </a:lnTo>
                  <a:lnTo>
                    <a:pt x="1293" y="818"/>
                  </a:lnTo>
                  <a:lnTo>
                    <a:pt x="1298" y="818"/>
                  </a:lnTo>
                  <a:lnTo>
                    <a:pt x="1298" y="842"/>
                  </a:lnTo>
                  <a:lnTo>
                    <a:pt x="1303" y="842"/>
                  </a:lnTo>
                  <a:lnTo>
                    <a:pt x="1303" y="870"/>
                  </a:lnTo>
                  <a:lnTo>
                    <a:pt x="1334" y="870"/>
                  </a:lnTo>
                  <a:lnTo>
                    <a:pt x="1334" y="899"/>
                  </a:lnTo>
                  <a:lnTo>
                    <a:pt x="1426" y="899"/>
                  </a:lnTo>
                  <a:lnTo>
                    <a:pt x="1426" y="927"/>
                  </a:lnTo>
                  <a:lnTo>
                    <a:pt x="1502" y="927"/>
                  </a:lnTo>
                  <a:lnTo>
                    <a:pt x="1502" y="956"/>
                  </a:lnTo>
                  <a:lnTo>
                    <a:pt x="1510" y="956"/>
                  </a:lnTo>
                  <a:lnTo>
                    <a:pt x="1510" y="985"/>
                  </a:lnTo>
                  <a:lnTo>
                    <a:pt x="1521" y="985"/>
                  </a:lnTo>
                  <a:lnTo>
                    <a:pt x="1521" y="1013"/>
                  </a:lnTo>
                  <a:lnTo>
                    <a:pt x="1590" y="1013"/>
                  </a:lnTo>
                  <a:lnTo>
                    <a:pt x="1590" y="1046"/>
                  </a:lnTo>
                  <a:lnTo>
                    <a:pt x="1735" y="1046"/>
                  </a:lnTo>
                  <a:lnTo>
                    <a:pt x="1735" y="1092"/>
                  </a:lnTo>
                  <a:lnTo>
                    <a:pt x="1761" y="1092"/>
                  </a:lnTo>
                  <a:lnTo>
                    <a:pt x="1761" y="1137"/>
                  </a:lnTo>
                  <a:lnTo>
                    <a:pt x="1804" y="1137"/>
                  </a:lnTo>
                  <a:lnTo>
                    <a:pt x="1804" y="1187"/>
                  </a:lnTo>
                </a:path>
              </a:pathLst>
            </a:custGeom>
            <a:noFill/>
            <a:ln w="2032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432233AF-4807-46D0-F349-B05220B93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1143" y="5462281"/>
              <a:ext cx="0" cy="4845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E68EF767-15D4-FB77-6E93-11C9B8684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9743" y="5488371"/>
              <a:ext cx="60706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9163426F-BEF5-C814-0665-5DB618F1B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0892" y="5400786"/>
              <a:ext cx="0" cy="4845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D7151854-11EC-82D2-5040-183E1E92B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1586" y="5426875"/>
              <a:ext cx="58612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965B5660-50D4-7B52-5208-D371FD463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9426" y="4819368"/>
              <a:ext cx="0" cy="52179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B37EE0A9-91FA-29F6-34A5-794445A7C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026" y="4845457"/>
              <a:ext cx="60706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D2235921-676A-E709-8AEE-53A48A7B8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9881" y="4819368"/>
              <a:ext cx="0" cy="52179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493D1684-2CDD-98D4-6DEA-673762B5A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8481" y="4845457"/>
              <a:ext cx="56519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0025ECBB-0C78-6A24-2402-EC82DF087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5205" y="4769053"/>
              <a:ext cx="0" cy="5404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3B9A3B7B-977C-40F5-B762-8B601C771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5899" y="4797006"/>
              <a:ext cx="58612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BAA0BC37-878C-5B62-615F-9A1DF1418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619" y="4769053"/>
              <a:ext cx="0" cy="5404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9614595D-32A0-D562-0FE4-06CB5AB3D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0313" y="4797006"/>
              <a:ext cx="5442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EE3978D5-7CE4-9598-92F0-3D86C01B5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4727" y="4685195"/>
              <a:ext cx="0" cy="5404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1B0AF53C-12D1-99D8-5B1A-CB14F6BA6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5421" y="4711284"/>
              <a:ext cx="60706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7689085B-2D77-5323-DF81-E135E8BAF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2144" y="4610654"/>
              <a:ext cx="0" cy="4845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2C95D080-9C1E-0B9B-06DD-34D7F20C2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746" y="4636743"/>
              <a:ext cx="60706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9" name="Line 22">
              <a:extLst>
                <a:ext uri="{FF2B5EF4-FFF2-40B4-BE49-F238E27FC236}">
                  <a16:creationId xmlns:a16="http://schemas.microsoft.com/office/drawing/2014/main" id="{52D5C986-155B-E88F-28B3-28CE42FCB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308" y="4569657"/>
              <a:ext cx="0" cy="4845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" name="Line 23">
              <a:extLst>
                <a:ext uri="{FF2B5EF4-FFF2-40B4-BE49-F238E27FC236}">
                  <a16:creationId xmlns:a16="http://schemas.microsoft.com/office/drawing/2014/main" id="{623C6B53-60E1-98C0-1A48-3371D4B46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283" y="4592019"/>
              <a:ext cx="5442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Line 24">
              <a:extLst>
                <a:ext uri="{FF2B5EF4-FFF2-40B4-BE49-F238E27FC236}">
                  <a16:creationId xmlns:a16="http://schemas.microsoft.com/office/drawing/2014/main" id="{70EDFCC4-0815-AA8C-A1B0-415C8C105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4409" y="4196953"/>
              <a:ext cx="0" cy="5404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Line 25">
              <a:extLst>
                <a:ext uri="{FF2B5EF4-FFF2-40B4-BE49-F238E27FC236}">
                  <a16:creationId xmlns:a16="http://schemas.microsoft.com/office/drawing/2014/main" id="{6F13156C-CF67-6FAE-F423-F1E900A3D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3010" y="4223042"/>
              <a:ext cx="60706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Line 26">
              <a:extLst>
                <a:ext uri="{FF2B5EF4-FFF2-40B4-BE49-F238E27FC236}">
                  <a16:creationId xmlns:a16="http://schemas.microsoft.com/office/drawing/2014/main" id="{E41D3100-3E73-1894-1E61-194B9DECB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5320" y="4059053"/>
              <a:ext cx="0" cy="5404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Line 27">
              <a:extLst>
                <a:ext uri="{FF2B5EF4-FFF2-40B4-BE49-F238E27FC236}">
                  <a16:creationId xmlns:a16="http://schemas.microsoft.com/office/drawing/2014/main" id="{E5F98225-D2AC-4286-670F-03060E3AD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3920" y="4085142"/>
              <a:ext cx="56519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Line 28">
              <a:extLst>
                <a:ext uri="{FF2B5EF4-FFF2-40B4-BE49-F238E27FC236}">
                  <a16:creationId xmlns:a16="http://schemas.microsoft.com/office/drawing/2014/main" id="{8A1B45C2-B7A5-FCE7-D1DE-783DADD3B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5763" y="4029236"/>
              <a:ext cx="0" cy="52179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Line 29">
              <a:extLst>
                <a:ext uri="{FF2B5EF4-FFF2-40B4-BE49-F238E27FC236}">
                  <a16:creationId xmlns:a16="http://schemas.microsoft.com/office/drawing/2014/main" id="{AA162D24-DECD-FE08-DF99-D6FD4692C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0643" y="4055326"/>
              <a:ext cx="54425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Line 30">
              <a:extLst>
                <a:ext uri="{FF2B5EF4-FFF2-40B4-BE49-F238E27FC236}">
                  <a16:creationId xmlns:a16="http://schemas.microsoft.com/office/drawing/2014/main" id="{0C82490F-23C8-DC0B-DD2A-F8D2E28E5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7777" y="3744118"/>
              <a:ext cx="0" cy="5404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Line 31">
              <a:extLst>
                <a:ext uri="{FF2B5EF4-FFF2-40B4-BE49-F238E27FC236}">
                  <a16:creationId xmlns:a16="http://schemas.microsoft.com/office/drawing/2014/main" id="{A74E9F37-CEF5-C916-11C0-62346DEE59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2658" y="3770207"/>
              <a:ext cx="56519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Line 32">
              <a:extLst>
                <a:ext uri="{FF2B5EF4-FFF2-40B4-BE49-F238E27FC236}">
                  <a16:creationId xmlns:a16="http://schemas.microsoft.com/office/drawing/2014/main" id="{341421E4-8861-C56C-F391-613CB5C93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269" y="3513041"/>
              <a:ext cx="0" cy="54043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Line 33">
              <a:extLst>
                <a:ext uri="{FF2B5EF4-FFF2-40B4-BE49-F238E27FC236}">
                  <a16:creationId xmlns:a16="http://schemas.microsoft.com/office/drawing/2014/main" id="{A608BCB2-283E-51A4-A15D-C291F7F4E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5150" y="3539130"/>
              <a:ext cx="56519" cy="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 34">
              <a:extLst>
                <a:ext uri="{FF2B5EF4-FFF2-40B4-BE49-F238E27FC236}">
                  <a16:creationId xmlns:a16="http://schemas.microsoft.com/office/drawing/2014/main" id="{F3968E6C-5F3F-5D51-2D9C-2BBF5BFFE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418" y="3539130"/>
              <a:ext cx="5792123" cy="2012600"/>
            </a:xfrm>
            <a:custGeom>
              <a:avLst/>
              <a:gdLst>
                <a:gd name="T0" fmla="*/ 126 w 2767"/>
                <a:gd name="T1" fmla="*/ 0 h 1080"/>
                <a:gd name="T2" fmla="*/ 152 w 2767"/>
                <a:gd name="T3" fmla="*/ 17 h 1080"/>
                <a:gd name="T4" fmla="*/ 188 w 2767"/>
                <a:gd name="T5" fmla="*/ 36 h 1080"/>
                <a:gd name="T6" fmla="*/ 207 w 2767"/>
                <a:gd name="T7" fmla="*/ 53 h 1080"/>
                <a:gd name="T8" fmla="*/ 224 w 2767"/>
                <a:gd name="T9" fmla="*/ 69 h 1080"/>
                <a:gd name="T10" fmla="*/ 292 w 2767"/>
                <a:gd name="T11" fmla="*/ 108 h 1080"/>
                <a:gd name="T12" fmla="*/ 311 w 2767"/>
                <a:gd name="T13" fmla="*/ 124 h 1080"/>
                <a:gd name="T14" fmla="*/ 416 w 2767"/>
                <a:gd name="T15" fmla="*/ 143 h 1080"/>
                <a:gd name="T16" fmla="*/ 509 w 2767"/>
                <a:gd name="T17" fmla="*/ 160 h 1080"/>
                <a:gd name="T18" fmla="*/ 518 w 2767"/>
                <a:gd name="T19" fmla="*/ 181 h 1080"/>
                <a:gd name="T20" fmla="*/ 592 w 2767"/>
                <a:gd name="T21" fmla="*/ 198 h 1080"/>
                <a:gd name="T22" fmla="*/ 609 w 2767"/>
                <a:gd name="T23" fmla="*/ 234 h 1080"/>
                <a:gd name="T24" fmla="*/ 628 w 2767"/>
                <a:gd name="T25" fmla="*/ 253 h 1080"/>
                <a:gd name="T26" fmla="*/ 678 w 2767"/>
                <a:gd name="T27" fmla="*/ 272 h 1080"/>
                <a:gd name="T28" fmla="*/ 701 w 2767"/>
                <a:gd name="T29" fmla="*/ 289 h 1080"/>
                <a:gd name="T30" fmla="*/ 708 w 2767"/>
                <a:gd name="T31" fmla="*/ 310 h 1080"/>
                <a:gd name="T32" fmla="*/ 718 w 2767"/>
                <a:gd name="T33" fmla="*/ 329 h 1080"/>
                <a:gd name="T34" fmla="*/ 765 w 2767"/>
                <a:gd name="T35" fmla="*/ 344 h 1080"/>
                <a:gd name="T36" fmla="*/ 799 w 2767"/>
                <a:gd name="T37" fmla="*/ 365 h 1080"/>
                <a:gd name="T38" fmla="*/ 815 w 2767"/>
                <a:gd name="T39" fmla="*/ 382 h 1080"/>
                <a:gd name="T40" fmla="*/ 827 w 2767"/>
                <a:gd name="T41" fmla="*/ 403 h 1080"/>
                <a:gd name="T42" fmla="*/ 839 w 2767"/>
                <a:gd name="T43" fmla="*/ 422 h 1080"/>
                <a:gd name="T44" fmla="*/ 872 w 2767"/>
                <a:gd name="T45" fmla="*/ 441 h 1080"/>
                <a:gd name="T46" fmla="*/ 934 w 2767"/>
                <a:gd name="T47" fmla="*/ 465 h 1080"/>
                <a:gd name="T48" fmla="*/ 1032 w 2767"/>
                <a:gd name="T49" fmla="*/ 484 h 1080"/>
                <a:gd name="T50" fmla="*/ 1053 w 2767"/>
                <a:gd name="T51" fmla="*/ 506 h 1080"/>
                <a:gd name="T52" fmla="*/ 1065 w 2767"/>
                <a:gd name="T53" fmla="*/ 525 h 1080"/>
                <a:gd name="T54" fmla="*/ 1072 w 2767"/>
                <a:gd name="T55" fmla="*/ 537 h 1080"/>
                <a:gd name="T56" fmla="*/ 1091 w 2767"/>
                <a:gd name="T57" fmla="*/ 551 h 1080"/>
                <a:gd name="T58" fmla="*/ 1324 w 2767"/>
                <a:gd name="T59" fmla="*/ 577 h 1080"/>
                <a:gd name="T60" fmla="*/ 1372 w 2767"/>
                <a:gd name="T61" fmla="*/ 603 h 1080"/>
                <a:gd name="T62" fmla="*/ 1562 w 2767"/>
                <a:gd name="T63" fmla="*/ 629 h 1080"/>
                <a:gd name="T64" fmla="*/ 1859 w 2767"/>
                <a:gd name="T65" fmla="*/ 658 h 1080"/>
                <a:gd name="T66" fmla="*/ 1930 w 2767"/>
                <a:gd name="T67" fmla="*/ 687 h 1080"/>
                <a:gd name="T68" fmla="*/ 1971 w 2767"/>
                <a:gd name="T69" fmla="*/ 720 h 1080"/>
                <a:gd name="T70" fmla="*/ 2025 w 2767"/>
                <a:gd name="T71" fmla="*/ 756 h 1080"/>
                <a:gd name="T72" fmla="*/ 2206 w 2767"/>
                <a:gd name="T73" fmla="*/ 789 h 1080"/>
                <a:gd name="T74" fmla="*/ 2299 w 2767"/>
                <a:gd name="T75" fmla="*/ 839 h 1080"/>
                <a:gd name="T76" fmla="*/ 2441 w 2767"/>
                <a:gd name="T77" fmla="*/ 908 h 1080"/>
                <a:gd name="T78" fmla="*/ 2574 w 2767"/>
                <a:gd name="T79" fmla="*/ 975 h 1080"/>
                <a:gd name="T80" fmla="*/ 2767 w 2767"/>
                <a:gd name="T81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67" h="1080">
                  <a:moveTo>
                    <a:pt x="0" y="0"/>
                  </a:moveTo>
                  <a:lnTo>
                    <a:pt x="126" y="0"/>
                  </a:lnTo>
                  <a:lnTo>
                    <a:pt x="126" y="17"/>
                  </a:lnTo>
                  <a:lnTo>
                    <a:pt x="152" y="17"/>
                  </a:lnTo>
                  <a:lnTo>
                    <a:pt x="152" y="36"/>
                  </a:lnTo>
                  <a:lnTo>
                    <a:pt x="188" y="36"/>
                  </a:lnTo>
                  <a:lnTo>
                    <a:pt x="188" y="53"/>
                  </a:lnTo>
                  <a:lnTo>
                    <a:pt x="207" y="53"/>
                  </a:lnTo>
                  <a:lnTo>
                    <a:pt x="207" y="69"/>
                  </a:lnTo>
                  <a:lnTo>
                    <a:pt x="224" y="69"/>
                  </a:lnTo>
                  <a:lnTo>
                    <a:pt x="224" y="108"/>
                  </a:lnTo>
                  <a:lnTo>
                    <a:pt x="292" y="108"/>
                  </a:lnTo>
                  <a:lnTo>
                    <a:pt x="292" y="124"/>
                  </a:lnTo>
                  <a:lnTo>
                    <a:pt x="311" y="124"/>
                  </a:lnTo>
                  <a:lnTo>
                    <a:pt x="311" y="143"/>
                  </a:lnTo>
                  <a:lnTo>
                    <a:pt x="416" y="143"/>
                  </a:lnTo>
                  <a:lnTo>
                    <a:pt x="416" y="160"/>
                  </a:lnTo>
                  <a:lnTo>
                    <a:pt x="509" y="160"/>
                  </a:lnTo>
                  <a:lnTo>
                    <a:pt x="509" y="181"/>
                  </a:lnTo>
                  <a:lnTo>
                    <a:pt x="518" y="181"/>
                  </a:lnTo>
                  <a:lnTo>
                    <a:pt x="518" y="198"/>
                  </a:lnTo>
                  <a:lnTo>
                    <a:pt x="592" y="198"/>
                  </a:lnTo>
                  <a:lnTo>
                    <a:pt x="592" y="234"/>
                  </a:lnTo>
                  <a:lnTo>
                    <a:pt x="609" y="234"/>
                  </a:lnTo>
                  <a:lnTo>
                    <a:pt x="609" y="253"/>
                  </a:lnTo>
                  <a:lnTo>
                    <a:pt x="628" y="253"/>
                  </a:lnTo>
                  <a:lnTo>
                    <a:pt x="628" y="272"/>
                  </a:lnTo>
                  <a:lnTo>
                    <a:pt x="678" y="272"/>
                  </a:lnTo>
                  <a:lnTo>
                    <a:pt x="678" y="289"/>
                  </a:lnTo>
                  <a:lnTo>
                    <a:pt x="701" y="289"/>
                  </a:lnTo>
                  <a:lnTo>
                    <a:pt x="701" y="310"/>
                  </a:lnTo>
                  <a:lnTo>
                    <a:pt x="708" y="310"/>
                  </a:lnTo>
                  <a:lnTo>
                    <a:pt x="708" y="329"/>
                  </a:lnTo>
                  <a:lnTo>
                    <a:pt x="718" y="329"/>
                  </a:lnTo>
                  <a:lnTo>
                    <a:pt x="718" y="344"/>
                  </a:lnTo>
                  <a:lnTo>
                    <a:pt x="765" y="344"/>
                  </a:lnTo>
                  <a:lnTo>
                    <a:pt x="765" y="365"/>
                  </a:lnTo>
                  <a:lnTo>
                    <a:pt x="799" y="365"/>
                  </a:lnTo>
                  <a:lnTo>
                    <a:pt x="799" y="382"/>
                  </a:lnTo>
                  <a:lnTo>
                    <a:pt x="815" y="382"/>
                  </a:lnTo>
                  <a:lnTo>
                    <a:pt x="815" y="403"/>
                  </a:lnTo>
                  <a:lnTo>
                    <a:pt x="827" y="403"/>
                  </a:lnTo>
                  <a:lnTo>
                    <a:pt x="827" y="422"/>
                  </a:lnTo>
                  <a:lnTo>
                    <a:pt x="839" y="422"/>
                  </a:lnTo>
                  <a:lnTo>
                    <a:pt x="839" y="441"/>
                  </a:lnTo>
                  <a:lnTo>
                    <a:pt x="872" y="441"/>
                  </a:lnTo>
                  <a:lnTo>
                    <a:pt x="872" y="465"/>
                  </a:lnTo>
                  <a:lnTo>
                    <a:pt x="934" y="465"/>
                  </a:lnTo>
                  <a:lnTo>
                    <a:pt x="934" y="484"/>
                  </a:lnTo>
                  <a:lnTo>
                    <a:pt x="1032" y="484"/>
                  </a:lnTo>
                  <a:lnTo>
                    <a:pt x="1032" y="506"/>
                  </a:lnTo>
                  <a:lnTo>
                    <a:pt x="1053" y="506"/>
                  </a:lnTo>
                  <a:lnTo>
                    <a:pt x="1053" y="525"/>
                  </a:lnTo>
                  <a:lnTo>
                    <a:pt x="1065" y="525"/>
                  </a:lnTo>
                  <a:lnTo>
                    <a:pt x="1065" y="537"/>
                  </a:lnTo>
                  <a:lnTo>
                    <a:pt x="1072" y="537"/>
                  </a:lnTo>
                  <a:lnTo>
                    <a:pt x="1072" y="551"/>
                  </a:lnTo>
                  <a:lnTo>
                    <a:pt x="1091" y="551"/>
                  </a:lnTo>
                  <a:lnTo>
                    <a:pt x="1091" y="577"/>
                  </a:lnTo>
                  <a:lnTo>
                    <a:pt x="1324" y="577"/>
                  </a:lnTo>
                  <a:lnTo>
                    <a:pt x="1324" y="603"/>
                  </a:lnTo>
                  <a:lnTo>
                    <a:pt x="1372" y="603"/>
                  </a:lnTo>
                  <a:lnTo>
                    <a:pt x="1372" y="629"/>
                  </a:lnTo>
                  <a:lnTo>
                    <a:pt x="1562" y="629"/>
                  </a:lnTo>
                  <a:lnTo>
                    <a:pt x="1562" y="658"/>
                  </a:lnTo>
                  <a:lnTo>
                    <a:pt x="1859" y="658"/>
                  </a:lnTo>
                  <a:lnTo>
                    <a:pt x="1859" y="687"/>
                  </a:lnTo>
                  <a:lnTo>
                    <a:pt x="1930" y="687"/>
                  </a:lnTo>
                  <a:lnTo>
                    <a:pt x="1930" y="720"/>
                  </a:lnTo>
                  <a:lnTo>
                    <a:pt x="1971" y="720"/>
                  </a:lnTo>
                  <a:lnTo>
                    <a:pt x="1971" y="756"/>
                  </a:lnTo>
                  <a:lnTo>
                    <a:pt x="2025" y="756"/>
                  </a:lnTo>
                  <a:lnTo>
                    <a:pt x="2025" y="789"/>
                  </a:lnTo>
                  <a:lnTo>
                    <a:pt x="2206" y="789"/>
                  </a:lnTo>
                  <a:lnTo>
                    <a:pt x="2206" y="839"/>
                  </a:lnTo>
                  <a:lnTo>
                    <a:pt x="2299" y="839"/>
                  </a:lnTo>
                  <a:lnTo>
                    <a:pt x="2299" y="908"/>
                  </a:lnTo>
                  <a:lnTo>
                    <a:pt x="2441" y="908"/>
                  </a:lnTo>
                  <a:lnTo>
                    <a:pt x="2441" y="975"/>
                  </a:lnTo>
                  <a:lnTo>
                    <a:pt x="2574" y="975"/>
                  </a:lnTo>
                  <a:lnTo>
                    <a:pt x="2574" y="1080"/>
                  </a:lnTo>
                  <a:lnTo>
                    <a:pt x="2767" y="1080"/>
                  </a:lnTo>
                </a:path>
              </a:pathLst>
            </a:custGeom>
            <a:noFill/>
            <a:ln w="2032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Line 35">
              <a:extLst>
                <a:ext uri="{FF2B5EF4-FFF2-40B4-BE49-F238E27FC236}">
                  <a16:creationId xmlns:a16="http://schemas.microsoft.com/office/drawing/2014/main" id="{F92CE0CB-0C0F-B3EF-C1A3-F0BA8E086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3541" y="5525641"/>
              <a:ext cx="0" cy="5217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" name="Line 36">
              <a:extLst>
                <a:ext uri="{FF2B5EF4-FFF2-40B4-BE49-F238E27FC236}">
                  <a16:creationId xmlns:a16="http://schemas.microsoft.com/office/drawing/2014/main" id="{2EA6A6CF-5E13-3322-DE31-AB3F112FC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4235" y="5551730"/>
              <a:ext cx="58612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" name="Line 37">
              <a:extLst>
                <a:ext uri="{FF2B5EF4-FFF2-40B4-BE49-F238E27FC236}">
                  <a16:creationId xmlns:a16="http://schemas.microsoft.com/office/drawing/2014/main" id="{5C1083D2-8D3B-7D8F-A3DB-22170058F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0902" y="5329972"/>
              <a:ext cx="0" cy="5217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" name="Line 38">
              <a:extLst>
                <a:ext uri="{FF2B5EF4-FFF2-40B4-BE49-F238E27FC236}">
                  <a16:creationId xmlns:a16="http://schemas.microsoft.com/office/drawing/2014/main" id="{0E01B790-B83C-64E1-F770-59EB83E64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1596" y="5356062"/>
              <a:ext cx="544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" name="Line 39">
              <a:extLst>
                <a:ext uri="{FF2B5EF4-FFF2-40B4-BE49-F238E27FC236}">
                  <a16:creationId xmlns:a16="http://schemas.microsoft.com/office/drawing/2014/main" id="{C89FFD04-1125-75EF-3D72-E42133E76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3645" y="5076534"/>
              <a:ext cx="0" cy="48451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" name="Line 40">
              <a:extLst>
                <a:ext uri="{FF2B5EF4-FFF2-40B4-BE49-F238E27FC236}">
                  <a16:creationId xmlns:a16="http://schemas.microsoft.com/office/drawing/2014/main" id="{F0F37005-8C10-2C12-0684-3FCB0D454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74339" y="5102623"/>
              <a:ext cx="58612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" name="Line 41">
              <a:extLst>
                <a:ext uri="{FF2B5EF4-FFF2-40B4-BE49-F238E27FC236}">
                  <a16:creationId xmlns:a16="http://schemas.microsoft.com/office/drawing/2014/main" id="{3597AEA6-7F63-6107-4137-FE9A54510E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9207" y="5076534"/>
              <a:ext cx="0" cy="48451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" name="Line 42">
              <a:extLst>
                <a:ext uri="{FF2B5EF4-FFF2-40B4-BE49-F238E27FC236}">
                  <a16:creationId xmlns:a16="http://schemas.microsoft.com/office/drawing/2014/main" id="{60687D1D-48F8-3DC5-87A9-AE7782CEC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34088" y="5102623"/>
              <a:ext cx="544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" name="Line 43">
              <a:extLst>
                <a:ext uri="{FF2B5EF4-FFF2-40B4-BE49-F238E27FC236}">
                  <a16:creationId xmlns:a16="http://schemas.microsoft.com/office/drawing/2014/main" id="{5BBF3B83-F240-9556-FE50-37825B47E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5249" y="4983358"/>
              <a:ext cx="0" cy="5217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3" name="Line 44">
              <a:extLst>
                <a:ext uri="{FF2B5EF4-FFF2-40B4-BE49-F238E27FC236}">
                  <a16:creationId xmlns:a16="http://schemas.microsoft.com/office/drawing/2014/main" id="{8C44E646-E21D-A588-94A9-E3C654BB4E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3849" y="5009447"/>
              <a:ext cx="56519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4" name="Line 45">
              <a:extLst>
                <a:ext uri="{FF2B5EF4-FFF2-40B4-BE49-F238E27FC236}">
                  <a16:creationId xmlns:a16="http://schemas.microsoft.com/office/drawing/2014/main" id="{C6927CEF-F225-A0FA-BAD5-E0DEE00CF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0789" y="4983358"/>
              <a:ext cx="0" cy="5217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5" name="Line 46">
              <a:extLst>
                <a:ext uri="{FF2B5EF4-FFF2-40B4-BE49-F238E27FC236}">
                  <a16:creationId xmlns:a16="http://schemas.microsoft.com/office/drawing/2014/main" id="{020EAE3B-DE69-76DC-3995-51ADE079E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5669" y="5009447"/>
              <a:ext cx="544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6" name="Line 47">
              <a:extLst>
                <a:ext uri="{FF2B5EF4-FFF2-40B4-BE49-F238E27FC236}">
                  <a16:creationId xmlns:a16="http://schemas.microsoft.com/office/drawing/2014/main" id="{00562A4A-F94C-C1F1-83DB-27160503A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405" y="4919998"/>
              <a:ext cx="0" cy="50316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7" name="Line 48">
              <a:extLst>
                <a:ext uri="{FF2B5EF4-FFF2-40B4-BE49-F238E27FC236}">
                  <a16:creationId xmlns:a16="http://schemas.microsoft.com/office/drawing/2014/main" id="{B1F4E7C8-A73D-9FE2-B619-7AB9147A9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1005" y="4947950"/>
              <a:ext cx="60706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" name="Line 49">
              <a:extLst>
                <a:ext uri="{FF2B5EF4-FFF2-40B4-BE49-F238E27FC236}">
                  <a16:creationId xmlns:a16="http://schemas.microsoft.com/office/drawing/2014/main" id="{F940E5A2-065C-160E-EE6B-E55078DF4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2154" y="4791415"/>
              <a:ext cx="0" cy="5404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" name="Line 50">
              <a:extLst>
                <a:ext uri="{FF2B5EF4-FFF2-40B4-BE49-F238E27FC236}">
                  <a16:creationId xmlns:a16="http://schemas.microsoft.com/office/drawing/2014/main" id="{8793CAD6-01C3-BABF-BA5E-E934CBDEE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2848" y="4819368"/>
              <a:ext cx="544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Line 51">
              <a:extLst>
                <a:ext uri="{FF2B5EF4-FFF2-40B4-BE49-F238E27FC236}">
                  <a16:creationId xmlns:a16="http://schemas.microsoft.com/office/drawing/2014/main" id="{01A1BEBA-470E-8C45-CEE4-10F44BC81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527" y="4690785"/>
              <a:ext cx="0" cy="48451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1" name="Line 52">
              <a:extLst>
                <a:ext uri="{FF2B5EF4-FFF2-40B4-BE49-F238E27FC236}">
                  <a16:creationId xmlns:a16="http://schemas.microsoft.com/office/drawing/2014/main" id="{3618715F-E969-79D1-6CB7-FEDE24E83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1407" y="4711284"/>
              <a:ext cx="56519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2" name="Line 53">
              <a:extLst>
                <a:ext uri="{FF2B5EF4-FFF2-40B4-BE49-F238E27FC236}">
                  <a16:creationId xmlns:a16="http://schemas.microsoft.com/office/drawing/2014/main" id="{0FB618C8-21D5-7D91-9444-BBD5B9D083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180" y="4690785"/>
              <a:ext cx="0" cy="48451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3" name="Line 54">
              <a:extLst>
                <a:ext uri="{FF2B5EF4-FFF2-40B4-BE49-F238E27FC236}">
                  <a16:creationId xmlns:a16="http://schemas.microsoft.com/office/drawing/2014/main" id="{934372FB-882E-F682-1107-539F020C2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1780" y="4711284"/>
              <a:ext cx="56519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4" name="Line 55">
              <a:extLst>
                <a:ext uri="{FF2B5EF4-FFF2-40B4-BE49-F238E27FC236}">
                  <a16:creationId xmlns:a16="http://schemas.microsoft.com/office/drawing/2014/main" id="{E2F4886A-AC0E-819B-C6C1-E0EBB1BDA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493" y="4588292"/>
              <a:ext cx="0" cy="5217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5" name="Line 56">
              <a:extLst>
                <a:ext uri="{FF2B5EF4-FFF2-40B4-BE49-F238E27FC236}">
                  <a16:creationId xmlns:a16="http://schemas.microsoft.com/office/drawing/2014/main" id="{C80798B3-8398-B5F5-5721-F01DD78B8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9187" y="4614381"/>
              <a:ext cx="544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" name="Line 57">
              <a:extLst>
                <a:ext uri="{FF2B5EF4-FFF2-40B4-BE49-F238E27FC236}">
                  <a16:creationId xmlns:a16="http://schemas.microsoft.com/office/drawing/2014/main" id="{EF81D73C-417A-E980-4142-0F94F8B2F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000" y="4588292"/>
              <a:ext cx="0" cy="5217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" name="Line 58">
              <a:extLst>
                <a:ext uri="{FF2B5EF4-FFF2-40B4-BE49-F238E27FC236}">
                  <a16:creationId xmlns:a16="http://schemas.microsoft.com/office/drawing/2014/main" id="{48550C55-4125-092D-C9B7-62E057780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600" y="4614381"/>
              <a:ext cx="60706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" name="Line 59">
              <a:extLst>
                <a:ext uri="{FF2B5EF4-FFF2-40B4-BE49-F238E27FC236}">
                  <a16:creationId xmlns:a16="http://schemas.microsoft.com/office/drawing/2014/main" id="{3E94E9BC-A5E0-FAE9-CDED-4C12FD61F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0746" y="4414984"/>
              <a:ext cx="0" cy="5217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" name="Line 60">
              <a:extLst>
                <a:ext uri="{FF2B5EF4-FFF2-40B4-BE49-F238E27FC236}">
                  <a16:creationId xmlns:a16="http://schemas.microsoft.com/office/drawing/2014/main" id="{3BDBE8B5-73A3-FDF5-67D8-A669E2EE38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440" y="4441073"/>
              <a:ext cx="54425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" name="Line 61">
              <a:extLst>
                <a:ext uri="{FF2B5EF4-FFF2-40B4-BE49-F238E27FC236}">
                  <a16:creationId xmlns:a16="http://schemas.microsoft.com/office/drawing/2014/main" id="{4FA24D73-BD5D-6009-0C35-ED96FADBA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253" y="4414984"/>
              <a:ext cx="0" cy="5217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" name="Line 62">
              <a:extLst>
                <a:ext uri="{FF2B5EF4-FFF2-40B4-BE49-F238E27FC236}">
                  <a16:creationId xmlns:a16="http://schemas.microsoft.com/office/drawing/2014/main" id="{0323CD97-14BA-27CB-2B18-05B7938C7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7947" y="4441073"/>
              <a:ext cx="58612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" name="Line 63">
              <a:extLst>
                <a:ext uri="{FF2B5EF4-FFF2-40B4-BE49-F238E27FC236}">
                  <a16:creationId xmlns:a16="http://schemas.microsoft.com/office/drawing/2014/main" id="{DAAC3468-80E8-CE27-1632-9E9FFD1D5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6776" y="4379578"/>
              <a:ext cx="0" cy="5217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" name="Line 64">
              <a:extLst>
                <a:ext uri="{FF2B5EF4-FFF2-40B4-BE49-F238E27FC236}">
                  <a16:creationId xmlns:a16="http://schemas.microsoft.com/office/drawing/2014/main" id="{3234F78A-60C8-1306-FD06-3D88E6ACF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7470" y="4405667"/>
              <a:ext cx="60706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" name="Line 65">
              <a:extLst>
                <a:ext uri="{FF2B5EF4-FFF2-40B4-BE49-F238E27FC236}">
                  <a16:creationId xmlns:a16="http://schemas.microsoft.com/office/drawing/2014/main" id="{24910AD1-3994-241D-3D00-0F22C425A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6992" y="4338580"/>
              <a:ext cx="0" cy="50316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" name="Line 66">
              <a:extLst>
                <a:ext uri="{FF2B5EF4-FFF2-40B4-BE49-F238E27FC236}">
                  <a16:creationId xmlns:a16="http://schemas.microsoft.com/office/drawing/2014/main" id="{FA9F473C-5B4C-4D1E-7C62-D352CAAFA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7686" y="4360943"/>
              <a:ext cx="60706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" name="Line 67">
              <a:extLst>
                <a:ext uri="{FF2B5EF4-FFF2-40B4-BE49-F238E27FC236}">
                  <a16:creationId xmlns:a16="http://schemas.microsoft.com/office/drawing/2014/main" id="{18AA1C1C-88D9-53C0-4D6E-F4F0350176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8129" y="4157819"/>
              <a:ext cx="0" cy="48451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" name="Line 68">
              <a:extLst>
                <a:ext uri="{FF2B5EF4-FFF2-40B4-BE49-F238E27FC236}">
                  <a16:creationId xmlns:a16="http://schemas.microsoft.com/office/drawing/2014/main" id="{4163B363-A9F7-6008-3783-FB0DBA142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8823" y="4180181"/>
              <a:ext cx="60706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" name="Line 69">
              <a:extLst>
                <a:ext uri="{FF2B5EF4-FFF2-40B4-BE49-F238E27FC236}">
                  <a16:creationId xmlns:a16="http://schemas.microsoft.com/office/drawing/2014/main" id="{1785CCF4-84DA-E786-D3CE-D0126A064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3010" y="4157819"/>
              <a:ext cx="0" cy="48451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" name="Line 70">
              <a:extLst>
                <a:ext uri="{FF2B5EF4-FFF2-40B4-BE49-F238E27FC236}">
                  <a16:creationId xmlns:a16="http://schemas.microsoft.com/office/drawing/2014/main" id="{E37E5A74-EED6-0D50-837C-0BD888DB7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704" y="4180181"/>
              <a:ext cx="60706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" name="Line 71">
              <a:extLst>
                <a:ext uri="{FF2B5EF4-FFF2-40B4-BE49-F238E27FC236}">
                  <a16:creationId xmlns:a16="http://schemas.microsoft.com/office/drawing/2014/main" id="{D056372E-6CC7-997E-7AE3-16329FBE3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9039" y="4055326"/>
              <a:ext cx="0" cy="48451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1" name="Line 72">
              <a:extLst>
                <a:ext uri="{FF2B5EF4-FFF2-40B4-BE49-F238E27FC236}">
                  <a16:creationId xmlns:a16="http://schemas.microsoft.com/office/drawing/2014/main" id="{7BF06178-F65D-BB9F-F2B5-4E9BB341B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9733" y="4077688"/>
              <a:ext cx="60706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" name="Line 73">
              <a:extLst>
                <a:ext uri="{FF2B5EF4-FFF2-40B4-BE49-F238E27FC236}">
                  <a16:creationId xmlns:a16="http://schemas.microsoft.com/office/drawing/2014/main" id="{FBB84A14-5BDA-F88B-6971-A3525477D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5969" y="3811204"/>
              <a:ext cx="0" cy="52179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" name="Line 74">
              <a:extLst>
                <a:ext uri="{FF2B5EF4-FFF2-40B4-BE49-F238E27FC236}">
                  <a16:creationId xmlns:a16="http://schemas.microsoft.com/office/drawing/2014/main" id="{10D6E013-2BB6-4AE1-7063-47B53D9958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0849" y="3837293"/>
              <a:ext cx="56519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" name="Line 75">
              <a:extLst>
                <a:ext uri="{FF2B5EF4-FFF2-40B4-BE49-F238E27FC236}">
                  <a16:creationId xmlns:a16="http://schemas.microsoft.com/office/drawing/2014/main" id="{C3F0BC01-0A6C-A2A9-610E-EB0AD2A0C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7274" y="4791415"/>
              <a:ext cx="0" cy="54043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" name="Line 76">
              <a:extLst>
                <a:ext uri="{FF2B5EF4-FFF2-40B4-BE49-F238E27FC236}">
                  <a16:creationId xmlns:a16="http://schemas.microsoft.com/office/drawing/2014/main" id="{303320EB-097F-41E2-899D-A6BEC237C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7968" y="4819368"/>
              <a:ext cx="58612" cy="0"/>
            </a:xfrm>
            <a:prstGeom prst="line">
              <a:avLst/>
            </a:pr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" name="Freeform 77">
              <a:extLst>
                <a:ext uri="{FF2B5EF4-FFF2-40B4-BE49-F238E27FC236}">
                  <a16:creationId xmlns:a16="http://schemas.microsoft.com/office/drawing/2014/main" id="{5723383A-26C3-0CF2-FA04-9E682F6AD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418" y="3539130"/>
              <a:ext cx="5827708" cy="2211997"/>
            </a:xfrm>
            <a:custGeom>
              <a:avLst/>
              <a:gdLst>
                <a:gd name="T0" fmla="*/ 0 w 2784"/>
                <a:gd name="T1" fmla="*/ 0 h 1187"/>
                <a:gd name="T2" fmla="*/ 0 w 2784"/>
                <a:gd name="T3" fmla="*/ 1187 h 1187"/>
                <a:gd name="T4" fmla="*/ 2784 w 2784"/>
                <a:gd name="T5" fmla="*/ 118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84" h="1187">
                  <a:moveTo>
                    <a:pt x="0" y="0"/>
                  </a:moveTo>
                  <a:lnTo>
                    <a:pt x="0" y="1187"/>
                  </a:lnTo>
                  <a:lnTo>
                    <a:pt x="2784" y="1187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" name="Line 78">
              <a:extLst>
                <a:ext uri="{FF2B5EF4-FFF2-40B4-BE49-F238E27FC236}">
                  <a16:creationId xmlns:a16="http://schemas.microsoft.com/office/drawing/2014/main" id="{B0247D12-EDA3-5089-D1D8-842DA41A8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9127" y="5751127"/>
              <a:ext cx="0" cy="764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" name="Line 79">
              <a:extLst>
                <a:ext uri="{FF2B5EF4-FFF2-40B4-BE49-F238E27FC236}">
                  <a16:creationId xmlns:a16="http://schemas.microsoft.com/office/drawing/2014/main" id="{B6D246A7-B05D-0F9B-FEE7-3ACFBF674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3655" y="5751127"/>
              <a:ext cx="0" cy="764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" name="Line 80">
              <a:extLst>
                <a:ext uri="{FF2B5EF4-FFF2-40B4-BE49-F238E27FC236}">
                  <a16:creationId xmlns:a16="http://schemas.microsoft.com/office/drawing/2014/main" id="{7CEC9C4E-A9C3-026B-AA89-B833DEF28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2370" y="5751127"/>
              <a:ext cx="0" cy="764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" name="Line 81">
              <a:extLst>
                <a:ext uri="{FF2B5EF4-FFF2-40B4-BE49-F238E27FC236}">
                  <a16:creationId xmlns:a16="http://schemas.microsoft.com/office/drawing/2014/main" id="{10764B10-9897-5F9D-7629-ABBFC3561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3180" y="5751127"/>
              <a:ext cx="0" cy="764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" name="Line 82">
              <a:extLst>
                <a:ext uri="{FF2B5EF4-FFF2-40B4-BE49-F238E27FC236}">
                  <a16:creationId xmlns:a16="http://schemas.microsoft.com/office/drawing/2014/main" id="{399FB59A-F77B-3BFF-42F4-5DCE27DD6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895" y="5751127"/>
              <a:ext cx="0" cy="764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" name="Line 83">
              <a:extLst>
                <a:ext uri="{FF2B5EF4-FFF2-40B4-BE49-F238E27FC236}">
                  <a16:creationId xmlns:a16="http://schemas.microsoft.com/office/drawing/2014/main" id="{0FEDCCBE-F276-800C-A208-40D12B25B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703" y="5751127"/>
              <a:ext cx="0" cy="764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" name="Line 84">
              <a:extLst>
                <a:ext uri="{FF2B5EF4-FFF2-40B4-BE49-F238E27FC236}">
                  <a16:creationId xmlns:a16="http://schemas.microsoft.com/office/drawing/2014/main" id="{2DC7A7D2-3449-3227-19C5-115B010D1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418" y="5751127"/>
              <a:ext cx="0" cy="764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" name="Line 85">
              <a:extLst>
                <a:ext uri="{FF2B5EF4-FFF2-40B4-BE49-F238E27FC236}">
                  <a16:creationId xmlns:a16="http://schemas.microsoft.com/office/drawing/2014/main" id="{BC1A5A0B-D386-AC00-A0CB-D85C6E75D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687" y="5751127"/>
              <a:ext cx="8373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5" name="Line 86">
              <a:extLst>
                <a:ext uri="{FF2B5EF4-FFF2-40B4-BE49-F238E27FC236}">
                  <a16:creationId xmlns:a16="http://schemas.microsoft.com/office/drawing/2014/main" id="{76C41B8F-4329-A393-859B-C937E1464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687" y="3539130"/>
              <a:ext cx="8373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6" name="Line 87">
              <a:extLst>
                <a:ext uri="{FF2B5EF4-FFF2-40B4-BE49-F238E27FC236}">
                  <a16:creationId xmlns:a16="http://schemas.microsoft.com/office/drawing/2014/main" id="{6F59E570-4C3B-7F9F-81B1-48520393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687" y="5311337"/>
              <a:ext cx="8373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" name="Line 88">
              <a:extLst>
                <a:ext uri="{FF2B5EF4-FFF2-40B4-BE49-F238E27FC236}">
                  <a16:creationId xmlns:a16="http://schemas.microsoft.com/office/drawing/2014/main" id="{C6D4C24A-BF75-2797-0C8B-D51DE3029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687" y="4867820"/>
              <a:ext cx="8373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" name="Line 89">
              <a:extLst>
                <a:ext uri="{FF2B5EF4-FFF2-40B4-BE49-F238E27FC236}">
                  <a16:creationId xmlns:a16="http://schemas.microsoft.com/office/drawing/2014/main" id="{C74D4005-C9A3-7A4C-2B16-D65D31628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687" y="4424302"/>
              <a:ext cx="8373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" name="Line 90">
              <a:extLst>
                <a:ext uri="{FF2B5EF4-FFF2-40B4-BE49-F238E27FC236}">
                  <a16:creationId xmlns:a16="http://schemas.microsoft.com/office/drawing/2014/main" id="{DCDA61B9-D3DB-B6A3-89EC-B033A93C04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687" y="3978921"/>
              <a:ext cx="8373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5EBBFF4-5145-D087-3D9C-F805FBB75660}"/>
                </a:ext>
              </a:extLst>
            </p:cNvPr>
            <p:cNvSpPr txBox="1"/>
            <p:nvPr/>
          </p:nvSpPr>
          <p:spPr bwMode="gray">
            <a:xfrm>
              <a:off x="534442" y="3466286"/>
              <a:ext cx="186585" cy="121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1.0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41E8621-650A-4937-A721-940C5020A1D9}"/>
                </a:ext>
              </a:extLst>
            </p:cNvPr>
            <p:cNvSpPr txBox="1"/>
            <p:nvPr/>
          </p:nvSpPr>
          <p:spPr bwMode="gray">
            <a:xfrm>
              <a:off x="534442" y="3899280"/>
              <a:ext cx="186585" cy="121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0.8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D805E13-0BB0-E485-94DF-52E92929B3C9}"/>
                </a:ext>
              </a:extLst>
            </p:cNvPr>
            <p:cNvSpPr txBox="1"/>
            <p:nvPr/>
          </p:nvSpPr>
          <p:spPr bwMode="gray">
            <a:xfrm>
              <a:off x="534442" y="5676073"/>
              <a:ext cx="186585" cy="121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0.0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D6639A6-BCB4-A84D-2DEE-8B94D67F94AF}"/>
                </a:ext>
              </a:extLst>
            </p:cNvPr>
            <p:cNvSpPr txBox="1"/>
            <p:nvPr/>
          </p:nvSpPr>
          <p:spPr bwMode="gray">
            <a:xfrm>
              <a:off x="534442" y="4352507"/>
              <a:ext cx="186585" cy="121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0.6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488923E-9910-CE07-F3E1-4662153FA62A}"/>
                </a:ext>
              </a:extLst>
            </p:cNvPr>
            <p:cNvSpPr txBox="1"/>
            <p:nvPr/>
          </p:nvSpPr>
          <p:spPr bwMode="gray">
            <a:xfrm>
              <a:off x="534442" y="4795326"/>
              <a:ext cx="186585" cy="121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0.4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E110A2CB-A101-F2BF-268A-B78F54AD3B44}"/>
                </a:ext>
              </a:extLst>
            </p:cNvPr>
            <p:cNvSpPr txBox="1"/>
            <p:nvPr/>
          </p:nvSpPr>
          <p:spPr bwMode="gray">
            <a:xfrm>
              <a:off x="534442" y="5240476"/>
              <a:ext cx="186585" cy="121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0.2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94C75E8-CFB7-52D3-7563-3E04CA54AAD3}"/>
                </a:ext>
              </a:extLst>
            </p:cNvPr>
            <p:cNvSpPr txBox="1"/>
            <p:nvPr/>
          </p:nvSpPr>
          <p:spPr bwMode="gray">
            <a:xfrm>
              <a:off x="805110" y="5830857"/>
              <a:ext cx="72562" cy="121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0D671DC-0B91-450B-A1F0-2FBF76ABAA48}"/>
                </a:ext>
              </a:extLst>
            </p:cNvPr>
            <p:cNvSpPr txBox="1"/>
            <p:nvPr/>
          </p:nvSpPr>
          <p:spPr bwMode="gray">
            <a:xfrm>
              <a:off x="1777466" y="5830857"/>
              <a:ext cx="72562" cy="121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9A1D7CA8-A635-7FC5-D3BB-7C5AE5B5B871}"/>
                </a:ext>
              </a:extLst>
            </p:cNvPr>
            <p:cNvSpPr txBox="1"/>
            <p:nvPr/>
          </p:nvSpPr>
          <p:spPr bwMode="gray">
            <a:xfrm>
              <a:off x="2710901" y="5830857"/>
              <a:ext cx="145122" cy="121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7F20B04A-600E-719A-91BB-CCA67A80CDE0}"/>
                </a:ext>
              </a:extLst>
            </p:cNvPr>
            <p:cNvSpPr txBox="1"/>
            <p:nvPr/>
          </p:nvSpPr>
          <p:spPr bwMode="gray">
            <a:xfrm>
              <a:off x="3681664" y="5830857"/>
              <a:ext cx="145122" cy="121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2AD9BFE-B524-B7EE-8F9B-054E081FEB1D}"/>
                </a:ext>
              </a:extLst>
            </p:cNvPr>
            <p:cNvSpPr txBox="1"/>
            <p:nvPr/>
          </p:nvSpPr>
          <p:spPr bwMode="gray">
            <a:xfrm>
              <a:off x="4650338" y="5830857"/>
              <a:ext cx="145122" cy="121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24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EEE35755-660A-E161-0EDC-C0BE719A6D05}"/>
                </a:ext>
              </a:extLst>
            </p:cNvPr>
            <p:cNvSpPr txBox="1"/>
            <p:nvPr/>
          </p:nvSpPr>
          <p:spPr bwMode="gray">
            <a:xfrm>
              <a:off x="5621095" y="5830857"/>
              <a:ext cx="145122" cy="121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2C3DDB2-EA2E-0F9D-A051-C527DC4CCF32}"/>
                </a:ext>
              </a:extLst>
            </p:cNvPr>
            <p:cNvSpPr txBox="1"/>
            <p:nvPr/>
          </p:nvSpPr>
          <p:spPr bwMode="gray">
            <a:xfrm>
              <a:off x="6597094" y="5830857"/>
              <a:ext cx="145122" cy="1218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36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5074A40-2CC6-6C9E-7810-DD1A44E9C4F8}"/>
                </a:ext>
              </a:extLst>
            </p:cNvPr>
            <p:cNvSpPr txBox="1"/>
            <p:nvPr/>
          </p:nvSpPr>
          <p:spPr bwMode="gray">
            <a:xfrm>
              <a:off x="3290105" y="5999028"/>
              <a:ext cx="930338" cy="1328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Time (months)</a:t>
              </a:r>
              <a:endPara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EFED8462-B3EA-17BA-22DF-0A8F6BB38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895" y="4008271"/>
              <a:ext cx="0" cy="174420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E2D9CEE-0E97-89F5-95A4-634B0F2D1B6F}"/>
                </a:ext>
              </a:extLst>
            </p:cNvPr>
            <p:cNvSpPr txBox="1"/>
            <p:nvPr/>
          </p:nvSpPr>
          <p:spPr bwMode="gray">
            <a:xfrm>
              <a:off x="2831562" y="3980261"/>
              <a:ext cx="838342" cy="12181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12-month rate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CEECD020-07A1-ACBE-D667-3EC9032E695C}"/>
                </a:ext>
              </a:extLst>
            </p:cNvPr>
            <p:cNvSpPr txBox="1"/>
            <p:nvPr/>
          </p:nvSpPr>
          <p:spPr bwMode="gray">
            <a:xfrm>
              <a:off x="2831562" y="4107328"/>
              <a:ext cx="382243" cy="12181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A5CD50">
                      <a:lumMod val="75000"/>
                    </a:srgbClr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60.8%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A5CD50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84C17F3E-24DE-7C46-8122-72AD07265308}"/>
                </a:ext>
              </a:extLst>
            </p:cNvPr>
            <p:cNvSpPr txBox="1"/>
            <p:nvPr/>
          </p:nvSpPr>
          <p:spPr bwMode="gray">
            <a:xfrm>
              <a:off x="2831562" y="4234396"/>
              <a:ext cx="382243" cy="12181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52.1%</a:t>
              </a:r>
              <a:endPara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F1BB9A6-FD33-D58E-A6E0-D2B0299E431C}"/>
                </a:ext>
              </a:extLst>
            </p:cNvPr>
            <p:cNvSpPr txBox="1"/>
            <p:nvPr/>
          </p:nvSpPr>
          <p:spPr bwMode="gray">
            <a:xfrm rot="16200000">
              <a:off x="127753" y="4588434"/>
              <a:ext cx="307341" cy="14926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PFS</a:t>
              </a:r>
              <a:r>
                <a:rPr kumimoji="0" lang="en-GB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OT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575AB0-5D10-3D22-A1FE-4A2BC26DB80D}"/>
              </a:ext>
            </a:extLst>
          </p:cNvPr>
          <p:cNvGrpSpPr/>
          <p:nvPr/>
        </p:nvGrpSpPr>
        <p:grpSpPr>
          <a:xfrm>
            <a:off x="3287874" y="3540717"/>
            <a:ext cx="5760454" cy="680371"/>
            <a:chOff x="4079962" y="3721539"/>
            <a:chExt cx="5760454" cy="680371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B6700042-138D-705D-6A32-67C99D987BFB}"/>
                </a:ext>
              </a:extLst>
            </p:cNvPr>
            <p:cNvSpPr txBox="1"/>
            <p:nvPr/>
          </p:nvSpPr>
          <p:spPr bwMode="gray">
            <a:xfrm>
              <a:off x="7939137" y="3881659"/>
              <a:ext cx="48090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Events</a:t>
              </a:r>
              <a:endPara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052AC65-A27C-2380-F2CB-1150AECF0941}"/>
                </a:ext>
              </a:extLst>
            </p:cNvPr>
            <p:cNvSpPr txBox="1"/>
            <p:nvPr/>
          </p:nvSpPr>
          <p:spPr bwMode="gray">
            <a:xfrm>
              <a:off x="8553209" y="3721539"/>
              <a:ext cx="565861" cy="3077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mPFS</a:t>
              </a:r>
              <a:r>
                <a:rPr kumimoji="0" lang="en-US" sz="10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OT</a:t>
              </a:r>
              <a:r>
                <a:rPr kumimoji="0" lang="en-US" sz="1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months</a:t>
              </a:r>
              <a:endPara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34E3A29-8057-E4BE-19F2-2A5B97F75D7F}"/>
                </a:ext>
              </a:extLst>
            </p:cNvPr>
            <p:cNvSpPr txBox="1"/>
            <p:nvPr/>
          </p:nvSpPr>
          <p:spPr bwMode="gray">
            <a:xfrm>
              <a:off x="9272155" y="3881659"/>
              <a:ext cx="55303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95% CI</a:t>
              </a:r>
              <a:endParaRPr kumimoji="0" lang="en-GB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B2A4B66-AF56-AEF2-3489-1BE574C0743B}"/>
                </a:ext>
              </a:extLst>
            </p:cNvPr>
            <p:cNvSpPr txBox="1"/>
            <p:nvPr/>
          </p:nvSpPr>
          <p:spPr bwMode="gray">
            <a:xfrm>
              <a:off x="8097831" y="4064841"/>
              <a:ext cx="16350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52</a:t>
              </a:r>
              <a:endPara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B570240-3573-11D1-E40E-EC761DF67B0B}"/>
                </a:ext>
              </a:extLst>
            </p:cNvPr>
            <p:cNvSpPr txBox="1"/>
            <p:nvPr/>
          </p:nvSpPr>
          <p:spPr bwMode="gray">
            <a:xfrm>
              <a:off x="8097831" y="4248022"/>
              <a:ext cx="16350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41</a:t>
              </a:r>
              <a:endPara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5A63985-6DA9-91AE-C559-33CF44B65099}"/>
                </a:ext>
              </a:extLst>
            </p:cNvPr>
            <p:cNvSpPr txBox="1"/>
            <p:nvPr/>
          </p:nvSpPr>
          <p:spPr bwMode="gray">
            <a:xfrm>
              <a:off x="8690268" y="4064841"/>
              <a:ext cx="29174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13.2</a:t>
              </a:r>
              <a:endPara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8D4C044-020C-8771-C8F8-E959239E7E5F}"/>
                </a:ext>
              </a:extLst>
            </p:cNvPr>
            <p:cNvSpPr txBox="1"/>
            <p:nvPr/>
          </p:nvSpPr>
          <p:spPr bwMode="gray">
            <a:xfrm>
              <a:off x="8690268" y="4248022"/>
              <a:ext cx="29174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17.1</a:t>
              </a:r>
              <a:endPara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53A3EC0-FD8D-2EC8-4546-55C97C4920FE}"/>
                </a:ext>
              </a:extLst>
            </p:cNvPr>
            <p:cNvSpPr txBox="1"/>
            <p:nvPr/>
          </p:nvSpPr>
          <p:spPr bwMode="gray">
            <a:xfrm>
              <a:off x="9256922" y="4064841"/>
              <a:ext cx="58349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9.6–16.8</a:t>
              </a:r>
              <a:endPara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6FFF24E5-A286-DE7D-9068-65D103EB72DF}"/>
                </a:ext>
              </a:extLst>
            </p:cNvPr>
            <p:cNvSpPr txBox="1"/>
            <p:nvPr/>
          </p:nvSpPr>
          <p:spPr bwMode="gray">
            <a:xfrm>
              <a:off x="9256922" y="4248022"/>
              <a:ext cx="58349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9.3–24.9</a:t>
              </a:r>
              <a:endPara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D5CB75A-0DB4-6B13-9FF9-B00C7A187FD6}"/>
                </a:ext>
              </a:extLst>
            </p:cNvPr>
            <p:cNvSpPr txBox="1"/>
            <p:nvPr/>
          </p:nvSpPr>
          <p:spPr bwMode="gray">
            <a:xfrm>
              <a:off x="4079962" y="3772917"/>
              <a:ext cx="3748868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2328F"/>
                </a:buClr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2328F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03291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Continuous panitumumab + FOLFIRI (n=69)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2328F"/>
                </a:buClr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5CD5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Stop-and-go panitumumab + FOLFIRI (n=68)</a:t>
              </a: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619EBE62-F7C9-B330-B5E8-E0FFA2236FBE}"/>
              </a:ext>
            </a:extLst>
          </p:cNvPr>
          <p:cNvSpPr txBox="1"/>
          <p:nvPr/>
        </p:nvSpPr>
        <p:spPr bwMode="gray">
          <a:xfrm>
            <a:off x="-1438051" y="1124744"/>
            <a:ext cx="6215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Phase II IMPROVE trial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521C60-44E9-74DD-D540-9DA48524125E}"/>
              </a:ext>
            </a:extLst>
          </p:cNvPr>
          <p:cNvSpPr/>
          <p:nvPr/>
        </p:nvSpPr>
        <p:spPr bwMode="gray">
          <a:xfrm>
            <a:off x="5734479" y="4442925"/>
            <a:ext cx="2763543" cy="1505691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Primary endpoint met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34 patients alive and without PD at 1 year in the stop-and-go arm</a:t>
            </a:r>
          </a:p>
        </p:txBody>
      </p:sp>
      <p:sp>
        <p:nvSpPr>
          <p:cNvPr id="151" name="Left Brace 150">
            <a:extLst>
              <a:ext uri="{FF2B5EF4-FFF2-40B4-BE49-F238E27FC236}">
                <a16:creationId xmlns:a16="http://schemas.microsoft.com/office/drawing/2014/main" id="{1A8E565B-DAE2-9E49-353E-CAF893DE794D}"/>
              </a:ext>
            </a:extLst>
          </p:cNvPr>
          <p:cNvSpPr/>
          <p:nvPr/>
        </p:nvSpPr>
        <p:spPr>
          <a:xfrm rot="16200000">
            <a:off x="4693257" y="1357279"/>
            <a:ext cx="246220" cy="2851381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3" name="Left Brace 152">
            <a:extLst>
              <a:ext uri="{FF2B5EF4-FFF2-40B4-BE49-F238E27FC236}">
                <a16:creationId xmlns:a16="http://schemas.microsoft.com/office/drawing/2014/main" id="{7BC75B60-C4AF-14BC-15AD-FAE692347349}"/>
              </a:ext>
            </a:extLst>
          </p:cNvPr>
          <p:cNvSpPr/>
          <p:nvPr/>
        </p:nvSpPr>
        <p:spPr>
          <a:xfrm rot="16200000">
            <a:off x="7787559" y="1355804"/>
            <a:ext cx="246220" cy="2851381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6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BFD42-3F19-A429-07AB-5331BCB913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5DB2D85-B92A-7D47-FBD3-77D42CAB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Later-line sequencing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71526D0-E63A-2F5D-FA19-D7920DBCAD32}"/>
              </a:ext>
            </a:extLst>
          </p:cNvPr>
          <p:cNvSpPr/>
          <p:nvPr/>
        </p:nvSpPr>
        <p:spPr>
          <a:xfrm>
            <a:off x="10485120" y="6339840"/>
            <a:ext cx="1168400" cy="29464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4228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0A5A7-DAA7-8BCC-A62E-B053085CA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Title 1">
            <a:extLst>
              <a:ext uri="{FF2B5EF4-FFF2-40B4-BE49-F238E27FC236}">
                <a16:creationId xmlns:a16="http://schemas.microsoft.com/office/drawing/2014/main" id="{E014775E-FA6D-EB04-744B-69BBE0F4B1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201" y="584199"/>
            <a:ext cx="9687559" cy="1059109"/>
          </a:xfrm>
          <a:prstGeom prst="rect">
            <a:avLst/>
          </a:prstGeom>
        </p:spPr>
        <p:txBody>
          <a:bodyPr/>
          <a:lstStyle/>
          <a:p>
            <a:r>
              <a:t>What is the 3</a:t>
            </a:r>
            <a:r>
              <a:rPr baseline="30000"/>
              <a:t>rd</a:t>
            </a:r>
            <a:r>
              <a:t> line treatment goal?</a:t>
            </a:r>
          </a:p>
        </p:txBody>
      </p:sp>
      <p:sp>
        <p:nvSpPr>
          <p:cNvPr id="1507" name="Rectangle 2">
            <a:extLst>
              <a:ext uri="{FF2B5EF4-FFF2-40B4-BE49-F238E27FC236}">
                <a16:creationId xmlns:a16="http://schemas.microsoft.com/office/drawing/2014/main" id="{8AA3FAF3-BD11-F8D2-6E24-0BDB1FCAAD17}"/>
              </a:ext>
            </a:extLst>
          </p:cNvPr>
          <p:cNvSpPr txBox="1"/>
          <p:nvPr/>
        </p:nvSpPr>
        <p:spPr>
          <a:xfrm>
            <a:off x="2658533" y="3419760"/>
            <a:ext cx="11074400" cy="592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60957" tIns="60957" rIns="60957" bIns="60957">
            <a:spAutoFit/>
          </a:bodyPr>
          <a:lstStyle/>
          <a:p>
            <a:pPr marL="380990" marR="0" lvl="0" indent="-38099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/>
              <a:buChar char="•"/>
              <a:tabLst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1508" name="Extending survival">
            <a:extLst>
              <a:ext uri="{FF2B5EF4-FFF2-40B4-BE49-F238E27FC236}">
                <a16:creationId xmlns:a16="http://schemas.microsoft.com/office/drawing/2014/main" id="{FC315055-BE99-54DA-BF9E-062F496C7549}"/>
              </a:ext>
            </a:extLst>
          </p:cNvPr>
          <p:cNvSpPr txBox="1"/>
          <p:nvPr/>
        </p:nvSpPr>
        <p:spPr>
          <a:xfrm>
            <a:off x="772758" y="2163779"/>
            <a:ext cx="411645" cy="592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60957" tIns="60957" rIns="60957" bIns="60957">
            <a:spAutoFit/>
          </a:bodyPr>
          <a:lstStyle>
            <a:lvl1pPr marL="285750" indent="-285750">
              <a:lnSpc>
                <a:spcPct val="200000"/>
              </a:lnSpc>
              <a:buSzPct val="100000"/>
              <a:buFont typeface="Arial"/>
              <a:buChar char="•"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/>
              <a:buChar char="•"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0A6B1E0F-CC7F-90A9-666D-8561228D6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10044" y="1339394"/>
            <a:ext cx="5601992" cy="53461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5E5D7F-A8AA-348C-3053-739183D695C1}"/>
              </a:ext>
            </a:extLst>
          </p:cNvPr>
          <p:cNvSpPr/>
          <p:nvPr/>
        </p:nvSpPr>
        <p:spPr>
          <a:xfrm>
            <a:off x="4583246" y="2495982"/>
            <a:ext cx="17556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5556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5556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survival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71A07-20C5-8614-0218-5F362217D1F8}"/>
              </a:ext>
            </a:extLst>
          </p:cNvPr>
          <p:cNvSpPr/>
          <p:nvPr/>
        </p:nvSpPr>
        <p:spPr>
          <a:xfrm>
            <a:off x="5421676" y="4012479"/>
            <a:ext cx="2978728" cy="14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marR="0" lvl="0" indent="-38099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/>
              <a:buChar char="•"/>
              <a:tabLst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    Maintain QOL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F0699-B9BD-2467-79ED-E613359D7041}"/>
              </a:ext>
            </a:extLst>
          </p:cNvPr>
          <p:cNvSpPr/>
          <p:nvPr/>
        </p:nvSpPr>
        <p:spPr>
          <a:xfrm>
            <a:off x="7581369" y="2520218"/>
            <a:ext cx="1435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5556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Disease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55560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 </a:t>
            </a:r>
          </a:p>
        </p:txBody>
      </p:sp>
    </p:spTree>
    <p:extLst>
      <p:ext uri="{BB962C8B-B14F-4D97-AF65-F5344CB8AC3E}">
        <p14:creationId xmlns:p14="http://schemas.microsoft.com/office/powerpoint/2010/main" val="1540548777"/>
      </p:ext>
    </p:extLst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9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" grpId="0" animBg="1" advAuto="0"/>
      <p:bldP spid="1508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C32F-2FDC-472E-6B47-96A815ED1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17F3-8737-E8D2-C8A0-89045CEB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sz="5400"/>
              <a:t>BEYOND 2NDLINE WHAT WE HAVE ?</a:t>
            </a:r>
            <a:endParaRPr lang="en-QA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9FCA8-EC5C-5452-4157-01428AF0A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900238"/>
            <a:ext cx="10877529" cy="4129087"/>
          </a:xfrm>
        </p:spPr>
        <p:txBody>
          <a:bodyPr/>
          <a:lstStyle/>
          <a:p>
            <a:pPr algn="l" rtl="0"/>
            <a:r>
              <a:rPr lang="en-US" sz="4000"/>
              <a:t>REGORAFENIB. </a:t>
            </a:r>
          </a:p>
          <a:p>
            <a:pPr algn="l" rtl="0"/>
            <a:r>
              <a:rPr lang="en-US" sz="4000"/>
              <a:t>TAS-102.</a:t>
            </a:r>
          </a:p>
          <a:p>
            <a:pPr algn="l" rtl="0"/>
            <a:r>
              <a:rPr lang="en-US" sz="4000"/>
              <a:t>COMBINATION (REG+NIVO, TAS+BEVA).</a:t>
            </a:r>
          </a:p>
          <a:p>
            <a:pPr algn="l" rtl="0"/>
            <a:r>
              <a:rPr lang="en-US" sz="4000"/>
              <a:t>RECHALLENG WITH TARGET OR CHEMOTHERAPY. </a:t>
            </a:r>
          </a:p>
          <a:p>
            <a:pPr algn="l" rtl="0"/>
            <a:r>
              <a:rPr lang="en-US" sz="4000"/>
              <a:t>CLINICAL TRIALs .</a:t>
            </a:r>
            <a:endParaRPr lang="en-QA" sz="4000" dirty="0"/>
          </a:p>
        </p:txBody>
      </p:sp>
    </p:spTree>
    <p:extLst>
      <p:ext uri="{BB962C8B-B14F-4D97-AF65-F5344CB8AC3E}">
        <p14:creationId xmlns:p14="http://schemas.microsoft.com/office/powerpoint/2010/main" val="351490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04DEEB-CAFF-8472-FB42-7ADB2503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GB" sz="3600" dirty="0"/>
              <a:t>Current ESMO guidelines for 3L and beyond include many treatment options but offer little guidance on their selection</a:t>
            </a:r>
            <a:r>
              <a:rPr lang="en-GB" sz="3600" baseline="30000" dirty="0"/>
              <a:t>1–3</a:t>
            </a: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7B673-38DC-E8CA-3C83-BCD3866DB4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2000" y="5805264"/>
            <a:ext cx="8718972" cy="79190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*In patients not previously treated with an anti-EGFR agent.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mAb, monoclonal antibody;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MCBS, Magnitude of Clinical Benefit Scale. 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ESMO Metastatic Colorectal Cancer Living Guidelines, v1.1 July 2023; 2. Cervantes A, et al. Ann Oncol 2024;35:241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243; 3.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Cervantes A, et al. Ann Oncol 2023;34:10–32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; 4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Yoshino T, et al. 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ESMO Open 2023;8:101558.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ACB6F8A-52C2-7E35-8680-963390D4B8E7}"/>
              </a:ext>
            </a:extLst>
          </p:cNvPr>
          <p:cNvSpPr/>
          <p:nvPr/>
        </p:nvSpPr>
        <p:spPr bwMode="gray">
          <a:xfrm>
            <a:off x="623885" y="1656584"/>
            <a:ext cx="10944225" cy="2423425"/>
          </a:xfrm>
          <a:prstGeom prst="roundRect">
            <a:avLst>
              <a:gd name="adj" fmla="val 9489"/>
            </a:avLst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ESMO Living Guidelines v1.1 2023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recommendations for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≥3L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treatment of </a:t>
            </a:r>
            <a:b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RAS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wt/</a:t>
            </a: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BRAF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wt mCRC</a:t>
            </a:r>
            <a:r>
              <a:rPr kumimoji="0" lang="de-DE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49B5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TAS-102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+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bevacizumab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[I, A; MCBS 4]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Single-agent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anti-EGFR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mAb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 [I, A; panitumumab MCBS 2]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rinotecan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EB3C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-cetuximab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 [II, B]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49B5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TAS-102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[I, A; MCBS 3]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DBECD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Regorafenib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[I, A; MCBS 1]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12512D7-4420-F5AD-FC86-C520FBCEA70F}"/>
              </a:ext>
            </a:extLst>
          </p:cNvPr>
          <p:cNvSpPr/>
          <p:nvPr/>
        </p:nvSpPr>
        <p:spPr bwMode="gray">
          <a:xfrm>
            <a:off x="623886" y="4680545"/>
            <a:ext cx="10944225" cy="1008111"/>
          </a:xfrm>
          <a:prstGeom prst="roundRect">
            <a:avLst>
              <a:gd name="adj" fmla="val 10799"/>
            </a:avLst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ESMO guidelines also state: “In patients maintaining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RAS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status,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rechallenge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with anti-EGFR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mAbs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may be an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option in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selected patients [III, C]”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811366-FC0C-DE36-CF21-410B4484FC9B}"/>
              </a:ext>
            </a:extLst>
          </p:cNvPr>
          <p:cNvSpPr/>
          <p:nvPr/>
        </p:nvSpPr>
        <p:spPr bwMode="gray">
          <a:xfrm>
            <a:off x="626095" y="3933056"/>
            <a:ext cx="10944225" cy="576064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 anchorCtr="0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Fruquintinib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50329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is additionally recommended in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ESMO pan-Asian guidelines</a:t>
            </a:r>
            <a:r>
              <a:rPr kumimoji="0" lang="en-GB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en-GB" sz="1600" b="1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3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7E4C51-CA1F-F8D4-FE24-866B68DE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optimal sequence of agents across later lines of </a:t>
            </a: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reatment</a:t>
            </a:r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patients with </a:t>
            </a:r>
            <a:r>
              <a:rPr lang="en-US" sz="2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 </a:t>
            </a:r>
            <a:r>
              <a:rPr lang="en-US" sz="2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wt</a:t>
            </a:r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mCRC has not been fully established</a:t>
            </a:r>
            <a:r>
              <a:rPr lang="en-US" sz="2800" baseline="30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375BC-AEFD-891B-B943-C50A88233E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4L, fourth-line.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Fernández-Montes A, et al. Clin Colorectal Cancer 2020;19:165–177.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F5990F-B84F-9E80-FA62-9AE3A4722F99}"/>
              </a:ext>
            </a:extLst>
          </p:cNvPr>
          <p:cNvGrpSpPr/>
          <p:nvPr/>
        </p:nvGrpSpPr>
        <p:grpSpPr>
          <a:xfrm>
            <a:off x="931788" y="1406767"/>
            <a:ext cx="9988748" cy="3074960"/>
            <a:chOff x="2279576" y="2891271"/>
            <a:chExt cx="7305424" cy="25848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39C49C7-1669-FC78-A324-AF207FC06656}"/>
                </a:ext>
              </a:extLst>
            </p:cNvPr>
            <p:cNvGrpSpPr/>
            <p:nvPr/>
          </p:nvGrpSpPr>
          <p:grpSpPr>
            <a:xfrm>
              <a:off x="2279576" y="2891271"/>
              <a:ext cx="7304360" cy="1252194"/>
              <a:chOff x="2279576" y="2891271"/>
              <a:chExt cx="7304360" cy="1252194"/>
            </a:xfrm>
          </p:grpSpPr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07861F06-F554-6EA7-3B10-0CAD649387EC}"/>
                  </a:ext>
                </a:extLst>
              </p:cNvPr>
              <p:cNvGraphicFramePr/>
              <p:nvPr/>
            </p:nvGraphicFramePr>
            <p:xfrm>
              <a:off x="2279576" y="2976187"/>
              <a:ext cx="7304360" cy="116727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A39CE8-C948-572D-2B31-37831B4CE9E1}"/>
                  </a:ext>
                </a:extLst>
              </p:cNvPr>
              <p:cNvSpPr txBox="1"/>
              <p:nvPr/>
            </p:nvSpPr>
            <p:spPr bwMode="gray">
              <a:xfrm>
                <a:off x="3224496" y="2891271"/>
                <a:ext cx="5245231" cy="181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03291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Sequential treatment strategy with different therapies across each line</a:t>
                </a:r>
              </a:p>
            </p:txBody>
          </p:sp>
        </p:grpSp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3CFFA9EF-928F-F48B-78DA-A63A094FD925}"/>
                </a:ext>
              </a:extLst>
            </p:cNvPr>
            <p:cNvGraphicFramePr/>
            <p:nvPr/>
          </p:nvGraphicFramePr>
          <p:xfrm>
            <a:off x="2280640" y="4308819"/>
            <a:ext cx="7304360" cy="11672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816350-7CFF-7556-19B5-AE2795989A05}"/>
                </a:ext>
              </a:extLst>
            </p:cNvPr>
            <p:cNvSpPr txBox="1"/>
            <p:nvPr/>
          </p:nvSpPr>
          <p:spPr bwMode="gray">
            <a:xfrm>
              <a:off x="3399180" y="4234366"/>
              <a:ext cx="4895862" cy="1811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Rechallenge strategy using the same therapy in 1L and a later line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7A4238B-76ED-AAEC-C2AA-0850FD39C985}"/>
              </a:ext>
            </a:extLst>
          </p:cNvPr>
          <p:cNvSpPr txBox="1"/>
          <p:nvPr/>
        </p:nvSpPr>
        <p:spPr bwMode="gray">
          <a:xfrm>
            <a:off x="1168851" y="5370398"/>
            <a:ext cx="9520881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patients are now living to receive later lines of therapy,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increasing the need for trials investigating sequencing in the 3L and beyond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554EE2-3EE4-4169-117A-8BBB56167224}"/>
              </a:ext>
            </a:extLst>
          </p:cNvPr>
          <p:cNvGrpSpPr/>
          <p:nvPr/>
        </p:nvGrpSpPr>
        <p:grpSpPr>
          <a:xfrm>
            <a:off x="933264" y="4365104"/>
            <a:ext cx="9156489" cy="892682"/>
            <a:chOff x="2214404" y="4581128"/>
            <a:chExt cx="6378916" cy="65287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996BE91-2DB2-9F9A-C3C0-B046DF445A0D}"/>
                </a:ext>
              </a:extLst>
            </p:cNvPr>
            <p:cNvGrpSpPr/>
            <p:nvPr/>
          </p:nvGrpSpPr>
          <p:grpSpPr>
            <a:xfrm>
              <a:off x="2214404" y="4581128"/>
              <a:ext cx="5350761" cy="652877"/>
              <a:chOff x="444511" y="5512745"/>
              <a:chExt cx="4113719" cy="467554"/>
            </a:xfrm>
          </p:grpSpPr>
          <p:pic>
            <p:nvPicPr>
              <p:cNvPr id="23" name="Graphic 22" descr="Group of people with solid fill">
                <a:extLst>
                  <a:ext uri="{FF2B5EF4-FFF2-40B4-BE49-F238E27FC236}">
                    <a16:creationId xmlns:a16="http://schemas.microsoft.com/office/drawing/2014/main" id="{7AF884B3-53FA-6F56-582E-D1B456B4F8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t="66239"/>
              <a:stretch/>
            </p:blipFill>
            <p:spPr>
              <a:xfrm>
                <a:off x="444511" y="5517232"/>
                <a:ext cx="1371600" cy="463067"/>
              </a:xfrm>
              <a:prstGeom prst="rect">
                <a:avLst/>
              </a:prstGeom>
            </p:spPr>
          </p:pic>
          <p:pic>
            <p:nvPicPr>
              <p:cNvPr id="24" name="Graphic 23" descr="Group of people with solid fill">
                <a:extLst>
                  <a:ext uri="{FF2B5EF4-FFF2-40B4-BE49-F238E27FC236}">
                    <a16:creationId xmlns:a16="http://schemas.microsoft.com/office/drawing/2014/main" id="{1E686FEE-F8CA-C2C3-7A21-79DB7837F7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t="34901" b="33583"/>
              <a:stretch/>
            </p:blipFill>
            <p:spPr>
              <a:xfrm>
                <a:off x="1868303" y="5532629"/>
                <a:ext cx="1371600" cy="432273"/>
              </a:xfrm>
              <a:prstGeom prst="rect">
                <a:avLst/>
              </a:prstGeom>
            </p:spPr>
          </p:pic>
          <p:pic>
            <p:nvPicPr>
              <p:cNvPr id="25" name="Graphic 24" descr="Group of people with solid fill">
                <a:extLst>
                  <a:ext uri="{FF2B5EF4-FFF2-40B4-BE49-F238E27FC236}">
                    <a16:creationId xmlns:a16="http://schemas.microsoft.com/office/drawing/2014/main" id="{8DCA2287-9CF2-72D0-5D54-E106764485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b="68485"/>
              <a:stretch/>
            </p:blipFill>
            <p:spPr>
              <a:xfrm>
                <a:off x="3186630" y="5512745"/>
                <a:ext cx="1371600" cy="432260"/>
              </a:xfrm>
              <a:prstGeom prst="rect">
                <a:avLst/>
              </a:prstGeom>
            </p:spPr>
          </p:pic>
          <p:sp>
            <p:nvSpPr>
              <p:cNvPr id="26" name="Arrow: Right 25">
                <a:extLst>
                  <a:ext uri="{FF2B5EF4-FFF2-40B4-BE49-F238E27FC236}">
                    <a16:creationId xmlns:a16="http://schemas.microsoft.com/office/drawing/2014/main" id="{0893B98D-1D7E-C8D1-F7BB-8D6F9CBF7156}"/>
                  </a:ext>
                </a:extLst>
              </p:cNvPr>
              <p:cNvSpPr/>
              <p:nvPr/>
            </p:nvSpPr>
            <p:spPr bwMode="gray">
              <a:xfrm>
                <a:off x="1815570" y="5661248"/>
                <a:ext cx="212576" cy="144016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858BD856-75AA-074E-A668-564CD0846867}"/>
                  </a:ext>
                </a:extLst>
              </p:cNvPr>
              <p:cNvSpPr/>
              <p:nvPr/>
            </p:nvSpPr>
            <p:spPr bwMode="gray">
              <a:xfrm>
                <a:off x="3291627" y="5669632"/>
                <a:ext cx="212576" cy="144016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pic>
          <p:nvPicPr>
            <p:cNvPr id="35" name="Graphic 34" descr="Man and woman with solid fill">
              <a:extLst>
                <a:ext uri="{FF2B5EF4-FFF2-40B4-BE49-F238E27FC236}">
                  <a16:creationId xmlns:a16="http://schemas.microsoft.com/office/drawing/2014/main" id="{BC83725F-B5CB-0E54-1781-01A382C10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968208" y="4601733"/>
              <a:ext cx="625112" cy="625112"/>
            </a:xfrm>
            <a:prstGeom prst="rect">
              <a:avLst/>
            </a:prstGeom>
          </p:spPr>
        </p:pic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6978EDEC-D0E0-A965-E060-101EC2104CDD}"/>
                </a:ext>
              </a:extLst>
            </p:cNvPr>
            <p:cNvSpPr/>
            <p:nvPr/>
          </p:nvSpPr>
          <p:spPr bwMode="gray">
            <a:xfrm>
              <a:off x="7431958" y="4796794"/>
              <a:ext cx="276500" cy="201099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86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EACC26-31CD-0C4C-B5A3-41BAD45010F1}"/>
              </a:ext>
            </a:extLst>
          </p:cNvPr>
          <p:cNvSpPr txBox="1">
            <a:spLocks/>
          </p:cNvSpPr>
          <p:nvPr/>
        </p:nvSpPr>
        <p:spPr>
          <a:xfrm>
            <a:off x="542925" y="1312863"/>
            <a:ext cx="11215688" cy="2836862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 algn="l" rtl="0" eaLnBrk="1" fontAlgn="base" hangingPunct="1"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SzPct val="150000"/>
              <a:buFont typeface="Arial" pitchFamily="34" charset="0"/>
              <a:buNone/>
              <a:defRPr sz="2000" b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117475" indent="-117475" algn="l" rtl="0" eaLnBrk="1" fontAlgn="base" hangingPunct="1"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j-lt"/>
                <a:ea typeface="ＭＳ Ｐゴシック" charset="-128"/>
              </a:defRPr>
            </a:lvl2pPr>
            <a:lvl3pPr marL="461963" indent="-11747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−"/>
              <a:defRPr sz="1600" b="0">
                <a:solidFill>
                  <a:schemeClr val="tx1"/>
                </a:solidFill>
                <a:effectLst/>
                <a:latin typeface="+mj-lt"/>
                <a:ea typeface="ＭＳ Ｐゴシック" charset="-128"/>
              </a:defRPr>
            </a:lvl3pPr>
            <a:lvl4pPr marL="800100" indent="-257175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●"/>
              <a:defRPr sz="1400" b="0">
                <a:solidFill>
                  <a:schemeClr val="tx1"/>
                </a:solidFill>
                <a:effectLst/>
                <a:latin typeface="+mj-lt"/>
                <a:ea typeface="ＭＳ Ｐゴシック" charset="-128"/>
              </a:defRPr>
            </a:lvl4pPr>
            <a:lvl5pPr marL="1071563" indent="-271463" algn="l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 Narrow" panose="020B0606020202030204" pitchFamily="34" charset="0"/>
              <a:buChar char="–"/>
              <a:defRPr sz="1400" b="0"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4098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46A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670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46A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242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46A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81425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C46AE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Clr>
                <a:srgbClr val="A14DB5"/>
              </a:buClr>
              <a:buSzPct val="150000"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CORRECT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was a global study conducted in Australia, Belgium, Canada, China, Czech Republic, France, Germany, Hungary, Israel, Italy, Japan, Netherlands, Spain, Switzerland, Turkey, and USA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Clr>
                <a:srgbClr val="A14DB5"/>
              </a:buClr>
              <a:buSzPct val="150000"/>
              <a:buFont typeface="Arial" pitchFamily="34" charset="0"/>
              <a:buNone/>
              <a:tabLst/>
              <a:defRPr/>
            </a:pPr>
            <a:endParaRPr kumimoji="0" lang="de-CH" sz="14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Clr>
                <a:srgbClr val="A14DB5"/>
              </a:buClr>
              <a:buSzPct val="150000"/>
              <a:buFont typeface="Arial" pitchFamily="34" charset="0"/>
              <a:buNone/>
              <a:tabLst/>
              <a:defRPr/>
            </a:pPr>
            <a:endParaRPr kumimoji="0" lang="de-CH" sz="6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Clr>
                <a:srgbClr val="A14DB5"/>
              </a:buClr>
              <a:buSzPct val="150000"/>
              <a:buFont typeface="Arial" pitchFamily="34" charset="0"/>
              <a:buNone/>
              <a:tabLst/>
              <a:defRPr/>
            </a:pPr>
            <a:endParaRPr kumimoji="0" lang="de-CH" sz="6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Clr>
                <a:srgbClr val="A14DB5"/>
              </a:buClr>
              <a:buSzPct val="150000"/>
              <a:buFont typeface="Arial" pitchFamily="34" charset="0"/>
              <a:buNone/>
              <a:tabLst/>
              <a:defRPr/>
            </a:pPr>
            <a:endParaRPr kumimoji="0" lang="de-CH" sz="6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Clr>
                <a:srgbClr val="A14DB5"/>
              </a:buClr>
              <a:buSzPct val="150000"/>
              <a:buFont typeface="Arial" pitchFamily="34" charset="0"/>
              <a:buNone/>
              <a:tabLst/>
              <a:defRPr/>
            </a:pPr>
            <a:endParaRPr kumimoji="0" lang="de-CH" sz="9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Clr>
                <a:srgbClr val="A14DB5"/>
              </a:buClr>
              <a:buSzPct val="150000"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CONCUR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 is an Asian trial conducted in China, Hong Kong, Korea, Taiwan, and Vietnam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2</a:t>
            </a:r>
          </a:p>
        </p:txBody>
      </p:sp>
      <p:grpSp>
        <p:nvGrpSpPr>
          <p:cNvPr id="177154" name="Group 8">
            <a:extLst>
              <a:ext uri="{FF2B5EF4-FFF2-40B4-BE49-F238E27FC236}">
                <a16:creationId xmlns:a16="http://schemas.microsoft.com/office/drawing/2014/main" id="{600B7154-C657-2B41-AB2B-7254170EC384}"/>
              </a:ext>
            </a:extLst>
          </p:cNvPr>
          <p:cNvGrpSpPr>
            <a:grpSpLocks/>
          </p:cNvGrpSpPr>
          <p:nvPr/>
        </p:nvGrpSpPr>
        <p:grpSpPr bwMode="auto">
          <a:xfrm>
            <a:off x="5295900" y="1987550"/>
            <a:ext cx="3413125" cy="1695450"/>
            <a:chOff x="4361994" y="2488561"/>
            <a:chExt cx="2559831" cy="16948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47040A-C828-1A46-810D-29964C90E42A}"/>
                </a:ext>
              </a:extLst>
            </p:cNvPr>
            <p:cNvSpPr/>
            <p:nvPr/>
          </p:nvSpPr>
          <p:spPr>
            <a:xfrm>
              <a:off x="4361994" y="2488561"/>
              <a:ext cx="2559831" cy="685544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Regorafenib 160 mg orally once daily (3 weeks on, 1 week off)</a:t>
              </a:r>
              <a:b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 best supportive care</a:t>
              </a:r>
              <a:endParaRPr kumimoji="0" lang="en-GB" sz="14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7D23FD-93B1-134C-97C7-A3335A6529F7}"/>
                </a:ext>
              </a:extLst>
            </p:cNvPr>
            <p:cNvSpPr/>
            <p:nvPr/>
          </p:nvSpPr>
          <p:spPr>
            <a:xfrm>
              <a:off x="4361994" y="3634309"/>
              <a:ext cx="2559831" cy="54907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Placebo (3 weeks on, 1 week off)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 best supportive care</a:t>
              </a:r>
              <a:endParaRPr kumimoji="0" lang="en-GB" sz="12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57846A2-F33C-E343-A7CA-CC47F2B67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2274888"/>
            <a:ext cx="2322513" cy="1203325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tIns="91440" bIns="91440" anchor="ctr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anose="020B0604020202020204" pitchFamily="34" charset="0"/>
              </a:rPr>
              <a:t>PATIENTS (N=760)</a:t>
            </a:r>
          </a:p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anose="020B0604020202020204" pitchFamily="34" charset="0"/>
              </a:rPr>
              <a:t>With mCRC after standard therapy: fluoropyrimidine, oxaliplatin, irinotecan, bevacizumab, and cetuximab or panitumumab (if </a:t>
            </a:r>
            <a:r>
              <a:rPr kumimoji="0" lang="en-GB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anose="020B0604020202020204" pitchFamily="34" charset="0"/>
              </a:rPr>
              <a:t>KRAS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anose="020B0604020202020204" pitchFamily="34" charset="0"/>
              </a:rPr>
              <a:t> wild-type)</a:t>
            </a: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8C9F0929-EABA-CB44-A10D-F8513D2C6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863" y="1987550"/>
            <a:ext cx="2681287" cy="1436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>
            <a:spAutoFit/>
          </a:bodyPr>
          <a:lstStyle>
            <a:lvl1pPr marL="117475" indent="-11747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Primary Endpoint: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Overall survival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Secondary Endpoints: </a:t>
            </a:r>
          </a:p>
          <a:p>
            <a:pPr marL="117475" marR="0" lvl="0" indent="-117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PFS, ORR, DCR, and safety</a:t>
            </a:r>
          </a:p>
          <a:p>
            <a:pPr marL="117475" marR="0" lvl="0" indent="-1174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Tertiary Endpoints: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Duration of response/stable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disease, QOL,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, biomarkers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5A51D6F-AE6E-F943-BBDC-687334DF484E}"/>
              </a:ext>
            </a:extLst>
          </p:cNvPr>
          <p:cNvSpPr>
            <a:spLocks noChangeAspect="1"/>
          </p:cNvSpPr>
          <p:nvPr/>
        </p:nvSpPr>
        <p:spPr bwMode="auto">
          <a:xfrm>
            <a:off x="3103563" y="2706688"/>
            <a:ext cx="487362" cy="293687"/>
          </a:xfrm>
          <a:prstGeom prst="rightArrow">
            <a:avLst>
              <a:gd name="adj1" fmla="val 50000"/>
              <a:gd name="adj2" fmla="val 75691"/>
            </a:avLst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27D9EB-3ACF-CB42-95E4-0E87F628202E}"/>
              </a:ext>
            </a:extLst>
          </p:cNvPr>
          <p:cNvSpPr>
            <a:spLocks noChangeAspect="1"/>
          </p:cNvSpPr>
          <p:nvPr/>
        </p:nvSpPr>
        <p:spPr bwMode="auto">
          <a:xfrm>
            <a:off x="3736975" y="2579688"/>
            <a:ext cx="731838" cy="5476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DBD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EBBD34C-30CD-FC4C-B7AA-F847580BAE35}"/>
              </a:ext>
            </a:extLst>
          </p:cNvPr>
          <p:cNvSpPr/>
          <p:nvPr/>
        </p:nvSpPr>
        <p:spPr bwMode="auto">
          <a:xfrm rot="1800000">
            <a:off x="4614863" y="2998788"/>
            <a:ext cx="488950" cy="293687"/>
          </a:xfrm>
          <a:prstGeom prst="rightArrow">
            <a:avLst>
              <a:gd name="adj1" fmla="val 50000"/>
              <a:gd name="adj2" fmla="val 75691"/>
            </a:avLst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3CD4B431-72C0-9346-94EC-F7E03D68BA7F}"/>
              </a:ext>
            </a:extLst>
          </p:cNvPr>
          <p:cNvSpPr/>
          <p:nvPr/>
        </p:nvSpPr>
        <p:spPr bwMode="auto">
          <a:xfrm rot="19800000">
            <a:off x="4614863" y="2414588"/>
            <a:ext cx="488950" cy="293687"/>
          </a:xfrm>
          <a:prstGeom prst="rightArrow">
            <a:avLst>
              <a:gd name="adj1" fmla="val 50000"/>
              <a:gd name="adj2" fmla="val 75691"/>
            </a:avLst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0D815D-4579-3149-AF36-8925C44FE1C9}"/>
              </a:ext>
            </a:extLst>
          </p:cNvPr>
          <p:cNvSpPr/>
          <p:nvPr/>
        </p:nvSpPr>
        <p:spPr>
          <a:xfrm>
            <a:off x="4614863" y="2773363"/>
            <a:ext cx="173037" cy="1619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anose="020B0604020202020204" pitchFamily="34" charset="0"/>
              </a:rPr>
              <a:t>2:1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7162" name="Group 15">
            <a:extLst>
              <a:ext uri="{FF2B5EF4-FFF2-40B4-BE49-F238E27FC236}">
                <a16:creationId xmlns:a16="http://schemas.microsoft.com/office/drawing/2014/main" id="{6A382080-1240-4943-AE76-D9CAB4DBA1E6}"/>
              </a:ext>
            </a:extLst>
          </p:cNvPr>
          <p:cNvGrpSpPr>
            <a:grpSpLocks/>
          </p:cNvGrpSpPr>
          <p:nvPr/>
        </p:nvGrpSpPr>
        <p:grpSpPr bwMode="auto">
          <a:xfrm>
            <a:off x="608013" y="4375150"/>
            <a:ext cx="11133137" cy="1662113"/>
            <a:chOff x="187134" y="3245870"/>
            <a:chExt cx="8350441" cy="1662239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C70BE9C2-A116-C244-AE81-1D9191B39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6468" y="3341127"/>
              <a:ext cx="2011107" cy="13447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Primary Endpoint: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Overall survival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Secondary Endpoints: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</a:b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PFS, ORR, DCR, and safety</a:t>
              </a:r>
            </a:p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Tertiary Endpoints:</a:t>
              </a:r>
            </a:p>
            <a:p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Duration of response/stable disease, QOL, PK, biomarkers</a:t>
              </a:r>
            </a:p>
          </p:txBody>
        </p:sp>
        <p:grpSp>
          <p:nvGrpSpPr>
            <p:cNvPr id="177172" name="Group 10">
              <a:extLst>
                <a:ext uri="{FF2B5EF4-FFF2-40B4-BE49-F238E27FC236}">
                  <a16:creationId xmlns:a16="http://schemas.microsoft.com/office/drawing/2014/main" id="{2EC4E2F7-C827-6A49-84DB-32F172DD9F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3920" y="3245870"/>
              <a:ext cx="2560320" cy="1662239"/>
              <a:chOff x="4663986" y="2594278"/>
              <a:chExt cx="2560933" cy="166162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15715C0-9D48-5D4E-BA50-533B65F2892A}"/>
                  </a:ext>
                </a:extLst>
              </p:cNvPr>
              <p:cNvSpPr/>
              <p:nvPr/>
            </p:nvSpPr>
            <p:spPr>
              <a:xfrm>
                <a:off x="4663596" y="2594278"/>
                <a:ext cx="2561827" cy="639573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6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85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Regorafenib 160 mg orally once daily (3 weeks on, 1 week off)</a:t>
                </a:r>
                <a:b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 best supportive care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7156F8-78E3-B14E-8227-9628E86DACF5}"/>
                  </a:ext>
                </a:extLst>
              </p:cNvPr>
              <p:cNvSpPr/>
              <p:nvPr/>
            </p:nvSpPr>
            <p:spPr>
              <a:xfrm>
                <a:off x="4663596" y="3706786"/>
                <a:ext cx="2561827" cy="549112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6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85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Placebo (3 weeks on, 1 week off)</a:t>
                </a:r>
                <a:b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+ best supportive care</a:t>
                </a:r>
              </a:p>
            </p:txBody>
          </p:sp>
        </p:grp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0309B41A-2C7B-4C4C-82F2-C04A44E0EC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4882" y="3966650"/>
              <a:ext cx="365548" cy="293710"/>
            </a:xfrm>
            <a:prstGeom prst="rightArrow">
              <a:avLst>
                <a:gd name="adj1" fmla="val 50000"/>
                <a:gd name="adj2" fmla="val 75691"/>
              </a:avLst>
            </a:prstGeom>
            <a:solidFill>
              <a:schemeClr val="bg1">
                <a:lumMod val="50000"/>
              </a:schemeClr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18A7D87-6F80-AD44-B791-7E83861AAB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39975" y="3839640"/>
              <a:ext cx="548916" cy="5477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2DBD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4F95B1D-20AB-C546-AE82-79EE2EFD3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34" y="3355416"/>
              <a:ext cx="1737244" cy="1501889"/>
            </a:xfrm>
            <a:prstGeom prst="rect">
              <a:avLst/>
            </a:prstGeom>
            <a:solidFill>
              <a:schemeClr val="accent5">
                <a:alpha val="30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itchFamily="34" charset="-128"/>
                  <a:cs typeface="Arial" panose="020B0604020202020204" pitchFamily="34" charset="0"/>
                </a:rPr>
                <a:t>PATIENTS (N=204)</a:t>
              </a:r>
            </a:p>
            <a:p>
              <a:pPr marL="91440" marR="0" lvl="0" indent="-91440" algn="l" defTabSz="457200" rtl="0" eaLnBrk="1" fontAlgn="base" latinLnBrk="0" hangingPunct="1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itchFamily="34" charset="-128"/>
                  <a:cs typeface="Arial" panose="020B0604020202020204" pitchFamily="34" charset="0"/>
                </a:rPr>
                <a:t>With mCRC after standard therapy: fluoropyrimidine, oxaliplatin, irinotecan</a:t>
              </a:r>
            </a:p>
            <a:p>
              <a:pPr marL="91440" marR="0" lvl="0" indent="-91440" algn="l" defTabSz="457200" rtl="0" eaLnBrk="1" fontAlgn="base" latinLnBrk="0" hangingPunct="1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itchFamily="34" charset="-128"/>
                  <a:cs typeface="Arial" panose="020B0604020202020204" pitchFamily="34" charset="0"/>
                </a:rPr>
                <a:t>Patients may have received bevacizumab, and cetuximab or panitumumab (if </a:t>
              </a: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itchFamily="34" charset="-128"/>
                  <a:cs typeface="Arial" panose="020B0604020202020204" pitchFamily="34" charset="0"/>
                </a:rPr>
                <a:t>KRAS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itchFamily="34" charset="-128"/>
                  <a:cs typeface="Arial" panose="020B0604020202020204" pitchFamily="34" charset="0"/>
                </a:rPr>
                <a:t> wild-type)</a:t>
              </a:r>
            </a:p>
          </p:txBody>
        </p:sp>
        <p:grpSp>
          <p:nvGrpSpPr>
            <p:cNvPr id="177176" name="Group 21">
              <a:extLst>
                <a:ext uri="{FF2B5EF4-FFF2-40B4-BE49-F238E27FC236}">
                  <a16:creationId xmlns:a16="http://schemas.microsoft.com/office/drawing/2014/main" id="{7CAE4877-E362-7946-B48B-AA8167ED8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114" y="3674610"/>
              <a:ext cx="366713" cy="877888"/>
              <a:chOff x="3108325" y="3521413"/>
              <a:chExt cx="366713" cy="877888"/>
            </a:xfrm>
          </p:grpSpPr>
          <p:grpSp>
            <p:nvGrpSpPr>
              <p:cNvPr id="177177" name="Group 14">
                <a:extLst>
                  <a:ext uri="{FF2B5EF4-FFF2-40B4-BE49-F238E27FC236}">
                    <a16:creationId xmlns:a16="http://schemas.microsoft.com/office/drawing/2014/main" id="{4FE5BB98-E48B-FD45-9899-2556BC39E16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08325" y="3521413"/>
                <a:ext cx="366713" cy="877888"/>
                <a:chOff x="3969522" y="2501329"/>
                <a:chExt cx="533400" cy="1280861"/>
              </a:xfrm>
            </p:grpSpPr>
            <p:sp>
              <p:nvSpPr>
                <p:cNvPr id="25" name="Right Arrow 24">
                  <a:extLst>
                    <a:ext uri="{FF2B5EF4-FFF2-40B4-BE49-F238E27FC236}">
                      <a16:creationId xmlns:a16="http://schemas.microsoft.com/office/drawing/2014/main" id="{D0DF106E-DB7D-304F-AD96-99E272DA1D99}"/>
                    </a:ext>
                  </a:extLst>
                </p:cNvPr>
                <p:cNvSpPr/>
                <p:nvPr/>
              </p:nvSpPr>
              <p:spPr>
                <a:xfrm rot="1800000">
                  <a:off x="3969991" y="3353636"/>
                  <a:ext cx="533437" cy="428531"/>
                </a:xfrm>
                <a:prstGeom prst="rightArrow">
                  <a:avLst>
                    <a:gd name="adj1" fmla="val 50000"/>
                    <a:gd name="adj2" fmla="val 75691"/>
                  </a:avLst>
                </a:prstGeom>
                <a:solidFill>
                  <a:schemeClr val="bg1">
                    <a:lumMod val="50000"/>
                  </a:scheme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Right Arrow 25">
                  <a:extLst>
                    <a:ext uri="{FF2B5EF4-FFF2-40B4-BE49-F238E27FC236}">
                      <a16:creationId xmlns:a16="http://schemas.microsoft.com/office/drawing/2014/main" id="{C19A4464-59BF-A44B-888B-2DCEA53140CE}"/>
                    </a:ext>
                  </a:extLst>
                </p:cNvPr>
                <p:cNvSpPr/>
                <p:nvPr/>
              </p:nvSpPr>
              <p:spPr>
                <a:xfrm rot="19800000">
                  <a:off x="3969991" y="2501208"/>
                  <a:ext cx="533437" cy="428531"/>
                </a:xfrm>
                <a:prstGeom prst="rightArrow">
                  <a:avLst>
                    <a:gd name="adj1" fmla="val 50000"/>
                    <a:gd name="adj2" fmla="val 75691"/>
                  </a:avLst>
                </a:prstGeom>
                <a:solidFill>
                  <a:schemeClr val="bg1">
                    <a:lumMod val="50000"/>
                  </a:schemeClr>
                </a:soli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DDB2C6F-38AA-8C46-B37A-9EA01693832E}"/>
                  </a:ext>
                </a:extLst>
              </p:cNvPr>
              <p:cNvSpPr/>
              <p:nvPr/>
            </p:nvSpPr>
            <p:spPr>
              <a:xfrm>
                <a:off x="3108648" y="3880132"/>
                <a:ext cx="129788" cy="160350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MS PGothic" pitchFamily="34" charset="-128"/>
                    <a:cs typeface="Arial" panose="020B0604020202020204" pitchFamily="34" charset="0"/>
                  </a:rPr>
                  <a:t>2:1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77163" name="Straight Connector 28">
            <a:extLst>
              <a:ext uri="{FF2B5EF4-FFF2-40B4-BE49-F238E27FC236}">
                <a16:creationId xmlns:a16="http://schemas.microsoft.com/office/drawing/2014/main" id="{B6BF6C14-D366-BB42-A19C-3D264377BE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775" y="4044950"/>
            <a:ext cx="11215688" cy="0"/>
          </a:xfrm>
          <a:prstGeom prst="line">
            <a:avLst/>
          </a:prstGeom>
          <a:noFill/>
          <a:ln w="25400" cap="rnd" algn="ctr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400558-63F9-EC44-9643-8B677AAB3B6E}"/>
              </a:ext>
            </a:extLst>
          </p:cNvPr>
          <p:cNvCxnSpPr/>
          <p:nvPr/>
        </p:nvCxnSpPr>
        <p:spPr>
          <a:xfrm>
            <a:off x="719138" y="3789363"/>
            <a:ext cx="11022012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165" name="Title 2">
            <a:extLst>
              <a:ext uri="{FF2B5EF4-FFF2-40B4-BE49-F238E27FC236}">
                <a16:creationId xmlns:a16="http://schemas.microsoft.com/office/drawing/2014/main" id="{A6E6397E-ABB7-894F-A7C1-845DBE7E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6303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2800" dirty="0"/>
              <a:t>CORRECT and CONCUR: </a:t>
            </a:r>
            <a:r>
              <a:rPr lang="en-US" altLang="en-US" sz="2800" dirty="0"/>
              <a:t>Two randomized phase III trials of regorafenib in metastatic colorectal cancer (mCRC)</a:t>
            </a:r>
            <a:endParaRPr lang="en-GB" altLang="en-US" sz="2800" dirty="0"/>
          </a:p>
        </p:txBody>
      </p:sp>
      <p:sp>
        <p:nvSpPr>
          <p:cNvPr id="177166" name="Footer Placeholder 41">
            <a:extLst>
              <a:ext uri="{FF2B5EF4-FFF2-40B4-BE49-F238E27FC236}">
                <a16:creationId xmlns:a16="http://schemas.microsoft.com/office/drawing/2014/main" id="{820DCBDB-FB73-4D40-B8E4-867053328AB1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7167" name="TextBox 38">
            <a:extLst>
              <a:ext uri="{FF2B5EF4-FFF2-40B4-BE49-F238E27FC236}">
                <a16:creationId xmlns:a16="http://schemas.microsoft.com/office/drawing/2014/main" id="{325F694E-9133-3345-8020-8DFB93077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6443663"/>
            <a:ext cx="109442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Grothey A, </a:t>
            </a:r>
            <a:r>
              <a:rPr kumimoji="0" lang="en-GB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 al Lancet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2013;381:303–312;  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Li J, </a:t>
            </a:r>
            <a:r>
              <a:rPr kumimoji="0" lang="en-GB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 al Lancet Oncol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2015;16:619–629</a:t>
            </a:r>
          </a:p>
        </p:txBody>
      </p:sp>
      <p:sp>
        <p:nvSpPr>
          <p:cNvPr id="177168" name="Slide Number Placeholder 4">
            <a:extLst>
              <a:ext uri="{FF2B5EF4-FFF2-40B4-BE49-F238E27FC236}">
                <a16:creationId xmlns:a16="http://schemas.microsoft.com/office/drawing/2014/main" id="{2CEE186F-1303-E54C-BD55-FAD7025D1230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255D2B-2F8D-DD4D-925E-28E8A7D4E70D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0CB8CD-FF4F-A24B-8737-7A50FA3C982C}"/>
              </a:ext>
            </a:extLst>
          </p:cNvPr>
          <p:cNvSpPr/>
          <p:nvPr/>
        </p:nvSpPr>
        <p:spPr>
          <a:xfrm>
            <a:off x="309563" y="1312863"/>
            <a:ext cx="11474450" cy="2390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F9F35C-2A82-C542-A2C5-C496FD8D5D8B}"/>
              </a:ext>
            </a:extLst>
          </p:cNvPr>
          <p:cNvSpPr/>
          <p:nvPr/>
        </p:nvSpPr>
        <p:spPr>
          <a:xfrm>
            <a:off x="357188" y="3867150"/>
            <a:ext cx="11474450" cy="24971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17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BCDA9C-3C64-35A7-5400-103DD3E52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30800"/>
            <a:ext cx="11088736" cy="325952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latin typeface="+mj-lt"/>
              </a:rPr>
              <a:t>Other guideline-recommended later-line agents, such as regorafenib, have shown efficacy vs placebo, but with limited benefit</a:t>
            </a:r>
            <a:r>
              <a:rPr lang="en-GB" sz="3200" baseline="30000" dirty="0">
                <a:latin typeface="+mj-lt"/>
              </a:rPr>
              <a:t>1</a:t>
            </a:r>
            <a:endParaRPr lang="en-GB" sz="3200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09A2F-1937-58AC-A2EA-08A9A145E6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IQR, interquartile range;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mPFS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median progression-free survival.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Grothey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A, et al. 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Lancet 2013;381:303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312.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23FF5-EEF8-6BB6-F195-88FA5F13F39F}"/>
              </a:ext>
            </a:extLst>
          </p:cNvPr>
          <p:cNvSpPr txBox="1"/>
          <p:nvPr/>
        </p:nvSpPr>
        <p:spPr>
          <a:xfrm>
            <a:off x="6274143" y="1576689"/>
            <a:ext cx="566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Other outcomes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1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+mn-cs"/>
            </a:endParaRPr>
          </a:p>
        </p:txBody>
      </p:sp>
      <p:graphicFrame>
        <p:nvGraphicFramePr>
          <p:cNvPr id="10" name="Table 30">
            <a:extLst>
              <a:ext uri="{FF2B5EF4-FFF2-40B4-BE49-F238E27FC236}">
                <a16:creationId xmlns:a16="http://schemas.microsoft.com/office/drawing/2014/main" id="{7B663171-4FB2-1217-C9D0-AFC8B95CB585}"/>
              </a:ext>
            </a:extLst>
          </p:cNvPr>
          <p:cNvGraphicFramePr>
            <a:graphicFrameLocks noGrp="1"/>
          </p:cNvGraphicFramePr>
          <p:nvPr/>
        </p:nvGraphicFramePr>
        <p:xfrm>
          <a:off x="6565452" y="1999183"/>
          <a:ext cx="5300584" cy="220962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18780">
                  <a:extLst>
                    <a:ext uri="{9D8B030D-6E8A-4147-A177-3AD203B41FA5}">
                      <a16:colId xmlns:a16="http://schemas.microsoft.com/office/drawing/2014/main" val="357839718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6260967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91897291"/>
                    </a:ext>
                  </a:extLst>
                </a:gridCol>
                <a:gridCol w="1017508">
                  <a:extLst>
                    <a:ext uri="{9D8B030D-6E8A-4147-A177-3AD203B41FA5}">
                      <a16:colId xmlns:a16="http://schemas.microsoft.com/office/drawing/2014/main" val="1853633365"/>
                    </a:ext>
                  </a:extLst>
                </a:gridCol>
              </a:tblGrid>
              <a:tr h="3357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Regorafenib </a:t>
                      </a:r>
                    </a:p>
                  </a:txBody>
                  <a:tcPr marL="106002" marR="106002" marT="53001" marB="530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Placebo </a:t>
                      </a:r>
                    </a:p>
                  </a:txBody>
                  <a:tcPr marL="106002" marR="106002" marT="53001" marB="53001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p-value</a:t>
                      </a:r>
                    </a:p>
                  </a:txBody>
                  <a:tcPr marL="106002" marR="106002" marT="53001" marB="53001" anchor="ctr"/>
                </a:tc>
                <a:extLst>
                  <a:ext uri="{0D108BD9-81ED-4DB2-BD59-A6C34878D82A}">
                    <a16:rowId xmlns:a16="http://schemas.microsoft.com/office/drawing/2014/main" val="3689521215"/>
                  </a:ext>
                </a:extLst>
              </a:tr>
              <a:tr h="335714">
                <a:tc rowSpan="2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+mj-lt"/>
                        </a:rPr>
                        <a:t>ORR, %</a:t>
                      </a:r>
                      <a:endParaRPr lang="en-GB" sz="1100" b="1" dirty="0"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 anchor="ctr"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n=505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n=255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atin typeface="+mj-lt"/>
                          <a:ea typeface="Verdana" panose="020B0604030504040204" pitchFamily="34" charset="0"/>
                        </a:rPr>
                        <a:t>0.19</a:t>
                      </a:r>
                    </a:p>
                  </a:txBody>
                  <a:tcPr marL="106002" marR="106002" marT="53001" marB="53001" anchor="ctr"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093877"/>
                  </a:ext>
                </a:extLst>
              </a:tr>
              <a:tr h="335714">
                <a:tc vMerge="1">
                  <a:txBody>
                    <a:bodyPr/>
                    <a:lstStyle/>
                    <a:p>
                      <a:pPr algn="l"/>
                      <a:r>
                        <a:rPr lang="en-GB" sz="1000" b="1" dirty="0"/>
                        <a:t>ORR, %</a:t>
                      </a:r>
                      <a:endParaRPr lang="en-GB" sz="10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 anchor="ctr"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1.0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0.4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0.19</a:t>
                      </a:r>
                    </a:p>
                  </a:txBody>
                  <a:tcPr marL="106002" marR="106002" marT="53001" marB="53001" anchor="ctr"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63274"/>
                  </a:ext>
                </a:extLst>
              </a:tr>
              <a:tr h="335714"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+mj-lt"/>
                        </a:rPr>
                        <a:t>mPFS, months (IQR)</a:t>
                      </a:r>
                    </a:p>
                    <a:p>
                      <a:pPr algn="l"/>
                      <a:endParaRPr lang="en-GB" sz="1100" b="1" dirty="0">
                        <a:latin typeface="+mj-lt"/>
                      </a:endParaRPr>
                    </a:p>
                    <a:p>
                      <a:pPr algn="ctr"/>
                      <a:endParaRPr lang="en-GB" sz="1100" b="1" dirty="0">
                        <a:latin typeface="+mj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latin typeface="+mj-lt"/>
                          <a:ea typeface="Verdana" panose="020B0604030504040204" pitchFamily="34" charset="0"/>
                        </a:rPr>
                        <a:t>HR (</a:t>
                      </a:r>
                      <a:r>
                        <a:rPr lang="en-GB" sz="1100" b="0" dirty="0">
                          <a:latin typeface="+mj-lt"/>
                        </a:rPr>
                        <a:t>95% CI)</a:t>
                      </a:r>
                    </a:p>
                  </a:txBody>
                  <a:tcPr marL="106002" marR="106002" marT="53001" marB="53001" anchor="b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n=505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n=255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+mj-lt"/>
                          <a:ea typeface="Verdana" panose="020B0604030504040204" pitchFamily="34" charset="0"/>
                        </a:rPr>
                        <a:t>&lt;0.0001</a:t>
                      </a:r>
                    </a:p>
                  </a:txBody>
                  <a:tcPr marL="106002" marR="106002" marT="53001" marB="53001" anchor="ctr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412782"/>
                  </a:ext>
                </a:extLst>
              </a:tr>
              <a:tr h="531052">
                <a:tc vMerge="1">
                  <a:txBody>
                    <a:bodyPr/>
                    <a:lstStyle/>
                    <a:p>
                      <a:pPr algn="l"/>
                      <a:r>
                        <a:rPr lang="en-GB" sz="1000" b="1" dirty="0"/>
                        <a:t>mPFS, months (IQR)</a:t>
                      </a:r>
                    </a:p>
                    <a:p>
                      <a:pPr algn="ctr"/>
                      <a:endParaRPr lang="en-GB" sz="1000" b="1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HR (</a:t>
                      </a:r>
                      <a:r>
                        <a:rPr lang="en-GB" sz="1000" b="0" dirty="0"/>
                        <a:t>95% CI)</a:t>
                      </a:r>
                    </a:p>
                  </a:txBody>
                  <a:tcPr marL="106002" marR="106002" marT="53001" marB="53001" anchor="b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1.9 (1.6–3.9)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1.7 (1.4–1.9)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&lt;0.0001</a:t>
                      </a:r>
                    </a:p>
                  </a:txBody>
                  <a:tcPr marL="106002" marR="106002" marT="53001" marB="53001" anchor="ctr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367752"/>
                  </a:ext>
                </a:extLst>
              </a:tr>
              <a:tr h="335714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0.49 (0.42–0.58)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p&lt;0.001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72107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5A240A9-F91E-0FD7-5025-62862470220F}"/>
              </a:ext>
            </a:extLst>
          </p:cNvPr>
          <p:cNvGrpSpPr/>
          <p:nvPr/>
        </p:nvGrpSpPr>
        <p:grpSpPr>
          <a:xfrm>
            <a:off x="511782" y="1989813"/>
            <a:ext cx="5762362" cy="3127585"/>
            <a:chOff x="6156591" y="1671344"/>
            <a:chExt cx="5338374" cy="2546745"/>
          </a:xfrm>
        </p:grpSpPr>
        <p:grpSp>
          <p:nvGrpSpPr>
            <p:cNvPr id="215" name="Graphic 6">
              <a:extLst>
                <a:ext uri="{FF2B5EF4-FFF2-40B4-BE49-F238E27FC236}">
                  <a16:creationId xmlns:a16="http://schemas.microsoft.com/office/drawing/2014/main" id="{643987E4-819E-98F0-CC1A-C4019F503CDC}"/>
                </a:ext>
              </a:extLst>
            </p:cNvPr>
            <p:cNvGrpSpPr/>
            <p:nvPr/>
          </p:nvGrpSpPr>
          <p:grpSpPr>
            <a:xfrm>
              <a:off x="6682706" y="1784127"/>
              <a:ext cx="4560892" cy="2087452"/>
              <a:chOff x="6652493" y="1981308"/>
              <a:chExt cx="4560892" cy="2087452"/>
            </a:xfrm>
            <a:noFill/>
          </p:grpSpPr>
          <p:sp>
            <p:nvSpPr>
              <p:cNvPr id="389" name="Freeform 389">
                <a:extLst>
                  <a:ext uri="{FF2B5EF4-FFF2-40B4-BE49-F238E27FC236}">
                    <a16:creationId xmlns:a16="http://schemas.microsoft.com/office/drawing/2014/main" id="{887E6AE2-02B6-B547-95A9-F5BA9E6D19A2}"/>
                  </a:ext>
                </a:extLst>
              </p:cNvPr>
              <p:cNvSpPr/>
              <p:nvPr/>
            </p:nvSpPr>
            <p:spPr>
              <a:xfrm>
                <a:off x="6730412" y="1981308"/>
                <a:ext cx="4482973" cy="2009562"/>
              </a:xfrm>
              <a:custGeom>
                <a:avLst/>
                <a:gdLst>
                  <a:gd name="connsiteX0" fmla="*/ 0 w 4482973"/>
                  <a:gd name="connsiteY0" fmla="*/ 0 h 2009562"/>
                  <a:gd name="connsiteX1" fmla="*/ 0 w 4482973"/>
                  <a:gd name="connsiteY1" fmla="*/ 2009563 h 2009562"/>
                  <a:gd name="connsiteX2" fmla="*/ 4482973 w 4482973"/>
                  <a:gd name="connsiteY2" fmla="*/ 2009563 h 2009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2973" h="2009562">
                    <a:moveTo>
                      <a:pt x="0" y="0"/>
                    </a:moveTo>
                    <a:lnTo>
                      <a:pt x="0" y="2009563"/>
                    </a:lnTo>
                    <a:lnTo>
                      <a:pt x="4482973" y="2009563"/>
                    </a:lnTo>
                  </a:path>
                </a:pathLst>
              </a:custGeom>
              <a:noFill/>
              <a:ln w="12969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390" name="Graphic 6">
                <a:extLst>
                  <a:ext uri="{FF2B5EF4-FFF2-40B4-BE49-F238E27FC236}">
                    <a16:creationId xmlns:a16="http://schemas.microsoft.com/office/drawing/2014/main" id="{49510B14-8957-9D1A-9272-45BA8619FCD3}"/>
                  </a:ext>
                </a:extLst>
              </p:cNvPr>
              <p:cNvGrpSpPr/>
              <p:nvPr/>
            </p:nvGrpSpPr>
            <p:grpSpPr>
              <a:xfrm>
                <a:off x="6652493" y="1981308"/>
                <a:ext cx="77919" cy="2009562"/>
                <a:chOff x="6652493" y="1981308"/>
                <a:chExt cx="77919" cy="2009562"/>
              </a:xfrm>
            </p:grpSpPr>
            <p:sp>
              <p:nvSpPr>
                <p:cNvPr id="400" name="Freeform 400">
                  <a:extLst>
                    <a:ext uri="{FF2B5EF4-FFF2-40B4-BE49-F238E27FC236}">
                      <a16:creationId xmlns:a16="http://schemas.microsoft.com/office/drawing/2014/main" id="{444D9CDA-BCAE-737E-E046-E70D3422D2AE}"/>
                    </a:ext>
                  </a:extLst>
                </p:cNvPr>
                <p:cNvSpPr/>
                <p:nvPr/>
              </p:nvSpPr>
              <p:spPr>
                <a:xfrm>
                  <a:off x="6652493" y="3990871"/>
                  <a:ext cx="77919" cy="12981"/>
                </a:xfrm>
                <a:custGeom>
                  <a:avLst/>
                  <a:gdLst>
                    <a:gd name="connsiteX0" fmla="*/ 77920 w 77919"/>
                    <a:gd name="connsiteY0" fmla="*/ 0 h 12981"/>
                    <a:gd name="connsiteX1" fmla="*/ 0 w 77919"/>
                    <a:gd name="connsiteY1" fmla="*/ 0 h 1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919" h="12981">
                      <a:moveTo>
                        <a:pt x="77920" y="0"/>
                      </a:moveTo>
                      <a:lnTo>
                        <a:pt x="0" y="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Freeform 401">
                  <a:extLst>
                    <a:ext uri="{FF2B5EF4-FFF2-40B4-BE49-F238E27FC236}">
                      <a16:creationId xmlns:a16="http://schemas.microsoft.com/office/drawing/2014/main" id="{4881EBCB-52F1-FF3C-B6D5-C038330D0783}"/>
                    </a:ext>
                  </a:extLst>
                </p:cNvPr>
                <p:cNvSpPr/>
                <p:nvPr/>
              </p:nvSpPr>
              <p:spPr>
                <a:xfrm>
                  <a:off x="6652493" y="3789655"/>
                  <a:ext cx="77919" cy="12981"/>
                </a:xfrm>
                <a:custGeom>
                  <a:avLst/>
                  <a:gdLst>
                    <a:gd name="connsiteX0" fmla="*/ 77920 w 77919"/>
                    <a:gd name="connsiteY0" fmla="*/ 0 h 12981"/>
                    <a:gd name="connsiteX1" fmla="*/ 0 w 77919"/>
                    <a:gd name="connsiteY1" fmla="*/ 0 h 1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919" h="12981">
                      <a:moveTo>
                        <a:pt x="77920" y="0"/>
                      </a:moveTo>
                      <a:lnTo>
                        <a:pt x="0" y="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Freeform 402">
                  <a:extLst>
                    <a:ext uri="{FF2B5EF4-FFF2-40B4-BE49-F238E27FC236}">
                      <a16:creationId xmlns:a16="http://schemas.microsoft.com/office/drawing/2014/main" id="{D7F6A74B-47D6-2289-8A6C-BB863C937470}"/>
                    </a:ext>
                  </a:extLst>
                </p:cNvPr>
                <p:cNvSpPr/>
                <p:nvPr/>
              </p:nvSpPr>
              <p:spPr>
                <a:xfrm>
                  <a:off x="6652493" y="3589737"/>
                  <a:ext cx="77919" cy="12981"/>
                </a:xfrm>
                <a:custGeom>
                  <a:avLst/>
                  <a:gdLst>
                    <a:gd name="connsiteX0" fmla="*/ 77920 w 77919"/>
                    <a:gd name="connsiteY0" fmla="*/ 0 h 12981"/>
                    <a:gd name="connsiteX1" fmla="*/ 0 w 77919"/>
                    <a:gd name="connsiteY1" fmla="*/ 0 h 1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919" h="12981">
                      <a:moveTo>
                        <a:pt x="77920" y="0"/>
                      </a:moveTo>
                      <a:lnTo>
                        <a:pt x="0" y="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Freeform 403">
                  <a:extLst>
                    <a:ext uri="{FF2B5EF4-FFF2-40B4-BE49-F238E27FC236}">
                      <a16:creationId xmlns:a16="http://schemas.microsoft.com/office/drawing/2014/main" id="{F043338E-9A26-7CA0-4F68-6F3A46A6B6B7}"/>
                    </a:ext>
                  </a:extLst>
                </p:cNvPr>
                <p:cNvSpPr/>
                <p:nvPr/>
              </p:nvSpPr>
              <p:spPr>
                <a:xfrm>
                  <a:off x="6652493" y="3388521"/>
                  <a:ext cx="77919" cy="12981"/>
                </a:xfrm>
                <a:custGeom>
                  <a:avLst/>
                  <a:gdLst>
                    <a:gd name="connsiteX0" fmla="*/ 77920 w 77919"/>
                    <a:gd name="connsiteY0" fmla="*/ 0 h 12981"/>
                    <a:gd name="connsiteX1" fmla="*/ 0 w 77919"/>
                    <a:gd name="connsiteY1" fmla="*/ 0 h 1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919" h="12981">
                      <a:moveTo>
                        <a:pt x="77920" y="0"/>
                      </a:moveTo>
                      <a:lnTo>
                        <a:pt x="0" y="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Freeform 404">
                  <a:extLst>
                    <a:ext uri="{FF2B5EF4-FFF2-40B4-BE49-F238E27FC236}">
                      <a16:creationId xmlns:a16="http://schemas.microsoft.com/office/drawing/2014/main" id="{CF8FC0F1-B18A-EA5A-63DA-18BCF996C133}"/>
                    </a:ext>
                  </a:extLst>
                </p:cNvPr>
                <p:cNvSpPr/>
                <p:nvPr/>
              </p:nvSpPr>
              <p:spPr>
                <a:xfrm>
                  <a:off x="6652493" y="3187306"/>
                  <a:ext cx="77919" cy="12981"/>
                </a:xfrm>
                <a:custGeom>
                  <a:avLst/>
                  <a:gdLst>
                    <a:gd name="connsiteX0" fmla="*/ 77920 w 77919"/>
                    <a:gd name="connsiteY0" fmla="*/ 0 h 12981"/>
                    <a:gd name="connsiteX1" fmla="*/ 0 w 77919"/>
                    <a:gd name="connsiteY1" fmla="*/ 0 h 1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919" h="12981">
                      <a:moveTo>
                        <a:pt x="77920" y="0"/>
                      </a:moveTo>
                      <a:lnTo>
                        <a:pt x="0" y="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Freeform 405">
                  <a:extLst>
                    <a:ext uri="{FF2B5EF4-FFF2-40B4-BE49-F238E27FC236}">
                      <a16:creationId xmlns:a16="http://schemas.microsoft.com/office/drawing/2014/main" id="{B5724DCD-6B19-FFF6-39B1-C445FF37BDC4}"/>
                    </a:ext>
                  </a:extLst>
                </p:cNvPr>
                <p:cNvSpPr/>
                <p:nvPr/>
              </p:nvSpPr>
              <p:spPr>
                <a:xfrm>
                  <a:off x="6652493" y="2986090"/>
                  <a:ext cx="77919" cy="12981"/>
                </a:xfrm>
                <a:custGeom>
                  <a:avLst/>
                  <a:gdLst>
                    <a:gd name="connsiteX0" fmla="*/ 77920 w 77919"/>
                    <a:gd name="connsiteY0" fmla="*/ 0 h 12981"/>
                    <a:gd name="connsiteX1" fmla="*/ 0 w 77919"/>
                    <a:gd name="connsiteY1" fmla="*/ 0 h 1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919" h="12981">
                      <a:moveTo>
                        <a:pt x="77920" y="0"/>
                      </a:moveTo>
                      <a:lnTo>
                        <a:pt x="0" y="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Freeform 406">
                  <a:extLst>
                    <a:ext uri="{FF2B5EF4-FFF2-40B4-BE49-F238E27FC236}">
                      <a16:creationId xmlns:a16="http://schemas.microsoft.com/office/drawing/2014/main" id="{B7A95B7B-3A72-7FBB-D9AC-5CD76788CA70}"/>
                    </a:ext>
                  </a:extLst>
                </p:cNvPr>
                <p:cNvSpPr/>
                <p:nvPr/>
              </p:nvSpPr>
              <p:spPr>
                <a:xfrm>
                  <a:off x="6652493" y="2784874"/>
                  <a:ext cx="77919" cy="12981"/>
                </a:xfrm>
                <a:custGeom>
                  <a:avLst/>
                  <a:gdLst>
                    <a:gd name="connsiteX0" fmla="*/ 77920 w 77919"/>
                    <a:gd name="connsiteY0" fmla="*/ 0 h 12981"/>
                    <a:gd name="connsiteX1" fmla="*/ 0 w 77919"/>
                    <a:gd name="connsiteY1" fmla="*/ 0 h 1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919" h="12981">
                      <a:moveTo>
                        <a:pt x="77920" y="0"/>
                      </a:moveTo>
                      <a:lnTo>
                        <a:pt x="0" y="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Freeform 407">
                  <a:extLst>
                    <a:ext uri="{FF2B5EF4-FFF2-40B4-BE49-F238E27FC236}">
                      <a16:creationId xmlns:a16="http://schemas.microsoft.com/office/drawing/2014/main" id="{DCDB4FC2-35DF-A948-7FE3-A49F7113E80D}"/>
                    </a:ext>
                  </a:extLst>
                </p:cNvPr>
                <p:cNvSpPr/>
                <p:nvPr/>
              </p:nvSpPr>
              <p:spPr>
                <a:xfrm>
                  <a:off x="6652493" y="2584956"/>
                  <a:ext cx="77919" cy="12981"/>
                </a:xfrm>
                <a:custGeom>
                  <a:avLst/>
                  <a:gdLst>
                    <a:gd name="connsiteX0" fmla="*/ 77920 w 77919"/>
                    <a:gd name="connsiteY0" fmla="*/ 0 h 12981"/>
                    <a:gd name="connsiteX1" fmla="*/ 0 w 77919"/>
                    <a:gd name="connsiteY1" fmla="*/ 0 h 1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919" h="12981">
                      <a:moveTo>
                        <a:pt x="77920" y="0"/>
                      </a:moveTo>
                      <a:lnTo>
                        <a:pt x="0" y="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Freeform 408">
                  <a:extLst>
                    <a:ext uri="{FF2B5EF4-FFF2-40B4-BE49-F238E27FC236}">
                      <a16:creationId xmlns:a16="http://schemas.microsoft.com/office/drawing/2014/main" id="{0105637A-4032-60DE-236D-F74DA53BDA96}"/>
                    </a:ext>
                  </a:extLst>
                </p:cNvPr>
                <p:cNvSpPr/>
                <p:nvPr/>
              </p:nvSpPr>
              <p:spPr>
                <a:xfrm>
                  <a:off x="6652493" y="2383740"/>
                  <a:ext cx="77919" cy="12981"/>
                </a:xfrm>
                <a:custGeom>
                  <a:avLst/>
                  <a:gdLst>
                    <a:gd name="connsiteX0" fmla="*/ 77920 w 77919"/>
                    <a:gd name="connsiteY0" fmla="*/ 0 h 12981"/>
                    <a:gd name="connsiteX1" fmla="*/ 0 w 77919"/>
                    <a:gd name="connsiteY1" fmla="*/ 0 h 1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919" h="12981">
                      <a:moveTo>
                        <a:pt x="77920" y="0"/>
                      </a:moveTo>
                      <a:lnTo>
                        <a:pt x="0" y="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409">
                  <a:extLst>
                    <a:ext uri="{FF2B5EF4-FFF2-40B4-BE49-F238E27FC236}">
                      <a16:creationId xmlns:a16="http://schemas.microsoft.com/office/drawing/2014/main" id="{849D57B2-C31A-EB75-4AF8-1A4D65A58134}"/>
                    </a:ext>
                  </a:extLst>
                </p:cNvPr>
                <p:cNvSpPr/>
                <p:nvPr/>
              </p:nvSpPr>
              <p:spPr>
                <a:xfrm>
                  <a:off x="6652493" y="2182524"/>
                  <a:ext cx="77919" cy="12981"/>
                </a:xfrm>
                <a:custGeom>
                  <a:avLst/>
                  <a:gdLst>
                    <a:gd name="connsiteX0" fmla="*/ 77920 w 77919"/>
                    <a:gd name="connsiteY0" fmla="*/ 0 h 12981"/>
                    <a:gd name="connsiteX1" fmla="*/ 0 w 77919"/>
                    <a:gd name="connsiteY1" fmla="*/ 0 h 1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919" h="12981">
                      <a:moveTo>
                        <a:pt x="77920" y="0"/>
                      </a:moveTo>
                      <a:lnTo>
                        <a:pt x="0" y="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410">
                  <a:extLst>
                    <a:ext uri="{FF2B5EF4-FFF2-40B4-BE49-F238E27FC236}">
                      <a16:creationId xmlns:a16="http://schemas.microsoft.com/office/drawing/2014/main" id="{12F3C020-7528-5FBB-A075-18A1B3E19F1F}"/>
                    </a:ext>
                  </a:extLst>
                </p:cNvPr>
                <p:cNvSpPr/>
                <p:nvPr/>
              </p:nvSpPr>
              <p:spPr>
                <a:xfrm>
                  <a:off x="6652493" y="1981308"/>
                  <a:ext cx="77919" cy="12981"/>
                </a:xfrm>
                <a:custGeom>
                  <a:avLst/>
                  <a:gdLst>
                    <a:gd name="connsiteX0" fmla="*/ 77920 w 77919"/>
                    <a:gd name="connsiteY0" fmla="*/ 0 h 12981"/>
                    <a:gd name="connsiteX1" fmla="*/ 0 w 77919"/>
                    <a:gd name="connsiteY1" fmla="*/ 0 h 1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919" h="12981">
                      <a:moveTo>
                        <a:pt x="77920" y="0"/>
                      </a:moveTo>
                      <a:lnTo>
                        <a:pt x="0" y="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1" name="Graphic 6">
                <a:extLst>
                  <a:ext uri="{FF2B5EF4-FFF2-40B4-BE49-F238E27FC236}">
                    <a16:creationId xmlns:a16="http://schemas.microsoft.com/office/drawing/2014/main" id="{0B713BFB-3A90-A123-2D0A-08257FEE1832}"/>
                  </a:ext>
                </a:extLst>
              </p:cNvPr>
              <p:cNvGrpSpPr/>
              <p:nvPr/>
            </p:nvGrpSpPr>
            <p:grpSpPr>
              <a:xfrm>
                <a:off x="6730412" y="3990871"/>
                <a:ext cx="4482973" cy="77890"/>
                <a:chOff x="6730412" y="3990871"/>
                <a:chExt cx="4482973" cy="77890"/>
              </a:xfrm>
            </p:grpSpPr>
            <p:sp>
              <p:nvSpPr>
                <p:cNvPr id="392" name="Freeform 392">
                  <a:extLst>
                    <a:ext uri="{FF2B5EF4-FFF2-40B4-BE49-F238E27FC236}">
                      <a16:creationId xmlns:a16="http://schemas.microsoft.com/office/drawing/2014/main" id="{A54E144A-6212-93E9-2C92-497269436A4C}"/>
                    </a:ext>
                  </a:extLst>
                </p:cNvPr>
                <p:cNvSpPr/>
                <p:nvPr/>
              </p:nvSpPr>
              <p:spPr>
                <a:xfrm>
                  <a:off x="6730412" y="3990871"/>
                  <a:ext cx="12986" cy="77890"/>
                </a:xfrm>
                <a:custGeom>
                  <a:avLst/>
                  <a:gdLst>
                    <a:gd name="connsiteX0" fmla="*/ 0 w 12986"/>
                    <a:gd name="connsiteY0" fmla="*/ 0 h 77890"/>
                    <a:gd name="connsiteX1" fmla="*/ 0 w 1298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8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Freeform 393">
                  <a:extLst>
                    <a:ext uri="{FF2B5EF4-FFF2-40B4-BE49-F238E27FC236}">
                      <a16:creationId xmlns:a16="http://schemas.microsoft.com/office/drawing/2014/main" id="{7C74F61D-4CA4-3FA3-7A5E-4C8C589CE0E0}"/>
                    </a:ext>
                  </a:extLst>
                </p:cNvPr>
                <p:cNvSpPr/>
                <p:nvPr/>
              </p:nvSpPr>
              <p:spPr>
                <a:xfrm>
                  <a:off x="7370651" y="3990871"/>
                  <a:ext cx="12986" cy="77890"/>
                </a:xfrm>
                <a:custGeom>
                  <a:avLst/>
                  <a:gdLst>
                    <a:gd name="connsiteX0" fmla="*/ 0 w 12986"/>
                    <a:gd name="connsiteY0" fmla="*/ 0 h 77890"/>
                    <a:gd name="connsiteX1" fmla="*/ 0 w 1298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8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Freeform 394">
                  <a:extLst>
                    <a:ext uri="{FF2B5EF4-FFF2-40B4-BE49-F238E27FC236}">
                      <a16:creationId xmlns:a16="http://schemas.microsoft.com/office/drawing/2014/main" id="{15A48B2F-8BAF-B371-7E5E-84A1EE5FDEE1}"/>
                    </a:ext>
                  </a:extLst>
                </p:cNvPr>
                <p:cNvSpPr/>
                <p:nvPr/>
              </p:nvSpPr>
              <p:spPr>
                <a:xfrm>
                  <a:off x="8010891" y="3990871"/>
                  <a:ext cx="12986" cy="77890"/>
                </a:xfrm>
                <a:custGeom>
                  <a:avLst/>
                  <a:gdLst>
                    <a:gd name="connsiteX0" fmla="*/ 0 w 12986"/>
                    <a:gd name="connsiteY0" fmla="*/ 0 h 77890"/>
                    <a:gd name="connsiteX1" fmla="*/ 0 w 1298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8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395">
                  <a:extLst>
                    <a:ext uri="{FF2B5EF4-FFF2-40B4-BE49-F238E27FC236}">
                      <a16:creationId xmlns:a16="http://schemas.microsoft.com/office/drawing/2014/main" id="{3EE6DF22-AC84-A0A8-4D62-DAC49EAAF24D}"/>
                    </a:ext>
                  </a:extLst>
                </p:cNvPr>
                <p:cNvSpPr/>
                <p:nvPr/>
              </p:nvSpPr>
              <p:spPr>
                <a:xfrm>
                  <a:off x="8651130" y="3990871"/>
                  <a:ext cx="12986" cy="77890"/>
                </a:xfrm>
                <a:custGeom>
                  <a:avLst/>
                  <a:gdLst>
                    <a:gd name="connsiteX0" fmla="*/ 0 w 12986"/>
                    <a:gd name="connsiteY0" fmla="*/ 0 h 77890"/>
                    <a:gd name="connsiteX1" fmla="*/ 0 w 1298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8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Freeform 396">
                  <a:extLst>
                    <a:ext uri="{FF2B5EF4-FFF2-40B4-BE49-F238E27FC236}">
                      <a16:creationId xmlns:a16="http://schemas.microsoft.com/office/drawing/2014/main" id="{221CBED2-108E-8D87-1357-B50072DE3DAD}"/>
                    </a:ext>
                  </a:extLst>
                </p:cNvPr>
                <p:cNvSpPr/>
                <p:nvPr/>
              </p:nvSpPr>
              <p:spPr>
                <a:xfrm>
                  <a:off x="9292668" y="3990871"/>
                  <a:ext cx="12986" cy="77890"/>
                </a:xfrm>
                <a:custGeom>
                  <a:avLst/>
                  <a:gdLst>
                    <a:gd name="connsiteX0" fmla="*/ 0 w 12986"/>
                    <a:gd name="connsiteY0" fmla="*/ 0 h 77890"/>
                    <a:gd name="connsiteX1" fmla="*/ 0 w 1298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8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Freeform 397">
                  <a:extLst>
                    <a:ext uri="{FF2B5EF4-FFF2-40B4-BE49-F238E27FC236}">
                      <a16:creationId xmlns:a16="http://schemas.microsoft.com/office/drawing/2014/main" id="{3DB2F8A1-142C-6D96-A034-A54BCC4367BE}"/>
                    </a:ext>
                  </a:extLst>
                </p:cNvPr>
                <p:cNvSpPr/>
                <p:nvPr/>
              </p:nvSpPr>
              <p:spPr>
                <a:xfrm>
                  <a:off x="9932907" y="3990871"/>
                  <a:ext cx="12986" cy="77890"/>
                </a:xfrm>
                <a:custGeom>
                  <a:avLst/>
                  <a:gdLst>
                    <a:gd name="connsiteX0" fmla="*/ 0 w 12986"/>
                    <a:gd name="connsiteY0" fmla="*/ 0 h 77890"/>
                    <a:gd name="connsiteX1" fmla="*/ 0 w 1298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8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Freeform 398">
                  <a:extLst>
                    <a:ext uri="{FF2B5EF4-FFF2-40B4-BE49-F238E27FC236}">
                      <a16:creationId xmlns:a16="http://schemas.microsoft.com/office/drawing/2014/main" id="{728A4FB4-7B14-9A4A-BC5C-E349B6943A3F}"/>
                    </a:ext>
                  </a:extLst>
                </p:cNvPr>
                <p:cNvSpPr/>
                <p:nvPr/>
              </p:nvSpPr>
              <p:spPr>
                <a:xfrm>
                  <a:off x="10573146" y="3990871"/>
                  <a:ext cx="12986" cy="77890"/>
                </a:xfrm>
                <a:custGeom>
                  <a:avLst/>
                  <a:gdLst>
                    <a:gd name="connsiteX0" fmla="*/ 0 w 12986"/>
                    <a:gd name="connsiteY0" fmla="*/ 0 h 77890"/>
                    <a:gd name="connsiteX1" fmla="*/ 0 w 1298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8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Freeform 399">
                  <a:extLst>
                    <a:ext uri="{FF2B5EF4-FFF2-40B4-BE49-F238E27FC236}">
                      <a16:creationId xmlns:a16="http://schemas.microsoft.com/office/drawing/2014/main" id="{E88E18DE-A16D-320A-32F6-27B7661DE345}"/>
                    </a:ext>
                  </a:extLst>
                </p:cNvPr>
                <p:cNvSpPr/>
                <p:nvPr/>
              </p:nvSpPr>
              <p:spPr>
                <a:xfrm>
                  <a:off x="11213385" y="3990871"/>
                  <a:ext cx="12986" cy="77890"/>
                </a:xfrm>
                <a:custGeom>
                  <a:avLst/>
                  <a:gdLst>
                    <a:gd name="connsiteX0" fmla="*/ 0 w 12986"/>
                    <a:gd name="connsiteY0" fmla="*/ 0 h 77890"/>
                    <a:gd name="connsiteX1" fmla="*/ 0 w 1298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98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296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16" name="Graphic 6">
              <a:extLst>
                <a:ext uri="{FF2B5EF4-FFF2-40B4-BE49-F238E27FC236}">
                  <a16:creationId xmlns:a16="http://schemas.microsoft.com/office/drawing/2014/main" id="{5B01EF16-A876-91D5-9177-F3CADB9A5D18}"/>
                </a:ext>
              </a:extLst>
            </p:cNvPr>
            <p:cNvGrpSpPr/>
            <p:nvPr/>
          </p:nvGrpSpPr>
          <p:grpSpPr>
            <a:xfrm>
              <a:off x="6748937" y="1749077"/>
              <a:ext cx="4444013" cy="1687617"/>
              <a:chOff x="6718724" y="1946258"/>
              <a:chExt cx="4444013" cy="1687617"/>
            </a:xfrm>
          </p:grpSpPr>
          <p:sp>
            <p:nvSpPr>
              <p:cNvPr id="243" name="Freeform 243">
                <a:extLst>
                  <a:ext uri="{FF2B5EF4-FFF2-40B4-BE49-F238E27FC236}">
                    <a16:creationId xmlns:a16="http://schemas.microsoft.com/office/drawing/2014/main" id="{643EAE81-C589-C364-2562-BB34BE8A6484}"/>
                  </a:ext>
                </a:extLst>
              </p:cNvPr>
              <p:cNvSpPr/>
              <p:nvPr/>
            </p:nvSpPr>
            <p:spPr>
              <a:xfrm>
                <a:off x="6747295" y="1981308"/>
                <a:ext cx="4397261" cy="1535731"/>
              </a:xfrm>
              <a:custGeom>
                <a:avLst/>
                <a:gdLst>
                  <a:gd name="connsiteX0" fmla="*/ 0 w 4397261"/>
                  <a:gd name="connsiteY0" fmla="*/ 0 h 1535731"/>
                  <a:gd name="connsiteX1" fmla="*/ 107789 w 4397261"/>
                  <a:gd name="connsiteY1" fmla="*/ 0 h 1535731"/>
                  <a:gd name="connsiteX2" fmla="*/ 123373 w 4397261"/>
                  <a:gd name="connsiteY2" fmla="*/ 0 h 1535731"/>
                  <a:gd name="connsiteX3" fmla="*/ 123373 w 4397261"/>
                  <a:gd name="connsiteY3" fmla="*/ 12982 h 1535731"/>
                  <a:gd name="connsiteX4" fmla="*/ 153242 w 4397261"/>
                  <a:gd name="connsiteY4" fmla="*/ 12982 h 1535731"/>
                  <a:gd name="connsiteX5" fmla="*/ 203890 w 4397261"/>
                  <a:gd name="connsiteY5" fmla="*/ 12982 h 1535731"/>
                  <a:gd name="connsiteX6" fmla="*/ 203890 w 4397261"/>
                  <a:gd name="connsiteY6" fmla="*/ 25963 h 1535731"/>
                  <a:gd name="connsiteX7" fmla="*/ 274017 w 4397261"/>
                  <a:gd name="connsiteY7" fmla="*/ 25963 h 1535731"/>
                  <a:gd name="connsiteX8" fmla="*/ 274017 w 4397261"/>
                  <a:gd name="connsiteY8" fmla="*/ 44138 h 1535731"/>
                  <a:gd name="connsiteX9" fmla="*/ 340249 w 4397261"/>
                  <a:gd name="connsiteY9" fmla="*/ 44138 h 1535731"/>
                  <a:gd name="connsiteX10" fmla="*/ 340249 w 4397261"/>
                  <a:gd name="connsiteY10" fmla="*/ 63610 h 1535731"/>
                  <a:gd name="connsiteX11" fmla="*/ 366222 w 4397261"/>
                  <a:gd name="connsiteY11" fmla="*/ 63610 h 1535731"/>
                  <a:gd name="connsiteX12" fmla="*/ 366222 w 4397261"/>
                  <a:gd name="connsiteY12" fmla="*/ 76592 h 1535731"/>
                  <a:gd name="connsiteX13" fmla="*/ 379209 w 4397261"/>
                  <a:gd name="connsiteY13" fmla="*/ 76592 h 1535731"/>
                  <a:gd name="connsiteX14" fmla="*/ 379209 w 4397261"/>
                  <a:gd name="connsiteY14" fmla="*/ 93468 h 1535731"/>
                  <a:gd name="connsiteX15" fmla="*/ 394793 w 4397261"/>
                  <a:gd name="connsiteY15" fmla="*/ 93468 h 1535731"/>
                  <a:gd name="connsiteX16" fmla="*/ 394793 w 4397261"/>
                  <a:gd name="connsiteY16" fmla="*/ 110344 h 1535731"/>
                  <a:gd name="connsiteX17" fmla="*/ 403883 w 4397261"/>
                  <a:gd name="connsiteY17" fmla="*/ 110344 h 1535731"/>
                  <a:gd name="connsiteX18" fmla="*/ 403883 w 4397261"/>
                  <a:gd name="connsiteY18" fmla="*/ 122028 h 1535731"/>
                  <a:gd name="connsiteX19" fmla="*/ 425960 w 4397261"/>
                  <a:gd name="connsiteY19" fmla="*/ 122028 h 1535731"/>
                  <a:gd name="connsiteX20" fmla="*/ 425960 w 4397261"/>
                  <a:gd name="connsiteY20" fmla="*/ 155780 h 1535731"/>
                  <a:gd name="connsiteX21" fmla="*/ 480504 w 4397261"/>
                  <a:gd name="connsiteY21" fmla="*/ 155780 h 1535731"/>
                  <a:gd name="connsiteX22" fmla="*/ 480504 w 4397261"/>
                  <a:gd name="connsiteY22" fmla="*/ 173954 h 1535731"/>
                  <a:gd name="connsiteX23" fmla="*/ 499984 w 4397261"/>
                  <a:gd name="connsiteY23" fmla="*/ 173954 h 1535731"/>
                  <a:gd name="connsiteX24" fmla="*/ 499984 w 4397261"/>
                  <a:gd name="connsiteY24" fmla="*/ 181743 h 1535731"/>
                  <a:gd name="connsiteX25" fmla="*/ 529853 w 4397261"/>
                  <a:gd name="connsiteY25" fmla="*/ 181743 h 1535731"/>
                  <a:gd name="connsiteX26" fmla="*/ 529853 w 4397261"/>
                  <a:gd name="connsiteY26" fmla="*/ 209005 h 1535731"/>
                  <a:gd name="connsiteX27" fmla="*/ 558424 w 4397261"/>
                  <a:gd name="connsiteY27" fmla="*/ 209005 h 1535731"/>
                  <a:gd name="connsiteX28" fmla="*/ 558424 w 4397261"/>
                  <a:gd name="connsiteY28" fmla="*/ 214198 h 1535731"/>
                  <a:gd name="connsiteX29" fmla="*/ 577904 w 4397261"/>
                  <a:gd name="connsiteY29" fmla="*/ 214198 h 1535731"/>
                  <a:gd name="connsiteX30" fmla="*/ 577904 w 4397261"/>
                  <a:gd name="connsiteY30" fmla="*/ 240161 h 1535731"/>
                  <a:gd name="connsiteX31" fmla="*/ 598682 w 4397261"/>
                  <a:gd name="connsiteY31" fmla="*/ 240161 h 1535731"/>
                  <a:gd name="connsiteX32" fmla="*/ 598682 w 4397261"/>
                  <a:gd name="connsiteY32" fmla="*/ 251844 h 1535731"/>
                  <a:gd name="connsiteX33" fmla="*/ 615565 w 4397261"/>
                  <a:gd name="connsiteY33" fmla="*/ 251844 h 1535731"/>
                  <a:gd name="connsiteX34" fmla="*/ 615565 w 4397261"/>
                  <a:gd name="connsiteY34" fmla="*/ 262230 h 1535731"/>
                  <a:gd name="connsiteX35" fmla="*/ 648031 w 4397261"/>
                  <a:gd name="connsiteY35" fmla="*/ 262230 h 1535731"/>
                  <a:gd name="connsiteX36" fmla="*/ 648031 w 4397261"/>
                  <a:gd name="connsiteY36" fmla="*/ 273913 h 1535731"/>
                  <a:gd name="connsiteX37" fmla="*/ 662316 w 4397261"/>
                  <a:gd name="connsiteY37" fmla="*/ 273913 h 1535731"/>
                  <a:gd name="connsiteX38" fmla="*/ 662316 w 4397261"/>
                  <a:gd name="connsiteY38" fmla="*/ 285597 h 1535731"/>
                  <a:gd name="connsiteX39" fmla="*/ 676602 w 4397261"/>
                  <a:gd name="connsiteY39" fmla="*/ 285597 h 1535731"/>
                  <a:gd name="connsiteX40" fmla="*/ 676602 w 4397261"/>
                  <a:gd name="connsiteY40" fmla="*/ 306367 h 1535731"/>
                  <a:gd name="connsiteX41" fmla="*/ 720756 w 4397261"/>
                  <a:gd name="connsiteY41" fmla="*/ 306367 h 1535731"/>
                  <a:gd name="connsiteX42" fmla="*/ 720756 w 4397261"/>
                  <a:gd name="connsiteY42" fmla="*/ 323244 h 1535731"/>
                  <a:gd name="connsiteX43" fmla="*/ 738937 w 4397261"/>
                  <a:gd name="connsiteY43" fmla="*/ 323244 h 1535731"/>
                  <a:gd name="connsiteX44" fmla="*/ 738937 w 4397261"/>
                  <a:gd name="connsiteY44" fmla="*/ 359592 h 1535731"/>
                  <a:gd name="connsiteX45" fmla="*/ 763612 w 4397261"/>
                  <a:gd name="connsiteY45" fmla="*/ 359592 h 1535731"/>
                  <a:gd name="connsiteX46" fmla="*/ 763612 w 4397261"/>
                  <a:gd name="connsiteY46" fmla="*/ 385556 h 1535731"/>
                  <a:gd name="connsiteX47" fmla="*/ 775300 w 4397261"/>
                  <a:gd name="connsiteY47" fmla="*/ 385556 h 1535731"/>
                  <a:gd name="connsiteX48" fmla="*/ 775300 w 4397261"/>
                  <a:gd name="connsiteY48" fmla="*/ 393345 h 1535731"/>
                  <a:gd name="connsiteX49" fmla="*/ 785689 w 4397261"/>
                  <a:gd name="connsiteY49" fmla="*/ 393345 h 1535731"/>
                  <a:gd name="connsiteX50" fmla="*/ 785689 w 4397261"/>
                  <a:gd name="connsiteY50" fmla="*/ 411519 h 1535731"/>
                  <a:gd name="connsiteX51" fmla="*/ 797377 w 4397261"/>
                  <a:gd name="connsiteY51" fmla="*/ 411519 h 1535731"/>
                  <a:gd name="connsiteX52" fmla="*/ 797377 w 4397261"/>
                  <a:gd name="connsiteY52" fmla="*/ 438781 h 1535731"/>
                  <a:gd name="connsiteX53" fmla="*/ 810364 w 4397261"/>
                  <a:gd name="connsiteY53" fmla="*/ 438781 h 1535731"/>
                  <a:gd name="connsiteX54" fmla="*/ 810364 w 4397261"/>
                  <a:gd name="connsiteY54" fmla="*/ 446570 h 1535731"/>
                  <a:gd name="connsiteX55" fmla="*/ 818156 w 4397261"/>
                  <a:gd name="connsiteY55" fmla="*/ 446570 h 1535731"/>
                  <a:gd name="connsiteX56" fmla="*/ 818156 w 4397261"/>
                  <a:gd name="connsiteY56" fmla="*/ 458253 h 1535731"/>
                  <a:gd name="connsiteX57" fmla="*/ 827246 w 4397261"/>
                  <a:gd name="connsiteY57" fmla="*/ 458253 h 1535731"/>
                  <a:gd name="connsiteX58" fmla="*/ 827246 w 4397261"/>
                  <a:gd name="connsiteY58" fmla="*/ 466042 h 1535731"/>
                  <a:gd name="connsiteX59" fmla="*/ 835038 w 4397261"/>
                  <a:gd name="connsiteY59" fmla="*/ 466042 h 1535731"/>
                  <a:gd name="connsiteX60" fmla="*/ 835038 w 4397261"/>
                  <a:gd name="connsiteY60" fmla="*/ 475129 h 1535731"/>
                  <a:gd name="connsiteX61" fmla="*/ 844129 w 4397261"/>
                  <a:gd name="connsiteY61" fmla="*/ 475129 h 1535731"/>
                  <a:gd name="connsiteX62" fmla="*/ 844129 w 4397261"/>
                  <a:gd name="connsiteY62" fmla="*/ 482918 h 1535731"/>
                  <a:gd name="connsiteX63" fmla="*/ 851921 w 4397261"/>
                  <a:gd name="connsiteY63" fmla="*/ 482918 h 1535731"/>
                  <a:gd name="connsiteX64" fmla="*/ 851921 w 4397261"/>
                  <a:gd name="connsiteY64" fmla="*/ 486813 h 1535731"/>
                  <a:gd name="connsiteX65" fmla="*/ 885686 w 4397261"/>
                  <a:gd name="connsiteY65" fmla="*/ 486813 h 1535731"/>
                  <a:gd name="connsiteX66" fmla="*/ 885686 w 4397261"/>
                  <a:gd name="connsiteY66" fmla="*/ 499794 h 1535731"/>
                  <a:gd name="connsiteX67" fmla="*/ 893478 w 4397261"/>
                  <a:gd name="connsiteY67" fmla="*/ 499794 h 1535731"/>
                  <a:gd name="connsiteX68" fmla="*/ 893478 w 4397261"/>
                  <a:gd name="connsiteY68" fmla="*/ 511478 h 1535731"/>
                  <a:gd name="connsiteX69" fmla="*/ 932438 w 4397261"/>
                  <a:gd name="connsiteY69" fmla="*/ 511478 h 1535731"/>
                  <a:gd name="connsiteX70" fmla="*/ 932438 w 4397261"/>
                  <a:gd name="connsiteY70" fmla="*/ 517969 h 1535731"/>
                  <a:gd name="connsiteX71" fmla="*/ 945424 w 4397261"/>
                  <a:gd name="connsiteY71" fmla="*/ 517969 h 1535731"/>
                  <a:gd name="connsiteX72" fmla="*/ 945424 w 4397261"/>
                  <a:gd name="connsiteY72" fmla="*/ 534845 h 1535731"/>
                  <a:gd name="connsiteX73" fmla="*/ 959710 w 4397261"/>
                  <a:gd name="connsiteY73" fmla="*/ 534845 h 1535731"/>
                  <a:gd name="connsiteX74" fmla="*/ 959710 w 4397261"/>
                  <a:gd name="connsiteY74" fmla="*/ 550423 h 1535731"/>
                  <a:gd name="connsiteX75" fmla="*/ 968800 w 4397261"/>
                  <a:gd name="connsiteY75" fmla="*/ 550423 h 1535731"/>
                  <a:gd name="connsiteX76" fmla="*/ 968800 w 4397261"/>
                  <a:gd name="connsiteY76" fmla="*/ 563405 h 1535731"/>
                  <a:gd name="connsiteX77" fmla="*/ 984384 w 4397261"/>
                  <a:gd name="connsiteY77" fmla="*/ 563405 h 1535731"/>
                  <a:gd name="connsiteX78" fmla="*/ 984384 w 4397261"/>
                  <a:gd name="connsiteY78" fmla="*/ 572492 h 1535731"/>
                  <a:gd name="connsiteX79" fmla="*/ 1002565 w 4397261"/>
                  <a:gd name="connsiteY79" fmla="*/ 572492 h 1535731"/>
                  <a:gd name="connsiteX80" fmla="*/ 1002565 w 4397261"/>
                  <a:gd name="connsiteY80" fmla="*/ 581579 h 1535731"/>
                  <a:gd name="connsiteX81" fmla="*/ 1020747 w 4397261"/>
                  <a:gd name="connsiteY81" fmla="*/ 581579 h 1535731"/>
                  <a:gd name="connsiteX82" fmla="*/ 1020747 w 4397261"/>
                  <a:gd name="connsiteY82" fmla="*/ 590666 h 1535731"/>
                  <a:gd name="connsiteX83" fmla="*/ 1040226 w 4397261"/>
                  <a:gd name="connsiteY83" fmla="*/ 590666 h 1535731"/>
                  <a:gd name="connsiteX84" fmla="*/ 1040226 w 4397261"/>
                  <a:gd name="connsiteY84" fmla="*/ 611437 h 1535731"/>
                  <a:gd name="connsiteX85" fmla="*/ 1062304 w 4397261"/>
                  <a:gd name="connsiteY85" fmla="*/ 611437 h 1535731"/>
                  <a:gd name="connsiteX86" fmla="*/ 1062304 w 4397261"/>
                  <a:gd name="connsiteY86" fmla="*/ 632208 h 1535731"/>
                  <a:gd name="connsiteX87" fmla="*/ 1075290 w 4397261"/>
                  <a:gd name="connsiteY87" fmla="*/ 632208 h 1535731"/>
                  <a:gd name="connsiteX88" fmla="*/ 1075290 w 4397261"/>
                  <a:gd name="connsiteY88" fmla="*/ 638698 h 1535731"/>
                  <a:gd name="connsiteX89" fmla="*/ 1088277 w 4397261"/>
                  <a:gd name="connsiteY89" fmla="*/ 638698 h 1535731"/>
                  <a:gd name="connsiteX90" fmla="*/ 1088277 w 4397261"/>
                  <a:gd name="connsiteY90" fmla="*/ 662065 h 1535731"/>
                  <a:gd name="connsiteX91" fmla="*/ 1096069 w 4397261"/>
                  <a:gd name="connsiteY91" fmla="*/ 662065 h 1535731"/>
                  <a:gd name="connsiteX92" fmla="*/ 1096069 w 4397261"/>
                  <a:gd name="connsiteY92" fmla="*/ 684134 h 1535731"/>
                  <a:gd name="connsiteX93" fmla="*/ 1109055 w 4397261"/>
                  <a:gd name="connsiteY93" fmla="*/ 684134 h 1535731"/>
                  <a:gd name="connsiteX94" fmla="*/ 1109055 w 4397261"/>
                  <a:gd name="connsiteY94" fmla="*/ 702308 h 1535731"/>
                  <a:gd name="connsiteX95" fmla="*/ 1123341 w 4397261"/>
                  <a:gd name="connsiteY95" fmla="*/ 702308 h 1535731"/>
                  <a:gd name="connsiteX96" fmla="*/ 1123341 w 4397261"/>
                  <a:gd name="connsiteY96" fmla="*/ 724377 h 1535731"/>
                  <a:gd name="connsiteX97" fmla="*/ 1151911 w 4397261"/>
                  <a:gd name="connsiteY97" fmla="*/ 724377 h 1535731"/>
                  <a:gd name="connsiteX98" fmla="*/ 1151911 w 4397261"/>
                  <a:gd name="connsiteY98" fmla="*/ 746446 h 1535731"/>
                  <a:gd name="connsiteX99" fmla="*/ 1176586 w 4397261"/>
                  <a:gd name="connsiteY99" fmla="*/ 746446 h 1535731"/>
                  <a:gd name="connsiteX100" fmla="*/ 1176586 w 4397261"/>
                  <a:gd name="connsiteY100" fmla="*/ 754235 h 1535731"/>
                  <a:gd name="connsiteX101" fmla="*/ 1192170 w 4397261"/>
                  <a:gd name="connsiteY101" fmla="*/ 754235 h 1535731"/>
                  <a:gd name="connsiteX102" fmla="*/ 1192170 w 4397261"/>
                  <a:gd name="connsiteY102" fmla="*/ 764621 h 1535731"/>
                  <a:gd name="connsiteX103" fmla="*/ 1210351 w 4397261"/>
                  <a:gd name="connsiteY103" fmla="*/ 764621 h 1535731"/>
                  <a:gd name="connsiteX104" fmla="*/ 1210351 w 4397261"/>
                  <a:gd name="connsiteY104" fmla="*/ 772410 h 1535731"/>
                  <a:gd name="connsiteX105" fmla="*/ 1223338 w 4397261"/>
                  <a:gd name="connsiteY105" fmla="*/ 772410 h 1535731"/>
                  <a:gd name="connsiteX106" fmla="*/ 1223338 w 4397261"/>
                  <a:gd name="connsiteY106" fmla="*/ 784093 h 1535731"/>
                  <a:gd name="connsiteX107" fmla="*/ 1259700 w 4397261"/>
                  <a:gd name="connsiteY107" fmla="*/ 784093 h 1535731"/>
                  <a:gd name="connsiteX108" fmla="*/ 1259700 w 4397261"/>
                  <a:gd name="connsiteY108" fmla="*/ 806162 h 1535731"/>
                  <a:gd name="connsiteX109" fmla="*/ 1277881 w 4397261"/>
                  <a:gd name="connsiteY109" fmla="*/ 806162 h 1535731"/>
                  <a:gd name="connsiteX110" fmla="*/ 1277881 w 4397261"/>
                  <a:gd name="connsiteY110" fmla="*/ 812653 h 1535731"/>
                  <a:gd name="connsiteX111" fmla="*/ 1310348 w 4397261"/>
                  <a:gd name="connsiteY111" fmla="*/ 812653 h 1535731"/>
                  <a:gd name="connsiteX112" fmla="*/ 1310348 w 4397261"/>
                  <a:gd name="connsiteY112" fmla="*/ 823038 h 1535731"/>
                  <a:gd name="connsiteX113" fmla="*/ 1331126 w 4397261"/>
                  <a:gd name="connsiteY113" fmla="*/ 823038 h 1535731"/>
                  <a:gd name="connsiteX114" fmla="*/ 1331126 w 4397261"/>
                  <a:gd name="connsiteY114" fmla="*/ 838616 h 1535731"/>
                  <a:gd name="connsiteX115" fmla="*/ 1348009 w 4397261"/>
                  <a:gd name="connsiteY115" fmla="*/ 838616 h 1535731"/>
                  <a:gd name="connsiteX116" fmla="*/ 1348009 w 4397261"/>
                  <a:gd name="connsiteY116" fmla="*/ 847703 h 1535731"/>
                  <a:gd name="connsiteX117" fmla="*/ 1360995 w 4397261"/>
                  <a:gd name="connsiteY117" fmla="*/ 847703 h 1535731"/>
                  <a:gd name="connsiteX118" fmla="*/ 1360995 w 4397261"/>
                  <a:gd name="connsiteY118" fmla="*/ 863281 h 1535731"/>
                  <a:gd name="connsiteX119" fmla="*/ 1376579 w 4397261"/>
                  <a:gd name="connsiteY119" fmla="*/ 863281 h 1535731"/>
                  <a:gd name="connsiteX120" fmla="*/ 1376579 w 4397261"/>
                  <a:gd name="connsiteY120" fmla="*/ 876263 h 1535731"/>
                  <a:gd name="connsiteX121" fmla="*/ 1389566 w 4397261"/>
                  <a:gd name="connsiteY121" fmla="*/ 876263 h 1535731"/>
                  <a:gd name="connsiteX122" fmla="*/ 1389566 w 4397261"/>
                  <a:gd name="connsiteY122" fmla="*/ 885350 h 1535731"/>
                  <a:gd name="connsiteX123" fmla="*/ 1435019 w 4397261"/>
                  <a:gd name="connsiteY123" fmla="*/ 885350 h 1535731"/>
                  <a:gd name="connsiteX124" fmla="*/ 1435019 w 4397261"/>
                  <a:gd name="connsiteY124" fmla="*/ 899630 h 1535731"/>
                  <a:gd name="connsiteX125" fmla="*/ 1457096 w 4397261"/>
                  <a:gd name="connsiteY125" fmla="*/ 899630 h 1535731"/>
                  <a:gd name="connsiteX126" fmla="*/ 1457096 w 4397261"/>
                  <a:gd name="connsiteY126" fmla="*/ 911313 h 1535731"/>
                  <a:gd name="connsiteX127" fmla="*/ 1475277 w 4397261"/>
                  <a:gd name="connsiteY127" fmla="*/ 911313 h 1535731"/>
                  <a:gd name="connsiteX128" fmla="*/ 1475277 w 4397261"/>
                  <a:gd name="connsiteY128" fmla="*/ 932084 h 1535731"/>
                  <a:gd name="connsiteX129" fmla="*/ 1570080 w 4397261"/>
                  <a:gd name="connsiteY129" fmla="*/ 985309 h 1535731"/>
                  <a:gd name="connsiteX130" fmla="*/ 1659687 w 4397261"/>
                  <a:gd name="connsiteY130" fmla="*/ 1045025 h 1535731"/>
                  <a:gd name="connsiteX131" fmla="*/ 1744100 w 4397261"/>
                  <a:gd name="connsiteY131" fmla="*/ 1045025 h 1535731"/>
                  <a:gd name="connsiteX132" fmla="*/ 1744100 w 4397261"/>
                  <a:gd name="connsiteY132" fmla="*/ 1082672 h 1535731"/>
                  <a:gd name="connsiteX133" fmla="*/ 1777865 w 4397261"/>
                  <a:gd name="connsiteY133" fmla="*/ 1082672 h 1535731"/>
                  <a:gd name="connsiteX134" fmla="*/ 1777865 w 4397261"/>
                  <a:gd name="connsiteY134" fmla="*/ 1100846 h 1535731"/>
                  <a:gd name="connsiteX135" fmla="*/ 1801241 w 4397261"/>
                  <a:gd name="connsiteY135" fmla="*/ 1100846 h 1535731"/>
                  <a:gd name="connsiteX136" fmla="*/ 1801241 w 4397261"/>
                  <a:gd name="connsiteY136" fmla="*/ 1132002 h 1535731"/>
                  <a:gd name="connsiteX137" fmla="*/ 1849292 w 4397261"/>
                  <a:gd name="connsiteY137" fmla="*/ 1132002 h 1535731"/>
                  <a:gd name="connsiteX138" fmla="*/ 1877862 w 4397261"/>
                  <a:gd name="connsiteY138" fmla="*/ 1143685 h 1535731"/>
                  <a:gd name="connsiteX139" fmla="*/ 1927211 w 4397261"/>
                  <a:gd name="connsiteY139" fmla="*/ 1143685 h 1535731"/>
                  <a:gd name="connsiteX140" fmla="*/ 1959678 w 4397261"/>
                  <a:gd name="connsiteY140" fmla="*/ 1157965 h 1535731"/>
                  <a:gd name="connsiteX141" fmla="*/ 2040194 w 4397261"/>
                  <a:gd name="connsiteY141" fmla="*/ 1168351 h 1535731"/>
                  <a:gd name="connsiteX142" fmla="*/ 2075258 w 4397261"/>
                  <a:gd name="connsiteY142" fmla="*/ 1168351 h 1535731"/>
                  <a:gd name="connsiteX143" fmla="*/ 2075258 w 4397261"/>
                  <a:gd name="connsiteY143" fmla="*/ 1185227 h 1535731"/>
                  <a:gd name="connsiteX144" fmla="*/ 2111621 w 4397261"/>
                  <a:gd name="connsiteY144" fmla="*/ 1185227 h 1535731"/>
                  <a:gd name="connsiteX145" fmla="*/ 2111621 w 4397261"/>
                  <a:gd name="connsiteY145" fmla="*/ 1204699 h 1535731"/>
                  <a:gd name="connsiteX146" fmla="*/ 2237591 w 4397261"/>
                  <a:gd name="connsiteY146" fmla="*/ 1204699 h 1535731"/>
                  <a:gd name="connsiteX147" fmla="*/ 2249279 w 4397261"/>
                  <a:gd name="connsiteY147" fmla="*/ 1243644 h 1535731"/>
                  <a:gd name="connsiteX148" fmla="*/ 2294732 w 4397261"/>
                  <a:gd name="connsiteY148" fmla="*/ 1243644 h 1535731"/>
                  <a:gd name="connsiteX149" fmla="*/ 2294732 w 4397261"/>
                  <a:gd name="connsiteY149" fmla="*/ 1261819 h 1535731"/>
                  <a:gd name="connsiteX150" fmla="*/ 2332393 w 4397261"/>
                  <a:gd name="connsiteY150" fmla="*/ 1261819 h 1535731"/>
                  <a:gd name="connsiteX151" fmla="*/ 2332393 w 4397261"/>
                  <a:gd name="connsiteY151" fmla="*/ 1282589 h 1535731"/>
                  <a:gd name="connsiteX152" fmla="*/ 2368755 w 4397261"/>
                  <a:gd name="connsiteY152" fmla="*/ 1282589 h 1535731"/>
                  <a:gd name="connsiteX153" fmla="*/ 2368755 w 4397261"/>
                  <a:gd name="connsiteY153" fmla="*/ 1309851 h 1535731"/>
                  <a:gd name="connsiteX154" fmla="*/ 2459662 w 4397261"/>
                  <a:gd name="connsiteY154" fmla="*/ 1309851 h 1535731"/>
                  <a:gd name="connsiteX155" fmla="*/ 2479142 w 4397261"/>
                  <a:gd name="connsiteY155" fmla="*/ 1309851 h 1535731"/>
                  <a:gd name="connsiteX156" fmla="*/ 2479142 w 4397261"/>
                  <a:gd name="connsiteY156" fmla="*/ 1348796 h 1535731"/>
                  <a:gd name="connsiteX157" fmla="*/ 2512907 w 4397261"/>
                  <a:gd name="connsiteY157" fmla="*/ 1348796 h 1535731"/>
                  <a:gd name="connsiteX158" fmla="*/ 2512907 w 4397261"/>
                  <a:gd name="connsiteY158" fmla="*/ 1364374 h 1535731"/>
                  <a:gd name="connsiteX159" fmla="*/ 2554464 w 4397261"/>
                  <a:gd name="connsiteY159" fmla="*/ 1364374 h 1535731"/>
                  <a:gd name="connsiteX160" fmla="*/ 2554464 w 4397261"/>
                  <a:gd name="connsiteY160" fmla="*/ 1391635 h 1535731"/>
                  <a:gd name="connsiteX161" fmla="*/ 2610306 w 4397261"/>
                  <a:gd name="connsiteY161" fmla="*/ 1391635 h 1535731"/>
                  <a:gd name="connsiteX162" fmla="*/ 2610306 w 4397261"/>
                  <a:gd name="connsiteY162" fmla="*/ 1403319 h 1535731"/>
                  <a:gd name="connsiteX163" fmla="*/ 2899907 w 4397261"/>
                  <a:gd name="connsiteY163" fmla="*/ 1403319 h 1535731"/>
                  <a:gd name="connsiteX164" fmla="*/ 2899907 w 4397261"/>
                  <a:gd name="connsiteY164" fmla="*/ 1439668 h 1535731"/>
                  <a:gd name="connsiteX165" fmla="*/ 3121978 w 4397261"/>
                  <a:gd name="connsiteY165" fmla="*/ 1439668 h 1535731"/>
                  <a:gd name="connsiteX166" fmla="*/ 3121978 w 4397261"/>
                  <a:gd name="connsiteY166" fmla="*/ 1481209 h 1535731"/>
                  <a:gd name="connsiteX167" fmla="*/ 3340153 w 4397261"/>
                  <a:gd name="connsiteY167" fmla="*/ 1481209 h 1535731"/>
                  <a:gd name="connsiteX168" fmla="*/ 3340153 w 4397261"/>
                  <a:gd name="connsiteY168" fmla="*/ 1535732 h 1535731"/>
                  <a:gd name="connsiteX169" fmla="*/ 4397262 w 4397261"/>
                  <a:gd name="connsiteY169" fmla="*/ 1535732 h 15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4397261" h="1535731">
                    <a:moveTo>
                      <a:pt x="0" y="0"/>
                    </a:moveTo>
                    <a:lnTo>
                      <a:pt x="107789" y="0"/>
                    </a:lnTo>
                    <a:lnTo>
                      <a:pt x="123373" y="0"/>
                    </a:lnTo>
                    <a:lnTo>
                      <a:pt x="123373" y="12982"/>
                    </a:lnTo>
                    <a:lnTo>
                      <a:pt x="153242" y="12982"/>
                    </a:lnTo>
                    <a:lnTo>
                      <a:pt x="203890" y="12982"/>
                    </a:lnTo>
                    <a:lnTo>
                      <a:pt x="203890" y="25963"/>
                    </a:lnTo>
                    <a:lnTo>
                      <a:pt x="274017" y="25963"/>
                    </a:lnTo>
                    <a:lnTo>
                      <a:pt x="274017" y="44138"/>
                    </a:lnTo>
                    <a:lnTo>
                      <a:pt x="340249" y="44138"/>
                    </a:lnTo>
                    <a:lnTo>
                      <a:pt x="340249" y="63610"/>
                    </a:lnTo>
                    <a:lnTo>
                      <a:pt x="366222" y="63610"/>
                    </a:lnTo>
                    <a:lnTo>
                      <a:pt x="366222" y="76592"/>
                    </a:lnTo>
                    <a:lnTo>
                      <a:pt x="379209" y="76592"/>
                    </a:lnTo>
                    <a:lnTo>
                      <a:pt x="379209" y="93468"/>
                    </a:lnTo>
                    <a:lnTo>
                      <a:pt x="394793" y="93468"/>
                    </a:lnTo>
                    <a:lnTo>
                      <a:pt x="394793" y="110344"/>
                    </a:lnTo>
                    <a:lnTo>
                      <a:pt x="403883" y="110344"/>
                    </a:lnTo>
                    <a:lnTo>
                      <a:pt x="403883" y="122028"/>
                    </a:lnTo>
                    <a:lnTo>
                      <a:pt x="425960" y="122028"/>
                    </a:lnTo>
                    <a:lnTo>
                      <a:pt x="425960" y="155780"/>
                    </a:lnTo>
                    <a:lnTo>
                      <a:pt x="480504" y="155780"/>
                    </a:lnTo>
                    <a:lnTo>
                      <a:pt x="480504" y="173954"/>
                    </a:lnTo>
                    <a:lnTo>
                      <a:pt x="499984" y="173954"/>
                    </a:lnTo>
                    <a:lnTo>
                      <a:pt x="499984" y="181743"/>
                    </a:lnTo>
                    <a:lnTo>
                      <a:pt x="529853" y="181743"/>
                    </a:lnTo>
                    <a:lnTo>
                      <a:pt x="529853" y="209005"/>
                    </a:lnTo>
                    <a:lnTo>
                      <a:pt x="558424" y="209005"/>
                    </a:lnTo>
                    <a:lnTo>
                      <a:pt x="558424" y="214198"/>
                    </a:lnTo>
                    <a:lnTo>
                      <a:pt x="577904" y="214198"/>
                    </a:lnTo>
                    <a:lnTo>
                      <a:pt x="577904" y="240161"/>
                    </a:lnTo>
                    <a:lnTo>
                      <a:pt x="598682" y="240161"/>
                    </a:lnTo>
                    <a:lnTo>
                      <a:pt x="598682" y="251844"/>
                    </a:lnTo>
                    <a:lnTo>
                      <a:pt x="615565" y="251844"/>
                    </a:lnTo>
                    <a:lnTo>
                      <a:pt x="615565" y="262230"/>
                    </a:lnTo>
                    <a:lnTo>
                      <a:pt x="648031" y="262230"/>
                    </a:lnTo>
                    <a:lnTo>
                      <a:pt x="648031" y="273913"/>
                    </a:lnTo>
                    <a:lnTo>
                      <a:pt x="662316" y="273913"/>
                    </a:lnTo>
                    <a:lnTo>
                      <a:pt x="662316" y="285597"/>
                    </a:lnTo>
                    <a:lnTo>
                      <a:pt x="676602" y="285597"/>
                    </a:lnTo>
                    <a:lnTo>
                      <a:pt x="676602" y="306367"/>
                    </a:lnTo>
                    <a:lnTo>
                      <a:pt x="720756" y="306367"/>
                    </a:lnTo>
                    <a:lnTo>
                      <a:pt x="720756" y="323244"/>
                    </a:lnTo>
                    <a:lnTo>
                      <a:pt x="738937" y="323244"/>
                    </a:lnTo>
                    <a:lnTo>
                      <a:pt x="738937" y="359592"/>
                    </a:lnTo>
                    <a:lnTo>
                      <a:pt x="763612" y="359592"/>
                    </a:lnTo>
                    <a:lnTo>
                      <a:pt x="763612" y="385556"/>
                    </a:lnTo>
                    <a:lnTo>
                      <a:pt x="775300" y="385556"/>
                    </a:lnTo>
                    <a:lnTo>
                      <a:pt x="775300" y="393345"/>
                    </a:lnTo>
                    <a:lnTo>
                      <a:pt x="785689" y="393345"/>
                    </a:lnTo>
                    <a:lnTo>
                      <a:pt x="785689" y="411519"/>
                    </a:lnTo>
                    <a:lnTo>
                      <a:pt x="797377" y="411519"/>
                    </a:lnTo>
                    <a:lnTo>
                      <a:pt x="797377" y="438781"/>
                    </a:lnTo>
                    <a:lnTo>
                      <a:pt x="810364" y="438781"/>
                    </a:lnTo>
                    <a:lnTo>
                      <a:pt x="810364" y="446570"/>
                    </a:lnTo>
                    <a:lnTo>
                      <a:pt x="818156" y="446570"/>
                    </a:lnTo>
                    <a:lnTo>
                      <a:pt x="818156" y="458253"/>
                    </a:lnTo>
                    <a:lnTo>
                      <a:pt x="827246" y="458253"/>
                    </a:lnTo>
                    <a:lnTo>
                      <a:pt x="827246" y="466042"/>
                    </a:lnTo>
                    <a:lnTo>
                      <a:pt x="835038" y="466042"/>
                    </a:lnTo>
                    <a:lnTo>
                      <a:pt x="835038" y="475129"/>
                    </a:lnTo>
                    <a:lnTo>
                      <a:pt x="844129" y="475129"/>
                    </a:lnTo>
                    <a:lnTo>
                      <a:pt x="844129" y="482918"/>
                    </a:lnTo>
                    <a:lnTo>
                      <a:pt x="851921" y="482918"/>
                    </a:lnTo>
                    <a:lnTo>
                      <a:pt x="851921" y="486813"/>
                    </a:lnTo>
                    <a:lnTo>
                      <a:pt x="885686" y="486813"/>
                    </a:lnTo>
                    <a:lnTo>
                      <a:pt x="885686" y="499794"/>
                    </a:lnTo>
                    <a:lnTo>
                      <a:pt x="893478" y="499794"/>
                    </a:lnTo>
                    <a:lnTo>
                      <a:pt x="893478" y="511478"/>
                    </a:lnTo>
                    <a:lnTo>
                      <a:pt x="932438" y="511478"/>
                    </a:lnTo>
                    <a:lnTo>
                      <a:pt x="932438" y="517969"/>
                    </a:lnTo>
                    <a:lnTo>
                      <a:pt x="945424" y="517969"/>
                    </a:lnTo>
                    <a:lnTo>
                      <a:pt x="945424" y="534845"/>
                    </a:lnTo>
                    <a:lnTo>
                      <a:pt x="959710" y="534845"/>
                    </a:lnTo>
                    <a:lnTo>
                      <a:pt x="959710" y="550423"/>
                    </a:lnTo>
                    <a:lnTo>
                      <a:pt x="968800" y="550423"/>
                    </a:lnTo>
                    <a:lnTo>
                      <a:pt x="968800" y="563405"/>
                    </a:lnTo>
                    <a:lnTo>
                      <a:pt x="984384" y="563405"/>
                    </a:lnTo>
                    <a:lnTo>
                      <a:pt x="984384" y="572492"/>
                    </a:lnTo>
                    <a:lnTo>
                      <a:pt x="1002565" y="572492"/>
                    </a:lnTo>
                    <a:lnTo>
                      <a:pt x="1002565" y="581579"/>
                    </a:lnTo>
                    <a:lnTo>
                      <a:pt x="1020747" y="581579"/>
                    </a:lnTo>
                    <a:lnTo>
                      <a:pt x="1020747" y="590666"/>
                    </a:lnTo>
                    <a:lnTo>
                      <a:pt x="1040226" y="590666"/>
                    </a:lnTo>
                    <a:lnTo>
                      <a:pt x="1040226" y="611437"/>
                    </a:lnTo>
                    <a:lnTo>
                      <a:pt x="1062304" y="611437"/>
                    </a:lnTo>
                    <a:lnTo>
                      <a:pt x="1062304" y="632208"/>
                    </a:lnTo>
                    <a:lnTo>
                      <a:pt x="1075290" y="632208"/>
                    </a:lnTo>
                    <a:lnTo>
                      <a:pt x="1075290" y="638698"/>
                    </a:lnTo>
                    <a:lnTo>
                      <a:pt x="1088277" y="638698"/>
                    </a:lnTo>
                    <a:lnTo>
                      <a:pt x="1088277" y="662065"/>
                    </a:lnTo>
                    <a:lnTo>
                      <a:pt x="1096069" y="662065"/>
                    </a:lnTo>
                    <a:lnTo>
                      <a:pt x="1096069" y="684134"/>
                    </a:lnTo>
                    <a:lnTo>
                      <a:pt x="1109055" y="684134"/>
                    </a:lnTo>
                    <a:lnTo>
                      <a:pt x="1109055" y="702308"/>
                    </a:lnTo>
                    <a:lnTo>
                      <a:pt x="1123341" y="702308"/>
                    </a:lnTo>
                    <a:lnTo>
                      <a:pt x="1123341" y="724377"/>
                    </a:lnTo>
                    <a:lnTo>
                      <a:pt x="1151911" y="724377"/>
                    </a:lnTo>
                    <a:lnTo>
                      <a:pt x="1151911" y="746446"/>
                    </a:lnTo>
                    <a:lnTo>
                      <a:pt x="1176586" y="746446"/>
                    </a:lnTo>
                    <a:lnTo>
                      <a:pt x="1176586" y="754235"/>
                    </a:lnTo>
                    <a:lnTo>
                      <a:pt x="1192170" y="754235"/>
                    </a:lnTo>
                    <a:lnTo>
                      <a:pt x="1192170" y="764621"/>
                    </a:lnTo>
                    <a:lnTo>
                      <a:pt x="1210351" y="764621"/>
                    </a:lnTo>
                    <a:lnTo>
                      <a:pt x="1210351" y="772410"/>
                    </a:lnTo>
                    <a:lnTo>
                      <a:pt x="1223338" y="772410"/>
                    </a:lnTo>
                    <a:lnTo>
                      <a:pt x="1223338" y="784093"/>
                    </a:lnTo>
                    <a:lnTo>
                      <a:pt x="1259700" y="784093"/>
                    </a:lnTo>
                    <a:lnTo>
                      <a:pt x="1259700" y="806162"/>
                    </a:lnTo>
                    <a:lnTo>
                      <a:pt x="1277881" y="806162"/>
                    </a:lnTo>
                    <a:lnTo>
                      <a:pt x="1277881" y="812653"/>
                    </a:lnTo>
                    <a:lnTo>
                      <a:pt x="1310348" y="812653"/>
                    </a:lnTo>
                    <a:lnTo>
                      <a:pt x="1310348" y="823038"/>
                    </a:lnTo>
                    <a:lnTo>
                      <a:pt x="1331126" y="823038"/>
                    </a:lnTo>
                    <a:lnTo>
                      <a:pt x="1331126" y="838616"/>
                    </a:lnTo>
                    <a:lnTo>
                      <a:pt x="1348009" y="838616"/>
                    </a:lnTo>
                    <a:lnTo>
                      <a:pt x="1348009" y="847703"/>
                    </a:lnTo>
                    <a:lnTo>
                      <a:pt x="1360995" y="847703"/>
                    </a:lnTo>
                    <a:lnTo>
                      <a:pt x="1360995" y="863281"/>
                    </a:lnTo>
                    <a:lnTo>
                      <a:pt x="1376579" y="863281"/>
                    </a:lnTo>
                    <a:lnTo>
                      <a:pt x="1376579" y="876263"/>
                    </a:lnTo>
                    <a:lnTo>
                      <a:pt x="1389566" y="876263"/>
                    </a:lnTo>
                    <a:lnTo>
                      <a:pt x="1389566" y="885350"/>
                    </a:lnTo>
                    <a:lnTo>
                      <a:pt x="1435019" y="885350"/>
                    </a:lnTo>
                    <a:lnTo>
                      <a:pt x="1435019" y="899630"/>
                    </a:lnTo>
                    <a:lnTo>
                      <a:pt x="1457096" y="899630"/>
                    </a:lnTo>
                    <a:lnTo>
                      <a:pt x="1457096" y="911313"/>
                    </a:lnTo>
                    <a:lnTo>
                      <a:pt x="1475277" y="911313"/>
                    </a:lnTo>
                    <a:lnTo>
                      <a:pt x="1475277" y="932084"/>
                    </a:lnTo>
                    <a:lnTo>
                      <a:pt x="1570080" y="985309"/>
                    </a:lnTo>
                    <a:lnTo>
                      <a:pt x="1659687" y="1045025"/>
                    </a:lnTo>
                    <a:lnTo>
                      <a:pt x="1744100" y="1045025"/>
                    </a:lnTo>
                    <a:lnTo>
                      <a:pt x="1744100" y="1082672"/>
                    </a:lnTo>
                    <a:lnTo>
                      <a:pt x="1777865" y="1082672"/>
                    </a:lnTo>
                    <a:lnTo>
                      <a:pt x="1777865" y="1100846"/>
                    </a:lnTo>
                    <a:lnTo>
                      <a:pt x="1801241" y="1100846"/>
                    </a:lnTo>
                    <a:lnTo>
                      <a:pt x="1801241" y="1132002"/>
                    </a:lnTo>
                    <a:lnTo>
                      <a:pt x="1849292" y="1132002"/>
                    </a:lnTo>
                    <a:lnTo>
                      <a:pt x="1877862" y="1143685"/>
                    </a:lnTo>
                    <a:lnTo>
                      <a:pt x="1927211" y="1143685"/>
                    </a:lnTo>
                    <a:lnTo>
                      <a:pt x="1959678" y="1157965"/>
                    </a:lnTo>
                    <a:lnTo>
                      <a:pt x="2040194" y="1168351"/>
                    </a:lnTo>
                    <a:lnTo>
                      <a:pt x="2075258" y="1168351"/>
                    </a:lnTo>
                    <a:lnTo>
                      <a:pt x="2075258" y="1185227"/>
                    </a:lnTo>
                    <a:lnTo>
                      <a:pt x="2111621" y="1185227"/>
                    </a:lnTo>
                    <a:lnTo>
                      <a:pt x="2111621" y="1204699"/>
                    </a:lnTo>
                    <a:lnTo>
                      <a:pt x="2237591" y="1204699"/>
                    </a:lnTo>
                    <a:lnTo>
                      <a:pt x="2249279" y="1243644"/>
                    </a:lnTo>
                    <a:lnTo>
                      <a:pt x="2294732" y="1243644"/>
                    </a:lnTo>
                    <a:lnTo>
                      <a:pt x="2294732" y="1261819"/>
                    </a:lnTo>
                    <a:lnTo>
                      <a:pt x="2332393" y="1261819"/>
                    </a:lnTo>
                    <a:lnTo>
                      <a:pt x="2332393" y="1282589"/>
                    </a:lnTo>
                    <a:lnTo>
                      <a:pt x="2368755" y="1282589"/>
                    </a:lnTo>
                    <a:lnTo>
                      <a:pt x="2368755" y="1309851"/>
                    </a:lnTo>
                    <a:lnTo>
                      <a:pt x="2459662" y="1309851"/>
                    </a:lnTo>
                    <a:lnTo>
                      <a:pt x="2479142" y="1309851"/>
                    </a:lnTo>
                    <a:lnTo>
                      <a:pt x="2479142" y="1348796"/>
                    </a:lnTo>
                    <a:lnTo>
                      <a:pt x="2512907" y="1348796"/>
                    </a:lnTo>
                    <a:lnTo>
                      <a:pt x="2512907" y="1364374"/>
                    </a:lnTo>
                    <a:lnTo>
                      <a:pt x="2554464" y="1364374"/>
                    </a:lnTo>
                    <a:lnTo>
                      <a:pt x="2554464" y="1391635"/>
                    </a:lnTo>
                    <a:lnTo>
                      <a:pt x="2610306" y="1391635"/>
                    </a:lnTo>
                    <a:lnTo>
                      <a:pt x="2610306" y="1403319"/>
                    </a:lnTo>
                    <a:lnTo>
                      <a:pt x="2899907" y="1403319"/>
                    </a:lnTo>
                    <a:lnTo>
                      <a:pt x="2899907" y="1439668"/>
                    </a:lnTo>
                    <a:lnTo>
                      <a:pt x="3121978" y="1439668"/>
                    </a:lnTo>
                    <a:lnTo>
                      <a:pt x="3121978" y="1481209"/>
                    </a:lnTo>
                    <a:lnTo>
                      <a:pt x="3340153" y="1481209"/>
                    </a:lnTo>
                    <a:lnTo>
                      <a:pt x="3340153" y="1535732"/>
                    </a:lnTo>
                    <a:lnTo>
                      <a:pt x="4397262" y="1535732"/>
                    </a:lnTo>
                  </a:path>
                </a:pathLst>
              </a:custGeom>
              <a:noFill/>
              <a:ln w="12969" cap="flat">
                <a:solidFill>
                  <a:srgbClr val="BFBF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244" name="Graphic 6">
                <a:extLst>
                  <a:ext uri="{FF2B5EF4-FFF2-40B4-BE49-F238E27FC236}">
                    <a16:creationId xmlns:a16="http://schemas.microsoft.com/office/drawing/2014/main" id="{0F4BD8E5-79A4-76E3-A41A-F874236F5094}"/>
                  </a:ext>
                </a:extLst>
              </p:cNvPr>
              <p:cNvGrpSpPr/>
              <p:nvPr/>
            </p:nvGrpSpPr>
            <p:grpSpPr>
              <a:xfrm>
                <a:off x="6718724" y="1946258"/>
                <a:ext cx="4444013" cy="1596745"/>
                <a:chOff x="6718724" y="1946258"/>
                <a:chExt cx="4444013" cy="1596745"/>
              </a:xfrm>
              <a:solidFill>
                <a:srgbClr val="BFBFBF"/>
              </a:solidFill>
            </p:grpSpPr>
            <p:sp>
              <p:nvSpPr>
                <p:cNvPr id="336" name="Freeform 336">
                  <a:extLst>
                    <a:ext uri="{FF2B5EF4-FFF2-40B4-BE49-F238E27FC236}">
                      <a16:creationId xmlns:a16="http://schemas.microsoft.com/office/drawing/2014/main" id="{2D9A5F68-08A5-6450-6C9C-5AA45AE46282}"/>
                    </a:ext>
                  </a:extLst>
                </p:cNvPr>
                <p:cNvSpPr/>
                <p:nvPr/>
              </p:nvSpPr>
              <p:spPr>
                <a:xfrm>
                  <a:off x="11105597" y="348588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Freeform 337">
                  <a:extLst>
                    <a:ext uri="{FF2B5EF4-FFF2-40B4-BE49-F238E27FC236}">
                      <a16:creationId xmlns:a16="http://schemas.microsoft.com/office/drawing/2014/main" id="{8684569E-DD08-2ACD-33E7-C009DD68AC30}"/>
                    </a:ext>
                  </a:extLst>
                </p:cNvPr>
                <p:cNvSpPr/>
                <p:nvPr/>
              </p:nvSpPr>
              <p:spPr>
                <a:xfrm>
                  <a:off x="10960147" y="348588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Freeform 338">
                  <a:extLst>
                    <a:ext uri="{FF2B5EF4-FFF2-40B4-BE49-F238E27FC236}">
                      <a16:creationId xmlns:a16="http://schemas.microsoft.com/office/drawing/2014/main" id="{B6907036-F97E-C80F-57D0-D333DEA61941}"/>
                    </a:ext>
                  </a:extLst>
                </p:cNvPr>
                <p:cNvSpPr/>
                <p:nvPr/>
              </p:nvSpPr>
              <p:spPr>
                <a:xfrm>
                  <a:off x="10826385" y="348588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Freeform 339">
                  <a:extLst>
                    <a:ext uri="{FF2B5EF4-FFF2-40B4-BE49-F238E27FC236}">
                      <a16:creationId xmlns:a16="http://schemas.microsoft.com/office/drawing/2014/main" id="{7B630D0E-F66F-5A9F-94AB-CFEE647DBBC5}"/>
                    </a:ext>
                  </a:extLst>
                </p:cNvPr>
                <p:cNvSpPr/>
                <p:nvPr/>
              </p:nvSpPr>
              <p:spPr>
                <a:xfrm>
                  <a:off x="10383542" y="348588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reeform 340">
                  <a:extLst>
                    <a:ext uri="{FF2B5EF4-FFF2-40B4-BE49-F238E27FC236}">
                      <a16:creationId xmlns:a16="http://schemas.microsoft.com/office/drawing/2014/main" id="{AB3EAB8E-B0B1-15F7-39C4-06F7076C7CAA}"/>
                    </a:ext>
                  </a:extLst>
                </p:cNvPr>
                <p:cNvSpPr/>
                <p:nvPr/>
              </p:nvSpPr>
              <p:spPr>
                <a:xfrm>
                  <a:off x="10221209" y="348588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 341">
                  <a:extLst>
                    <a:ext uri="{FF2B5EF4-FFF2-40B4-BE49-F238E27FC236}">
                      <a16:creationId xmlns:a16="http://schemas.microsoft.com/office/drawing/2014/main" id="{9C79B741-8FC1-664A-A2F1-6B021961C987}"/>
                    </a:ext>
                  </a:extLst>
                </p:cNvPr>
                <p:cNvSpPr/>
                <p:nvPr/>
              </p:nvSpPr>
              <p:spPr>
                <a:xfrm>
                  <a:off x="10131602" y="348588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342">
                  <a:extLst>
                    <a:ext uri="{FF2B5EF4-FFF2-40B4-BE49-F238E27FC236}">
                      <a16:creationId xmlns:a16="http://schemas.microsoft.com/office/drawing/2014/main" id="{70BCD2CE-D89A-DAD1-9742-10CE478DD65F}"/>
                    </a:ext>
                  </a:extLst>
                </p:cNvPr>
                <p:cNvSpPr/>
                <p:nvPr/>
              </p:nvSpPr>
              <p:spPr>
                <a:xfrm>
                  <a:off x="10062773" y="348588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 343">
                  <a:extLst>
                    <a:ext uri="{FF2B5EF4-FFF2-40B4-BE49-F238E27FC236}">
                      <a16:creationId xmlns:a16="http://schemas.microsoft.com/office/drawing/2014/main" id="{0BEC7F41-0C88-AD85-111F-BDD56B13F1BF}"/>
                    </a:ext>
                  </a:extLst>
                </p:cNvPr>
                <p:cNvSpPr/>
                <p:nvPr/>
              </p:nvSpPr>
              <p:spPr>
                <a:xfrm>
                  <a:off x="9788756" y="3387223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344">
                  <a:extLst>
                    <a:ext uri="{FF2B5EF4-FFF2-40B4-BE49-F238E27FC236}">
                      <a16:creationId xmlns:a16="http://schemas.microsoft.com/office/drawing/2014/main" id="{03289BE0-A6A2-28A2-EADA-25370AEF54BD}"/>
                    </a:ext>
                  </a:extLst>
                </p:cNvPr>
                <p:cNvSpPr/>
                <p:nvPr/>
              </p:nvSpPr>
              <p:spPr>
                <a:xfrm>
                  <a:off x="9758887" y="3387223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 345">
                  <a:extLst>
                    <a:ext uri="{FF2B5EF4-FFF2-40B4-BE49-F238E27FC236}">
                      <a16:creationId xmlns:a16="http://schemas.microsoft.com/office/drawing/2014/main" id="{E7BE7E80-969D-A019-3E45-BDC17C41F597}"/>
                    </a:ext>
                  </a:extLst>
                </p:cNvPr>
                <p:cNvSpPr/>
                <p:nvPr/>
              </p:nvSpPr>
              <p:spPr>
                <a:xfrm>
                  <a:off x="9713434" y="3387223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form 346">
                  <a:extLst>
                    <a:ext uri="{FF2B5EF4-FFF2-40B4-BE49-F238E27FC236}">
                      <a16:creationId xmlns:a16="http://schemas.microsoft.com/office/drawing/2014/main" id="{B0346B8D-0BF6-1826-5116-13D765E04A86}"/>
                    </a:ext>
                  </a:extLst>
                </p:cNvPr>
                <p:cNvSpPr/>
                <p:nvPr/>
              </p:nvSpPr>
              <p:spPr>
                <a:xfrm>
                  <a:off x="9636813" y="3387223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reeform 347">
                  <a:extLst>
                    <a:ext uri="{FF2B5EF4-FFF2-40B4-BE49-F238E27FC236}">
                      <a16:creationId xmlns:a16="http://schemas.microsoft.com/office/drawing/2014/main" id="{89508773-5ED7-828B-299F-BADD1E5CBCF9}"/>
                    </a:ext>
                  </a:extLst>
                </p:cNvPr>
                <p:cNvSpPr/>
                <p:nvPr/>
              </p:nvSpPr>
              <p:spPr>
                <a:xfrm>
                  <a:off x="9616034" y="3357365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reeform 348">
                  <a:extLst>
                    <a:ext uri="{FF2B5EF4-FFF2-40B4-BE49-F238E27FC236}">
                      <a16:creationId xmlns:a16="http://schemas.microsoft.com/office/drawing/2014/main" id="{0C2FB589-7B20-9072-119D-D7D3D0BDC40B}"/>
                    </a:ext>
                  </a:extLst>
                </p:cNvPr>
                <p:cNvSpPr/>
                <p:nvPr/>
              </p:nvSpPr>
              <p:spPr>
                <a:xfrm>
                  <a:off x="9557594" y="3357365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9">
                  <a:extLst>
                    <a:ext uri="{FF2B5EF4-FFF2-40B4-BE49-F238E27FC236}">
                      <a16:creationId xmlns:a16="http://schemas.microsoft.com/office/drawing/2014/main" id="{3EA4B42B-83B0-A0B9-5063-5FC54AA8404C}"/>
                    </a:ext>
                  </a:extLst>
                </p:cNvPr>
                <p:cNvSpPr/>
                <p:nvPr/>
              </p:nvSpPr>
              <p:spPr>
                <a:xfrm>
                  <a:off x="9536816" y="3357365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reeform 350">
                  <a:extLst>
                    <a:ext uri="{FF2B5EF4-FFF2-40B4-BE49-F238E27FC236}">
                      <a16:creationId xmlns:a16="http://schemas.microsoft.com/office/drawing/2014/main" id="{B3B23917-B019-9898-17E3-DCEC99254B85}"/>
                    </a:ext>
                  </a:extLst>
                </p:cNvPr>
                <p:cNvSpPr/>
                <p:nvPr/>
              </p:nvSpPr>
              <p:spPr>
                <a:xfrm>
                  <a:off x="9487467" y="3357365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reeform 351">
                  <a:extLst>
                    <a:ext uri="{FF2B5EF4-FFF2-40B4-BE49-F238E27FC236}">
                      <a16:creationId xmlns:a16="http://schemas.microsoft.com/office/drawing/2014/main" id="{F80F98A7-F723-F03B-59AD-613BCC0EADA2}"/>
                    </a:ext>
                  </a:extLst>
                </p:cNvPr>
                <p:cNvSpPr/>
                <p:nvPr/>
              </p:nvSpPr>
              <p:spPr>
                <a:xfrm>
                  <a:off x="9458896" y="3357365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reeform 352">
                  <a:extLst>
                    <a:ext uri="{FF2B5EF4-FFF2-40B4-BE49-F238E27FC236}">
                      <a16:creationId xmlns:a16="http://schemas.microsoft.com/office/drawing/2014/main" id="{DE77003D-C2D3-478D-B102-3AD1CAF5D803}"/>
                    </a:ext>
                  </a:extLst>
                </p:cNvPr>
                <p:cNvSpPr/>
                <p:nvPr/>
              </p:nvSpPr>
              <p:spPr>
                <a:xfrm>
                  <a:off x="9404353" y="3357365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 353">
                  <a:extLst>
                    <a:ext uri="{FF2B5EF4-FFF2-40B4-BE49-F238E27FC236}">
                      <a16:creationId xmlns:a16="http://schemas.microsoft.com/office/drawing/2014/main" id="{7D994E31-872E-3500-0D99-6A4FAE5F028D}"/>
                    </a:ext>
                  </a:extLst>
                </p:cNvPr>
                <p:cNvSpPr/>
                <p:nvPr/>
              </p:nvSpPr>
              <p:spPr>
                <a:xfrm>
                  <a:off x="9374483" y="3357365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354">
                  <a:extLst>
                    <a:ext uri="{FF2B5EF4-FFF2-40B4-BE49-F238E27FC236}">
                      <a16:creationId xmlns:a16="http://schemas.microsoft.com/office/drawing/2014/main" id="{648ED7A6-610B-3FB0-D3EC-AD77F0161505}"/>
                    </a:ext>
                  </a:extLst>
                </p:cNvPr>
                <p:cNvSpPr/>
                <p:nvPr/>
              </p:nvSpPr>
              <p:spPr>
                <a:xfrm>
                  <a:off x="9274487" y="333919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355">
                  <a:extLst>
                    <a:ext uri="{FF2B5EF4-FFF2-40B4-BE49-F238E27FC236}">
                      <a16:creationId xmlns:a16="http://schemas.microsoft.com/office/drawing/2014/main" id="{3872AE79-F1E7-91E1-CDEA-293A1063268B}"/>
                    </a:ext>
                  </a:extLst>
                </p:cNvPr>
                <p:cNvSpPr/>
                <p:nvPr/>
              </p:nvSpPr>
              <p:spPr>
                <a:xfrm>
                  <a:off x="9197866" y="327687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356">
                  <a:extLst>
                    <a:ext uri="{FF2B5EF4-FFF2-40B4-BE49-F238E27FC236}">
                      <a16:creationId xmlns:a16="http://schemas.microsoft.com/office/drawing/2014/main" id="{EAE5C4F6-150F-41ED-E361-F13F4863EA58}"/>
                    </a:ext>
                  </a:extLst>
                </p:cNvPr>
                <p:cNvSpPr/>
                <p:nvPr/>
              </p:nvSpPr>
              <p:spPr>
                <a:xfrm>
                  <a:off x="9174490" y="3260003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357">
                  <a:extLst>
                    <a:ext uri="{FF2B5EF4-FFF2-40B4-BE49-F238E27FC236}">
                      <a16:creationId xmlns:a16="http://schemas.microsoft.com/office/drawing/2014/main" id="{E02A185F-58BE-0271-D7E8-FF1BE0D0B68D}"/>
                    </a:ext>
                  </a:extLst>
                </p:cNvPr>
                <p:cNvSpPr/>
                <p:nvPr/>
              </p:nvSpPr>
              <p:spPr>
                <a:xfrm>
                  <a:off x="9130335" y="3260003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358">
                  <a:extLst>
                    <a:ext uri="{FF2B5EF4-FFF2-40B4-BE49-F238E27FC236}">
                      <a16:creationId xmlns:a16="http://schemas.microsoft.com/office/drawing/2014/main" id="{0154CD6F-AA25-53F2-C689-870B31001A2F}"/>
                    </a:ext>
                  </a:extLst>
                </p:cNvPr>
                <p:cNvSpPr/>
                <p:nvPr/>
              </p:nvSpPr>
              <p:spPr>
                <a:xfrm>
                  <a:off x="9101765" y="3260003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reeform 359">
                  <a:extLst>
                    <a:ext uri="{FF2B5EF4-FFF2-40B4-BE49-F238E27FC236}">
                      <a16:creationId xmlns:a16="http://schemas.microsoft.com/office/drawing/2014/main" id="{CC5BCCD6-E4EC-4C2E-6326-971DBA86DC14}"/>
                    </a:ext>
                  </a:extLst>
                </p:cNvPr>
                <p:cNvSpPr/>
                <p:nvPr/>
              </p:nvSpPr>
              <p:spPr>
                <a:xfrm>
                  <a:off x="9055013" y="3230145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Freeform 360">
                  <a:extLst>
                    <a:ext uri="{FF2B5EF4-FFF2-40B4-BE49-F238E27FC236}">
                      <a16:creationId xmlns:a16="http://schemas.microsoft.com/office/drawing/2014/main" id="{C5330148-AA4F-BE44-5FF2-D196CB1C4B08}"/>
                    </a:ext>
                  </a:extLst>
                </p:cNvPr>
                <p:cNvSpPr/>
                <p:nvPr/>
              </p:nvSpPr>
              <p:spPr>
                <a:xfrm>
                  <a:off x="9018651" y="3206778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Freeform 361">
                  <a:extLst>
                    <a:ext uri="{FF2B5EF4-FFF2-40B4-BE49-F238E27FC236}">
                      <a16:creationId xmlns:a16="http://schemas.microsoft.com/office/drawing/2014/main" id="{0F9EB795-38BF-4FEF-8131-CA29D8756D0F}"/>
                    </a:ext>
                  </a:extLst>
                </p:cNvPr>
                <p:cNvSpPr/>
                <p:nvPr/>
              </p:nvSpPr>
              <p:spPr>
                <a:xfrm>
                  <a:off x="8988781" y="3201585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reeform 362">
                  <a:extLst>
                    <a:ext uri="{FF2B5EF4-FFF2-40B4-BE49-F238E27FC236}">
                      <a16:creationId xmlns:a16="http://schemas.microsoft.com/office/drawing/2014/main" id="{61340F8A-00B5-DEC9-5C91-56C0174C8B8C}"/>
                    </a:ext>
                  </a:extLst>
                </p:cNvPr>
                <p:cNvSpPr/>
                <p:nvPr/>
              </p:nvSpPr>
              <p:spPr>
                <a:xfrm>
                  <a:off x="8960211" y="3191200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reeform 363">
                  <a:extLst>
                    <a:ext uri="{FF2B5EF4-FFF2-40B4-BE49-F238E27FC236}">
                      <a16:creationId xmlns:a16="http://schemas.microsoft.com/office/drawing/2014/main" id="{807DDA7B-0248-01B8-2B4E-5C0228754C85}"/>
                    </a:ext>
                  </a:extLst>
                </p:cNvPr>
                <p:cNvSpPr/>
                <p:nvPr/>
              </p:nvSpPr>
              <p:spPr>
                <a:xfrm>
                  <a:off x="8952419" y="315485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Freeform 364">
                  <a:extLst>
                    <a:ext uri="{FF2B5EF4-FFF2-40B4-BE49-F238E27FC236}">
                      <a16:creationId xmlns:a16="http://schemas.microsoft.com/office/drawing/2014/main" id="{04DE2922-F29F-48CA-0EE4-0CA2A2960990}"/>
                    </a:ext>
                  </a:extLst>
                </p:cNvPr>
                <p:cNvSpPr/>
                <p:nvPr/>
              </p:nvSpPr>
              <p:spPr>
                <a:xfrm>
                  <a:off x="8887486" y="315485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reeform 365">
                  <a:extLst>
                    <a:ext uri="{FF2B5EF4-FFF2-40B4-BE49-F238E27FC236}">
                      <a16:creationId xmlns:a16="http://schemas.microsoft.com/office/drawing/2014/main" id="{2B16C4A0-04C6-8DB7-92F0-DA56C714B923}"/>
                    </a:ext>
                  </a:extLst>
                </p:cNvPr>
                <p:cNvSpPr/>
                <p:nvPr/>
              </p:nvSpPr>
              <p:spPr>
                <a:xfrm>
                  <a:off x="8829046" y="3143168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Freeform 366">
                  <a:extLst>
                    <a:ext uri="{FF2B5EF4-FFF2-40B4-BE49-F238E27FC236}">
                      <a16:creationId xmlns:a16="http://schemas.microsoft.com/office/drawing/2014/main" id="{9A4C9F30-3B63-CFD5-EF5D-CC1095B60ACC}"/>
                    </a:ext>
                  </a:extLst>
                </p:cNvPr>
                <p:cNvSpPr/>
                <p:nvPr/>
              </p:nvSpPr>
              <p:spPr>
                <a:xfrm>
                  <a:off x="8755023" y="312629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Freeform 367">
                  <a:extLst>
                    <a:ext uri="{FF2B5EF4-FFF2-40B4-BE49-F238E27FC236}">
                      <a16:creationId xmlns:a16="http://schemas.microsoft.com/office/drawing/2014/main" id="{14CEF6F1-8218-4283-9A34-2A479C3C9B53}"/>
                    </a:ext>
                  </a:extLst>
                </p:cNvPr>
                <p:cNvSpPr/>
                <p:nvPr/>
              </p:nvSpPr>
              <p:spPr>
                <a:xfrm>
                  <a:off x="8725153" y="310552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eform 368">
                  <a:extLst>
                    <a:ext uri="{FF2B5EF4-FFF2-40B4-BE49-F238E27FC236}">
                      <a16:creationId xmlns:a16="http://schemas.microsoft.com/office/drawing/2014/main" id="{4F5AABE0-C91B-64FB-26A1-6EC65F822CA0}"/>
                    </a:ext>
                  </a:extLst>
                </p:cNvPr>
                <p:cNvSpPr/>
                <p:nvPr/>
              </p:nvSpPr>
              <p:spPr>
                <a:xfrm>
                  <a:off x="8675804" y="310552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 369">
                  <a:extLst>
                    <a:ext uri="{FF2B5EF4-FFF2-40B4-BE49-F238E27FC236}">
                      <a16:creationId xmlns:a16="http://schemas.microsoft.com/office/drawing/2014/main" id="{EEAD3111-DCCD-57FE-FE89-83D537030C07}"/>
                    </a:ext>
                  </a:extLst>
                </p:cNvPr>
                <p:cNvSpPr/>
                <p:nvPr/>
              </p:nvSpPr>
              <p:spPr>
                <a:xfrm>
                  <a:off x="8640741" y="309643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70">
                  <a:extLst>
                    <a:ext uri="{FF2B5EF4-FFF2-40B4-BE49-F238E27FC236}">
                      <a16:creationId xmlns:a16="http://schemas.microsoft.com/office/drawing/2014/main" id="{826E9B35-BC22-5A45-F249-0CC4D2180D17}"/>
                    </a:ext>
                  </a:extLst>
                </p:cNvPr>
                <p:cNvSpPr/>
                <p:nvPr/>
              </p:nvSpPr>
              <p:spPr>
                <a:xfrm>
                  <a:off x="8600482" y="309643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reeform 371">
                  <a:extLst>
                    <a:ext uri="{FF2B5EF4-FFF2-40B4-BE49-F238E27FC236}">
                      <a16:creationId xmlns:a16="http://schemas.microsoft.com/office/drawing/2014/main" id="{F51F8C44-E34F-C59D-0EAA-75C38B92FD6A}"/>
                    </a:ext>
                  </a:extLst>
                </p:cNvPr>
                <p:cNvSpPr/>
                <p:nvPr/>
              </p:nvSpPr>
              <p:spPr>
                <a:xfrm>
                  <a:off x="8525160" y="307696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Freeform 372">
                  <a:extLst>
                    <a:ext uri="{FF2B5EF4-FFF2-40B4-BE49-F238E27FC236}">
                      <a16:creationId xmlns:a16="http://schemas.microsoft.com/office/drawing/2014/main" id="{206BD67C-94A4-5189-CFDB-15789D0E2541}"/>
                    </a:ext>
                  </a:extLst>
                </p:cNvPr>
                <p:cNvSpPr/>
                <p:nvPr/>
              </p:nvSpPr>
              <p:spPr>
                <a:xfrm>
                  <a:off x="8501784" y="3045805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Freeform 373">
                  <a:extLst>
                    <a:ext uri="{FF2B5EF4-FFF2-40B4-BE49-F238E27FC236}">
                      <a16:creationId xmlns:a16="http://schemas.microsoft.com/office/drawing/2014/main" id="{96F9C571-8335-D572-77B8-5DEB3EBA184E}"/>
                    </a:ext>
                  </a:extLst>
                </p:cNvPr>
                <p:cNvSpPr/>
                <p:nvPr/>
              </p:nvSpPr>
              <p:spPr>
                <a:xfrm>
                  <a:off x="8451136" y="300036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Freeform 374">
                  <a:extLst>
                    <a:ext uri="{FF2B5EF4-FFF2-40B4-BE49-F238E27FC236}">
                      <a16:creationId xmlns:a16="http://schemas.microsoft.com/office/drawing/2014/main" id="{ACE0578A-FF5C-B7F2-0875-F2C3529F6FAE}"/>
                    </a:ext>
                  </a:extLst>
                </p:cNvPr>
                <p:cNvSpPr/>
                <p:nvPr/>
              </p:nvSpPr>
              <p:spPr>
                <a:xfrm>
                  <a:off x="8422566" y="299128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Freeform 375">
                  <a:extLst>
                    <a:ext uri="{FF2B5EF4-FFF2-40B4-BE49-F238E27FC236}">
                      <a16:creationId xmlns:a16="http://schemas.microsoft.com/office/drawing/2014/main" id="{E1B7722C-C274-BB1D-88C8-DF3A56ECEFC0}"/>
                    </a:ext>
                  </a:extLst>
                </p:cNvPr>
                <p:cNvSpPr/>
                <p:nvPr/>
              </p:nvSpPr>
              <p:spPr>
                <a:xfrm>
                  <a:off x="8348542" y="2986090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Freeform 376">
                  <a:extLst>
                    <a:ext uri="{FF2B5EF4-FFF2-40B4-BE49-F238E27FC236}">
                      <a16:creationId xmlns:a16="http://schemas.microsoft.com/office/drawing/2014/main" id="{00A27ADD-39F3-EC58-E120-4F256D5210CF}"/>
                    </a:ext>
                  </a:extLst>
                </p:cNvPr>
                <p:cNvSpPr/>
                <p:nvPr/>
              </p:nvSpPr>
              <p:spPr>
                <a:xfrm>
                  <a:off x="8319972" y="2962723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Freeform 377">
                  <a:extLst>
                    <a:ext uri="{FF2B5EF4-FFF2-40B4-BE49-F238E27FC236}">
                      <a16:creationId xmlns:a16="http://schemas.microsoft.com/office/drawing/2014/main" id="{27DD88B6-6145-BE7D-565A-2FB3FBB4341D}"/>
                    </a:ext>
                  </a:extLst>
                </p:cNvPr>
                <p:cNvSpPr/>
                <p:nvPr/>
              </p:nvSpPr>
              <p:spPr>
                <a:xfrm>
                  <a:off x="8283609" y="2932865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Freeform 378">
                  <a:extLst>
                    <a:ext uri="{FF2B5EF4-FFF2-40B4-BE49-F238E27FC236}">
                      <a16:creationId xmlns:a16="http://schemas.microsoft.com/office/drawing/2014/main" id="{FF2F57C6-D1B6-0868-D45E-01BD81530D01}"/>
                    </a:ext>
                  </a:extLst>
                </p:cNvPr>
                <p:cNvSpPr/>
                <p:nvPr/>
              </p:nvSpPr>
              <p:spPr>
                <a:xfrm>
                  <a:off x="8261532" y="291339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Freeform 379">
                  <a:extLst>
                    <a:ext uri="{FF2B5EF4-FFF2-40B4-BE49-F238E27FC236}">
                      <a16:creationId xmlns:a16="http://schemas.microsoft.com/office/drawing/2014/main" id="{821AD4D6-FC61-59DC-8044-D9A4C661FE32}"/>
                    </a:ext>
                  </a:extLst>
                </p:cNvPr>
                <p:cNvSpPr/>
                <p:nvPr/>
              </p:nvSpPr>
              <p:spPr>
                <a:xfrm>
                  <a:off x="8229065" y="289781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Freeform 380">
                  <a:extLst>
                    <a:ext uri="{FF2B5EF4-FFF2-40B4-BE49-F238E27FC236}">
                      <a16:creationId xmlns:a16="http://schemas.microsoft.com/office/drawing/2014/main" id="{C9A696AA-EBBE-048A-BB6E-B8EEF8FEBE5A}"/>
                    </a:ext>
                  </a:extLst>
                </p:cNvPr>
                <p:cNvSpPr/>
                <p:nvPr/>
              </p:nvSpPr>
              <p:spPr>
                <a:xfrm>
                  <a:off x="8196599" y="288353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Freeform 381">
                  <a:extLst>
                    <a:ext uri="{FF2B5EF4-FFF2-40B4-BE49-F238E27FC236}">
                      <a16:creationId xmlns:a16="http://schemas.microsoft.com/office/drawing/2014/main" id="{E9BA3D74-C622-1521-6B1A-3CD971F16873}"/>
                    </a:ext>
                  </a:extLst>
                </p:cNvPr>
                <p:cNvSpPr/>
                <p:nvPr/>
              </p:nvSpPr>
              <p:spPr>
                <a:xfrm>
                  <a:off x="8153743" y="2839397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Freeform 382">
                  <a:extLst>
                    <a:ext uri="{FF2B5EF4-FFF2-40B4-BE49-F238E27FC236}">
                      <a16:creationId xmlns:a16="http://schemas.microsoft.com/office/drawing/2014/main" id="{71CB29E7-AC5A-C3DE-C4A3-11A9A19F1CE2}"/>
                    </a:ext>
                  </a:extLst>
                </p:cNvPr>
                <p:cNvSpPr/>
                <p:nvPr/>
              </p:nvSpPr>
              <p:spPr>
                <a:xfrm>
                  <a:off x="7838169" y="2661548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Freeform 383">
                  <a:extLst>
                    <a:ext uri="{FF2B5EF4-FFF2-40B4-BE49-F238E27FC236}">
                      <a16:creationId xmlns:a16="http://schemas.microsoft.com/office/drawing/2014/main" id="{0B99E405-A6C1-28A0-D1F0-0F5B90B49911}"/>
                    </a:ext>
                  </a:extLst>
                </p:cNvPr>
                <p:cNvSpPr/>
                <p:nvPr/>
              </p:nvSpPr>
              <p:spPr>
                <a:xfrm>
                  <a:off x="7438182" y="227599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Freeform 384">
                  <a:extLst>
                    <a:ext uri="{FF2B5EF4-FFF2-40B4-BE49-F238E27FC236}">
                      <a16:creationId xmlns:a16="http://schemas.microsoft.com/office/drawing/2014/main" id="{73635DB5-F899-043A-B083-10BDF6CFDE03}"/>
                    </a:ext>
                  </a:extLst>
                </p:cNvPr>
                <p:cNvSpPr/>
                <p:nvPr/>
              </p:nvSpPr>
              <p:spPr>
                <a:xfrm>
                  <a:off x="7296628" y="2195506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Freeform 385">
                  <a:extLst>
                    <a:ext uri="{FF2B5EF4-FFF2-40B4-BE49-F238E27FC236}">
                      <a16:creationId xmlns:a16="http://schemas.microsoft.com/office/drawing/2014/main" id="{3B8304B9-1325-35C3-B9EC-B2448E7E52D1}"/>
                    </a:ext>
                  </a:extLst>
                </p:cNvPr>
                <p:cNvSpPr/>
                <p:nvPr/>
              </p:nvSpPr>
              <p:spPr>
                <a:xfrm>
                  <a:off x="7156373" y="210463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Freeform 386">
                  <a:extLst>
                    <a:ext uri="{FF2B5EF4-FFF2-40B4-BE49-F238E27FC236}">
                      <a16:creationId xmlns:a16="http://schemas.microsoft.com/office/drawing/2014/main" id="{A157542E-AAA3-5BC2-733F-5F805D86093F}"/>
                    </a:ext>
                  </a:extLst>
                </p:cNvPr>
                <p:cNvSpPr/>
                <p:nvPr/>
              </p:nvSpPr>
              <p:spPr>
                <a:xfrm>
                  <a:off x="6718724" y="1946258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Freeform 387">
                  <a:extLst>
                    <a:ext uri="{FF2B5EF4-FFF2-40B4-BE49-F238E27FC236}">
                      <a16:creationId xmlns:a16="http://schemas.microsoft.com/office/drawing/2014/main" id="{6AD6642A-FDB4-62DD-85AD-491B6837F82E}"/>
                    </a:ext>
                  </a:extLst>
                </p:cNvPr>
                <p:cNvSpPr/>
                <p:nvPr/>
              </p:nvSpPr>
              <p:spPr>
                <a:xfrm>
                  <a:off x="9945894" y="3427466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Freeform 388">
                  <a:extLst>
                    <a:ext uri="{FF2B5EF4-FFF2-40B4-BE49-F238E27FC236}">
                      <a16:creationId xmlns:a16="http://schemas.microsoft.com/office/drawing/2014/main" id="{BC091D1E-6B71-E824-9A9D-815867269EE2}"/>
                    </a:ext>
                  </a:extLst>
                </p:cNvPr>
                <p:cNvSpPr/>
                <p:nvPr/>
              </p:nvSpPr>
              <p:spPr>
                <a:xfrm>
                  <a:off x="9922518" y="3427466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5" name="Graphic 6">
                <a:extLst>
                  <a:ext uri="{FF2B5EF4-FFF2-40B4-BE49-F238E27FC236}">
                    <a16:creationId xmlns:a16="http://schemas.microsoft.com/office/drawing/2014/main" id="{6E7B9589-922A-22EC-9AF6-C6130FE2F2E9}"/>
                  </a:ext>
                </a:extLst>
              </p:cNvPr>
              <p:cNvGrpSpPr/>
              <p:nvPr/>
            </p:nvGrpSpPr>
            <p:grpSpPr>
              <a:xfrm>
                <a:off x="6761580" y="1947556"/>
                <a:ext cx="4276486" cy="1686319"/>
                <a:chOff x="6761580" y="1947556"/>
                <a:chExt cx="4276486" cy="1686319"/>
              </a:xfrm>
              <a:solidFill>
                <a:srgbClr val="503291"/>
              </a:solidFill>
            </p:grpSpPr>
            <p:sp>
              <p:nvSpPr>
                <p:cNvPr id="253" name="Freeform 253">
                  <a:extLst>
                    <a:ext uri="{FF2B5EF4-FFF2-40B4-BE49-F238E27FC236}">
                      <a16:creationId xmlns:a16="http://schemas.microsoft.com/office/drawing/2014/main" id="{4A81CDBB-9B98-4F4C-DA71-835730410FC3}"/>
                    </a:ext>
                  </a:extLst>
                </p:cNvPr>
                <p:cNvSpPr/>
                <p:nvPr/>
              </p:nvSpPr>
              <p:spPr>
                <a:xfrm>
                  <a:off x="10980925" y="357415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 254">
                  <a:extLst>
                    <a:ext uri="{FF2B5EF4-FFF2-40B4-BE49-F238E27FC236}">
                      <a16:creationId xmlns:a16="http://schemas.microsoft.com/office/drawing/2014/main" id="{900526EF-4D1B-9AAC-3BDB-2A2C3E4C79C3}"/>
                    </a:ext>
                  </a:extLst>
                </p:cNvPr>
                <p:cNvSpPr/>
                <p:nvPr/>
              </p:nvSpPr>
              <p:spPr>
                <a:xfrm>
                  <a:off x="10951056" y="357415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255">
                  <a:extLst>
                    <a:ext uri="{FF2B5EF4-FFF2-40B4-BE49-F238E27FC236}">
                      <a16:creationId xmlns:a16="http://schemas.microsoft.com/office/drawing/2014/main" id="{3CBB404A-2848-8BE1-F5DC-3D67C4C9E326}"/>
                    </a:ext>
                  </a:extLst>
                </p:cNvPr>
                <p:cNvSpPr/>
                <p:nvPr/>
              </p:nvSpPr>
              <p:spPr>
                <a:xfrm>
                  <a:off x="10830281" y="3576756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256">
                  <a:extLst>
                    <a:ext uri="{FF2B5EF4-FFF2-40B4-BE49-F238E27FC236}">
                      <a16:creationId xmlns:a16="http://schemas.microsoft.com/office/drawing/2014/main" id="{79FCA269-F37C-C87F-E37C-6B30C5F4678D}"/>
                    </a:ext>
                  </a:extLst>
                </p:cNvPr>
                <p:cNvSpPr/>
                <p:nvPr/>
              </p:nvSpPr>
              <p:spPr>
                <a:xfrm>
                  <a:off x="10800412" y="3576756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257">
                  <a:extLst>
                    <a:ext uri="{FF2B5EF4-FFF2-40B4-BE49-F238E27FC236}">
                      <a16:creationId xmlns:a16="http://schemas.microsoft.com/office/drawing/2014/main" id="{5772EE64-42E7-CA44-264A-451C4F36D330}"/>
                    </a:ext>
                  </a:extLst>
                </p:cNvPr>
                <p:cNvSpPr/>
                <p:nvPr/>
              </p:nvSpPr>
              <p:spPr>
                <a:xfrm>
                  <a:off x="10695220" y="347549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258">
                  <a:extLst>
                    <a:ext uri="{FF2B5EF4-FFF2-40B4-BE49-F238E27FC236}">
                      <a16:creationId xmlns:a16="http://schemas.microsoft.com/office/drawing/2014/main" id="{A72B4BAF-838B-8AA3-00E3-742950D79E1E}"/>
                    </a:ext>
                  </a:extLst>
                </p:cNvPr>
                <p:cNvSpPr/>
                <p:nvPr/>
              </p:nvSpPr>
              <p:spPr>
                <a:xfrm>
                  <a:off x="10653663" y="347549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259">
                  <a:extLst>
                    <a:ext uri="{FF2B5EF4-FFF2-40B4-BE49-F238E27FC236}">
                      <a16:creationId xmlns:a16="http://schemas.microsoft.com/office/drawing/2014/main" id="{34E5913C-8866-C0D2-8E2D-74843926EE6F}"/>
                    </a:ext>
                  </a:extLst>
                </p:cNvPr>
                <p:cNvSpPr/>
                <p:nvPr/>
              </p:nvSpPr>
              <p:spPr>
                <a:xfrm>
                  <a:off x="10549770" y="347549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260">
                  <a:extLst>
                    <a:ext uri="{FF2B5EF4-FFF2-40B4-BE49-F238E27FC236}">
                      <a16:creationId xmlns:a16="http://schemas.microsoft.com/office/drawing/2014/main" id="{54F0C677-DE5F-8C4A-4482-83B62680C35E}"/>
                    </a:ext>
                  </a:extLst>
                </p:cNvPr>
                <p:cNvSpPr/>
                <p:nvPr/>
              </p:nvSpPr>
              <p:spPr>
                <a:xfrm>
                  <a:off x="10519901" y="341708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261">
                  <a:extLst>
                    <a:ext uri="{FF2B5EF4-FFF2-40B4-BE49-F238E27FC236}">
                      <a16:creationId xmlns:a16="http://schemas.microsoft.com/office/drawing/2014/main" id="{30F233F9-F043-0B46-BC14-54D0C662E8E3}"/>
                    </a:ext>
                  </a:extLst>
                </p:cNvPr>
                <p:cNvSpPr/>
                <p:nvPr/>
              </p:nvSpPr>
              <p:spPr>
                <a:xfrm>
                  <a:off x="10484837" y="341708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262">
                  <a:extLst>
                    <a:ext uri="{FF2B5EF4-FFF2-40B4-BE49-F238E27FC236}">
                      <a16:creationId xmlns:a16="http://schemas.microsoft.com/office/drawing/2014/main" id="{ADC89D7B-3F1B-E041-EE67-0F41D1C255E0}"/>
                    </a:ext>
                  </a:extLst>
                </p:cNvPr>
                <p:cNvSpPr/>
                <p:nvPr/>
              </p:nvSpPr>
              <p:spPr>
                <a:xfrm>
                  <a:off x="10467955" y="341708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263">
                  <a:extLst>
                    <a:ext uri="{FF2B5EF4-FFF2-40B4-BE49-F238E27FC236}">
                      <a16:creationId xmlns:a16="http://schemas.microsoft.com/office/drawing/2014/main" id="{08B09F64-876B-15BB-392D-C911A25421B1}"/>
                    </a:ext>
                  </a:extLst>
                </p:cNvPr>
                <p:cNvSpPr/>
                <p:nvPr/>
              </p:nvSpPr>
              <p:spPr>
                <a:xfrm>
                  <a:off x="10430294" y="337424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264">
                  <a:extLst>
                    <a:ext uri="{FF2B5EF4-FFF2-40B4-BE49-F238E27FC236}">
                      <a16:creationId xmlns:a16="http://schemas.microsoft.com/office/drawing/2014/main" id="{1207FECC-53C1-8B07-9D13-43BE6AF51513}"/>
                    </a:ext>
                  </a:extLst>
                </p:cNvPr>
                <p:cNvSpPr/>
                <p:nvPr/>
              </p:nvSpPr>
              <p:spPr>
                <a:xfrm>
                  <a:off x="10361465" y="337424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265">
                  <a:extLst>
                    <a:ext uri="{FF2B5EF4-FFF2-40B4-BE49-F238E27FC236}">
                      <a16:creationId xmlns:a16="http://schemas.microsoft.com/office/drawing/2014/main" id="{6C6A3784-6D84-7B43-674A-EE347BAD52ED}"/>
                    </a:ext>
                  </a:extLst>
                </p:cNvPr>
                <p:cNvSpPr/>
                <p:nvPr/>
              </p:nvSpPr>
              <p:spPr>
                <a:xfrm>
                  <a:off x="10314713" y="337424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266">
                  <a:extLst>
                    <a:ext uri="{FF2B5EF4-FFF2-40B4-BE49-F238E27FC236}">
                      <a16:creationId xmlns:a16="http://schemas.microsoft.com/office/drawing/2014/main" id="{EFA4BB1C-DDB9-9C51-B4A1-116FEA936607}"/>
                    </a:ext>
                  </a:extLst>
                </p:cNvPr>
                <p:cNvSpPr/>
                <p:nvPr/>
              </p:nvSpPr>
              <p:spPr>
                <a:xfrm>
                  <a:off x="10282246" y="337424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267">
                  <a:extLst>
                    <a:ext uri="{FF2B5EF4-FFF2-40B4-BE49-F238E27FC236}">
                      <a16:creationId xmlns:a16="http://schemas.microsoft.com/office/drawing/2014/main" id="{F2E8ED99-C7F7-ED2B-F6F1-E06A1DBAC61A}"/>
                    </a:ext>
                  </a:extLst>
                </p:cNvPr>
                <p:cNvSpPr/>
                <p:nvPr/>
              </p:nvSpPr>
              <p:spPr>
                <a:xfrm>
                  <a:off x="10209522" y="334438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268">
                  <a:extLst>
                    <a:ext uri="{FF2B5EF4-FFF2-40B4-BE49-F238E27FC236}">
                      <a16:creationId xmlns:a16="http://schemas.microsoft.com/office/drawing/2014/main" id="{48CFBBF8-60B7-468D-8DAF-E87D7B07A288}"/>
                    </a:ext>
                  </a:extLst>
                </p:cNvPr>
                <p:cNvSpPr/>
                <p:nvPr/>
              </p:nvSpPr>
              <p:spPr>
                <a:xfrm>
                  <a:off x="10140693" y="3309333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9">
                  <a:extLst>
                    <a:ext uri="{FF2B5EF4-FFF2-40B4-BE49-F238E27FC236}">
                      <a16:creationId xmlns:a16="http://schemas.microsoft.com/office/drawing/2014/main" id="{3DF4028A-F5D4-F33A-C80F-AEF91FDABB80}"/>
                    </a:ext>
                  </a:extLst>
                </p:cNvPr>
                <p:cNvSpPr/>
                <p:nvPr/>
              </p:nvSpPr>
              <p:spPr>
                <a:xfrm>
                  <a:off x="10082253" y="3309333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70">
                  <a:extLst>
                    <a:ext uri="{FF2B5EF4-FFF2-40B4-BE49-F238E27FC236}">
                      <a16:creationId xmlns:a16="http://schemas.microsoft.com/office/drawing/2014/main" id="{96D0A545-2317-3C84-1096-9FAAEEFCFC10}"/>
                    </a:ext>
                  </a:extLst>
                </p:cNvPr>
                <p:cNvSpPr/>
                <p:nvPr/>
              </p:nvSpPr>
              <p:spPr>
                <a:xfrm>
                  <a:off x="10053682" y="3285966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271">
                  <a:extLst>
                    <a:ext uri="{FF2B5EF4-FFF2-40B4-BE49-F238E27FC236}">
                      <a16:creationId xmlns:a16="http://schemas.microsoft.com/office/drawing/2014/main" id="{37B9C9BF-3165-1E76-C57F-44E356AB90A7}"/>
                    </a:ext>
                  </a:extLst>
                </p:cNvPr>
                <p:cNvSpPr/>
                <p:nvPr/>
              </p:nvSpPr>
              <p:spPr>
                <a:xfrm>
                  <a:off x="10001736" y="3285966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272">
                  <a:extLst>
                    <a:ext uri="{FF2B5EF4-FFF2-40B4-BE49-F238E27FC236}">
                      <a16:creationId xmlns:a16="http://schemas.microsoft.com/office/drawing/2014/main" id="{B584F3C8-1891-79F0-05C1-0DEE7D779E54}"/>
                    </a:ext>
                  </a:extLst>
                </p:cNvPr>
                <p:cNvSpPr/>
                <p:nvPr/>
              </p:nvSpPr>
              <p:spPr>
                <a:xfrm>
                  <a:off x="9975763" y="3285966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273">
                  <a:extLst>
                    <a:ext uri="{FF2B5EF4-FFF2-40B4-BE49-F238E27FC236}">
                      <a16:creationId xmlns:a16="http://schemas.microsoft.com/office/drawing/2014/main" id="{4D002A66-5E7D-D17E-0203-FA69E762FB67}"/>
                    </a:ext>
                  </a:extLst>
                </p:cNvPr>
                <p:cNvSpPr/>
                <p:nvPr/>
              </p:nvSpPr>
              <p:spPr>
                <a:xfrm>
                  <a:off x="9945894" y="328726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274">
                  <a:extLst>
                    <a:ext uri="{FF2B5EF4-FFF2-40B4-BE49-F238E27FC236}">
                      <a16:creationId xmlns:a16="http://schemas.microsoft.com/office/drawing/2014/main" id="{7BF1C274-104F-A526-FEA1-20A806DCAF03}"/>
                    </a:ext>
                  </a:extLst>
                </p:cNvPr>
                <p:cNvSpPr/>
                <p:nvPr/>
              </p:nvSpPr>
              <p:spPr>
                <a:xfrm>
                  <a:off x="9917323" y="3263897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275">
                  <a:extLst>
                    <a:ext uri="{FF2B5EF4-FFF2-40B4-BE49-F238E27FC236}">
                      <a16:creationId xmlns:a16="http://schemas.microsoft.com/office/drawing/2014/main" id="{DADB06B7-C673-181D-82EE-8C75E324C2AD}"/>
                    </a:ext>
                  </a:extLst>
                </p:cNvPr>
                <p:cNvSpPr/>
                <p:nvPr/>
              </p:nvSpPr>
              <p:spPr>
                <a:xfrm>
                  <a:off x="9865377" y="322754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276">
                  <a:extLst>
                    <a:ext uri="{FF2B5EF4-FFF2-40B4-BE49-F238E27FC236}">
                      <a16:creationId xmlns:a16="http://schemas.microsoft.com/office/drawing/2014/main" id="{86C747C2-A354-5C59-243D-1CEEC4833E73}"/>
                    </a:ext>
                  </a:extLst>
                </p:cNvPr>
                <p:cNvSpPr/>
                <p:nvPr/>
              </p:nvSpPr>
              <p:spPr>
                <a:xfrm>
                  <a:off x="9836806" y="322754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277">
                  <a:extLst>
                    <a:ext uri="{FF2B5EF4-FFF2-40B4-BE49-F238E27FC236}">
                      <a16:creationId xmlns:a16="http://schemas.microsoft.com/office/drawing/2014/main" id="{2504A95D-7C09-8916-C309-5351E53BF8B5}"/>
                    </a:ext>
                  </a:extLst>
                </p:cNvPr>
                <p:cNvSpPr/>
                <p:nvPr/>
              </p:nvSpPr>
              <p:spPr>
                <a:xfrm>
                  <a:off x="9787457" y="320937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278">
                  <a:extLst>
                    <a:ext uri="{FF2B5EF4-FFF2-40B4-BE49-F238E27FC236}">
                      <a16:creationId xmlns:a16="http://schemas.microsoft.com/office/drawing/2014/main" id="{036B705D-2D22-199E-0198-9DEE59D48EB0}"/>
                    </a:ext>
                  </a:extLst>
                </p:cNvPr>
                <p:cNvSpPr/>
                <p:nvPr/>
              </p:nvSpPr>
              <p:spPr>
                <a:xfrm>
                  <a:off x="9757588" y="320937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279">
                  <a:extLst>
                    <a:ext uri="{FF2B5EF4-FFF2-40B4-BE49-F238E27FC236}">
                      <a16:creationId xmlns:a16="http://schemas.microsoft.com/office/drawing/2014/main" id="{EBF8B054-1AEE-1A49-280C-9D7CFF058F34}"/>
                    </a:ext>
                  </a:extLst>
                </p:cNvPr>
                <p:cNvSpPr/>
                <p:nvPr/>
              </p:nvSpPr>
              <p:spPr>
                <a:xfrm>
                  <a:off x="9717329" y="320937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280">
                  <a:extLst>
                    <a:ext uri="{FF2B5EF4-FFF2-40B4-BE49-F238E27FC236}">
                      <a16:creationId xmlns:a16="http://schemas.microsoft.com/office/drawing/2014/main" id="{2C51AC9B-830D-9E0D-17D4-249FA17C9FD7}"/>
                    </a:ext>
                  </a:extLst>
                </p:cNvPr>
                <p:cNvSpPr/>
                <p:nvPr/>
              </p:nvSpPr>
              <p:spPr>
                <a:xfrm>
                  <a:off x="9679668" y="320937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281">
                  <a:extLst>
                    <a:ext uri="{FF2B5EF4-FFF2-40B4-BE49-F238E27FC236}">
                      <a16:creationId xmlns:a16="http://schemas.microsoft.com/office/drawing/2014/main" id="{93E1CAD8-2F94-FB17-112F-35B5A726CC15}"/>
                    </a:ext>
                  </a:extLst>
                </p:cNvPr>
                <p:cNvSpPr/>
                <p:nvPr/>
              </p:nvSpPr>
              <p:spPr>
                <a:xfrm>
                  <a:off x="9643306" y="320937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282">
                  <a:extLst>
                    <a:ext uri="{FF2B5EF4-FFF2-40B4-BE49-F238E27FC236}">
                      <a16:creationId xmlns:a16="http://schemas.microsoft.com/office/drawing/2014/main" id="{C1451DA7-03D2-EE23-37FB-7DB395115D3E}"/>
                    </a:ext>
                  </a:extLst>
                </p:cNvPr>
                <p:cNvSpPr/>
                <p:nvPr/>
              </p:nvSpPr>
              <p:spPr>
                <a:xfrm>
                  <a:off x="9627722" y="3191200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283">
                  <a:extLst>
                    <a:ext uri="{FF2B5EF4-FFF2-40B4-BE49-F238E27FC236}">
                      <a16:creationId xmlns:a16="http://schemas.microsoft.com/office/drawing/2014/main" id="{C2CB465D-EE01-D1C0-F243-C33AEB4E85D1}"/>
                    </a:ext>
                  </a:extLst>
                </p:cNvPr>
                <p:cNvSpPr/>
                <p:nvPr/>
              </p:nvSpPr>
              <p:spPr>
                <a:xfrm>
                  <a:off x="9591360" y="3191200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 284">
                  <a:extLst>
                    <a:ext uri="{FF2B5EF4-FFF2-40B4-BE49-F238E27FC236}">
                      <a16:creationId xmlns:a16="http://schemas.microsoft.com/office/drawing/2014/main" id="{63099517-18B8-F731-87E1-12608FABB651}"/>
                    </a:ext>
                  </a:extLst>
                </p:cNvPr>
                <p:cNvSpPr/>
                <p:nvPr/>
              </p:nvSpPr>
              <p:spPr>
                <a:xfrm>
                  <a:off x="9556296" y="3191200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285">
                  <a:extLst>
                    <a:ext uri="{FF2B5EF4-FFF2-40B4-BE49-F238E27FC236}">
                      <a16:creationId xmlns:a16="http://schemas.microsoft.com/office/drawing/2014/main" id="{EE834FEC-CA9B-4D5B-B588-EF236D553654}"/>
                    </a:ext>
                  </a:extLst>
                </p:cNvPr>
                <p:cNvSpPr/>
                <p:nvPr/>
              </p:nvSpPr>
              <p:spPr>
                <a:xfrm>
                  <a:off x="9532920" y="318470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Freeform 286">
                  <a:extLst>
                    <a:ext uri="{FF2B5EF4-FFF2-40B4-BE49-F238E27FC236}">
                      <a16:creationId xmlns:a16="http://schemas.microsoft.com/office/drawing/2014/main" id="{9A6F9A93-6E84-5160-4221-111E1588112B}"/>
                    </a:ext>
                  </a:extLst>
                </p:cNvPr>
                <p:cNvSpPr/>
                <p:nvPr/>
              </p:nvSpPr>
              <p:spPr>
                <a:xfrm>
                  <a:off x="9497856" y="3176920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Freeform 287">
                  <a:extLst>
                    <a:ext uri="{FF2B5EF4-FFF2-40B4-BE49-F238E27FC236}">
                      <a16:creationId xmlns:a16="http://schemas.microsoft.com/office/drawing/2014/main" id="{82F64C85-A7CD-174B-A602-2CC30A920422}"/>
                    </a:ext>
                  </a:extLst>
                </p:cNvPr>
                <p:cNvSpPr/>
                <p:nvPr/>
              </p:nvSpPr>
              <p:spPr>
                <a:xfrm>
                  <a:off x="9457598" y="3150957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Freeform 288">
                  <a:extLst>
                    <a:ext uri="{FF2B5EF4-FFF2-40B4-BE49-F238E27FC236}">
                      <a16:creationId xmlns:a16="http://schemas.microsoft.com/office/drawing/2014/main" id="{EF167D79-EA64-5399-EEE6-17A77D18D68B}"/>
                    </a:ext>
                  </a:extLst>
                </p:cNvPr>
                <p:cNvSpPr/>
                <p:nvPr/>
              </p:nvSpPr>
              <p:spPr>
                <a:xfrm>
                  <a:off x="9421235" y="314706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Freeform 289">
                  <a:extLst>
                    <a:ext uri="{FF2B5EF4-FFF2-40B4-BE49-F238E27FC236}">
                      <a16:creationId xmlns:a16="http://schemas.microsoft.com/office/drawing/2014/main" id="{D29B218E-B2B3-7763-7285-7BF80843BCAA}"/>
                    </a:ext>
                  </a:extLst>
                </p:cNvPr>
                <p:cNvSpPr/>
                <p:nvPr/>
              </p:nvSpPr>
              <p:spPr>
                <a:xfrm>
                  <a:off x="9399158" y="3118503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49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49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 290">
                  <a:extLst>
                    <a:ext uri="{FF2B5EF4-FFF2-40B4-BE49-F238E27FC236}">
                      <a16:creationId xmlns:a16="http://schemas.microsoft.com/office/drawing/2014/main" id="{F152B0E8-2469-E78E-E6FF-F4B4517B1916}"/>
                    </a:ext>
                  </a:extLst>
                </p:cNvPr>
                <p:cNvSpPr/>
                <p:nvPr/>
              </p:nvSpPr>
              <p:spPr>
                <a:xfrm>
                  <a:off x="9340718" y="3122397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291">
                  <a:extLst>
                    <a:ext uri="{FF2B5EF4-FFF2-40B4-BE49-F238E27FC236}">
                      <a16:creationId xmlns:a16="http://schemas.microsoft.com/office/drawing/2014/main" id="{24278070-8E93-5EC5-FF80-7522F96531F8}"/>
                    </a:ext>
                  </a:extLst>
                </p:cNvPr>
                <p:cNvSpPr/>
                <p:nvPr/>
              </p:nvSpPr>
              <p:spPr>
                <a:xfrm>
                  <a:off x="9306953" y="3102925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292">
                  <a:extLst>
                    <a:ext uri="{FF2B5EF4-FFF2-40B4-BE49-F238E27FC236}">
                      <a16:creationId xmlns:a16="http://schemas.microsoft.com/office/drawing/2014/main" id="{3EBB3793-467C-FB87-029B-DB6CB9CD9A75}"/>
                    </a:ext>
                  </a:extLst>
                </p:cNvPr>
                <p:cNvSpPr/>
                <p:nvPr/>
              </p:nvSpPr>
              <p:spPr>
                <a:xfrm>
                  <a:off x="9277084" y="3099030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293">
                  <a:extLst>
                    <a:ext uri="{FF2B5EF4-FFF2-40B4-BE49-F238E27FC236}">
                      <a16:creationId xmlns:a16="http://schemas.microsoft.com/office/drawing/2014/main" id="{C409399F-5C66-E2CF-9F4E-455544AABC70}"/>
                    </a:ext>
                  </a:extLst>
                </p:cNvPr>
                <p:cNvSpPr/>
                <p:nvPr/>
              </p:nvSpPr>
              <p:spPr>
                <a:xfrm>
                  <a:off x="9242020" y="3099030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294">
                  <a:extLst>
                    <a:ext uri="{FF2B5EF4-FFF2-40B4-BE49-F238E27FC236}">
                      <a16:creationId xmlns:a16="http://schemas.microsoft.com/office/drawing/2014/main" id="{9743C1AC-2FF8-F5D7-A751-704094503C4D}"/>
                    </a:ext>
                  </a:extLst>
                </p:cNvPr>
                <p:cNvSpPr/>
                <p:nvPr/>
              </p:nvSpPr>
              <p:spPr>
                <a:xfrm>
                  <a:off x="9230332" y="309124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Freeform 295">
                  <a:extLst>
                    <a:ext uri="{FF2B5EF4-FFF2-40B4-BE49-F238E27FC236}">
                      <a16:creationId xmlns:a16="http://schemas.microsoft.com/office/drawing/2014/main" id="{8B83F658-9613-6625-A38D-83C8C4D20F55}"/>
                    </a:ext>
                  </a:extLst>
                </p:cNvPr>
                <p:cNvSpPr/>
                <p:nvPr/>
              </p:nvSpPr>
              <p:spPr>
                <a:xfrm>
                  <a:off x="9186178" y="308215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 296">
                  <a:extLst>
                    <a:ext uri="{FF2B5EF4-FFF2-40B4-BE49-F238E27FC236}">
                      <a16:creationId xmlns:a16="http://schemas.microsoft.com/office/drawing/2014/main" id="{14098D12-63CB-A9C8-2A30-C21CCC6AE334}"/>
                    </a:ext>
                  </a:extLst>
                </p:cNvPr>
                <p:cNvSpPr/>
                <p:nvPr/>
              </p:nvSpPr>
              <p:spPr>
                <a:xfrm>
                  <a:off x="9147218" y="308345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 297">
                  <a:extLst>
                    <a:ext uri="{FF2B5EF4-FFF2-40B4-BE49-F238E27FC236}">
                      <a16:creationId xmlns:a16="http://schemas.microsoft.com/office/drawing/2014/main" id="{78CD5FF6-1AB4-1F23-17BC-95417BF743DB}"/>
                    </a:ext>
                  </a:extLst>
                </p:cNvPr>
                <p:cNvSpPr/>
                <p:nvPr/>
              </p:nvSpPr>
              <p:spPr>
                <a:xfrm>
                  <a:off x="9118647" y="307696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298">
                  <a:extLst>
                    <a:ext uri="{FF2B5EF4-FFF2-40B4-BE49-F238E27FC236}">
                      <a16:creationId xmlns:a16="http://schemas.microsoft.com/office/drawing/2014/main" id="{156228E9-23D1-A974-EA10-772CF7414621}"/>
                    </a:ext>
                  </a:extLst>
                </p:cNvPr>
                <p:cNvSpPr/>
                <p:nvPr/>
              </p:nvSpPr>
              <p:spPr>
                <a:xfrm>
                  <a:off x="9092674" y="3066576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299">
                  <a:extLst>
                    <a:ext uri="{FF2B5EF4-FFF2-40B4-BE49-F238E27FC236}">
                      <a16:creationId xmlns:a16="http://schemas.microsoft.com/office/drawing/2014/main" id="{1D069476-54A3-51D1-7AA2-B5FB06E18774}"/>
                    </a:ext>
                  </a:extLst>
                </p:cNvPr>
                <p:cNvSpPr/>
                <p:nvPr/>
              </p:nvSpPr>
              <p:spPr>
                <a:xfrm>
                  <a:off x="9044624" y="305489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 300">
                  <a:extLst>
                    <a:ext uri="{FF2B5EF4-FFF2-40B4-BE49-F238E27FC236}">
                      <a16:creationId xmlns:a16="http://schemas.microsoft.com/office/drawing/2014/main" id="{AF02504D-31C9-71E3-0773-69D978C0F52B}"/>
                    </a:ext>
                  </a:extLst>
                </p:cNvPr>
                <p:cNvSpPr/>
                <p:nvPr/>
              </p:nvSpPr>
              <p:spPr>
                <a:xfrm>
                  <a:off x="9010859" y="304191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Freeform 301">
                  <a:extLst>
                    <a:ext uri="{FF2B5EF4-FFF2-40B4-BE49-F238E27FC236}">
                      <a16:creationId xmlns:a16="http://schemas.microsoft.com/office/drawing/2014/main" id="{1B14BE21-B69C-FF7D-8D39-375F558DE734}"/>
                    </a:ext>
                  </a:extLst>
                </p:cNvPr>
                <p:cNvSpPr/>
                <p:nvPr/>
              </p:nvSpPr>
              <p:spPr>
                <a:xfrm>
                  <a:off x="8973197" y="303282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Freeform 302">
                  <a:extLst>
                    <a:ext uri="{FF2B5EF4-FFF2-40B4-BE49-F238E27FC236}">
                      <a16:creationId xmlns:a16="http://schemas.microsoft.com/office/drawing/2014/main" id="{8F9D4692-F5B6-1638-6BF8-171ECE889ACE}"/>
                    </a:ext>
                  </a:extLst>
                </p:cNvPr>
                <p:cNvSpPr/>
                <p:nvPr/>
              </p:nvSpPr>
              <p:spPr>
                <a:xfrm>
                  <a:off x="8936835" y="3025035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 303">
                  <a:extLst>
                    <a:ext uri="{FF2B5EF4-FFF2-40B4-BE49-F238E27FC236}">
                      <a16:creationId xmlns:a16="http://schemas.microsoft.com/office/drawing/2014/main" id="{82AEAEAA-B176-5EB9-9273-BC9F7AF32079}"/>
                    </a:ext>
                  </a:extLst>
                </p:cNvPr>
                <p:cNvSpPr/>
                <p:nvPr/>
              </p:nvSpPr>
              <p:spPr>
                <a:xfrm>
                  <a:off x="8904369" y="301854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 304">
                  <a:extLst>
                    <a:ext uri="{FF2B5EF4-FFF2-40B4-BE49-F238E27FC236}">
                      <a16:creationId xmlns:a16="http://schemas.microsoft.com/office/drawing/2014/main" id="{171AB4FB-31E6-5929-1DC0-14425085A274}"/>
                    </a:ext>
                  </a:extLst>
                </p:cNvPr>
                <p:cNvSpPr/>
                <p:nvPr/>
              </p:nvSpPr>
              <p:spPr>
                <a:xfrm>
                  <a:off x="8868006" y="297959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305">
                  <a:extLst>
                    <a:ext uri="{FF2B5EF4-FFF2-40B4-BE49-F238E27FC236}">
                      <a16:creationId xmlns:a16="http://schemas.microsoft.com/office/drawing/2014/main" id="{6A436228-588D-1629-1A82-90B4C99525C0}"/>
                    </a:ext>
                  </a:extLst>
                </p:cNvPr>
                <p:cNvSpPr/>
                <p:nvPr/>
              </p:nvSpPr>
              <p:spPr>
                <a:xfrm>
                  <a:off x="8817358" y="297959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306">
                  <a:extLst>
                    <a:ext uri="{FF2B5EF4-FFF2-40B4-BE49-F238E27FC236}">
                      <a16:creationId xmlns:a16="http://schemas.microsoft.com/office/drawing/2014/main" id="{E06DBD50-C682-9BCC-606F-6A0BDFF55C28}"/>
                    </a:ext>
                  </a:extLst>
                </p:cNvPr>
                <p:cNvSpPr/>
                <p:nvPr/>
              </p:nvSpPr>
              <p:spPr>
                <a:xfrm>
                  <a:off x="8787489" y="295103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307">
                  <a:extLst>
                    <a:ext uri="{FF2B5EF4-FFF2-40B4-BE49-F238E27FC236}">
                      <a16:creationId xmlns:a16="http://schemas.microsoft.com/office/drawing/2014/main" id="{DA7C19E6-8247-5E3D-4A78-E2D891E0437E}"/>
                    </a:ext>
                  </a:extLst>
                </p:cNvPr>
                <p:cNvSpPr/>
                <p:nvPr/>
              </p:nvSpPr>
              <p:spPr>
                <a:xfrm>
                  <a:off x="8758919" y="295103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8">
                  <a:extLst>
                    <a:ext uri="{FF2B5EF4-FFF2-40B4-BE49-F238E27FC236}">
                      <a16:creationId xmlns:a16="http://schemas.microsoft.com/office/drawing/2014/main" id="{4AE69AD1-C667-5566-04DC-78FD875A3B88}"/>
                    </a:ext>
                  </a:extLst>
                </p:cNvPr>
                <p:cNvSpPr/>
                <p:nvPr/>
              </p:nvSpPr>
              <p:spPr>
                <a:xfrm>
                  <a:off x="8729049" y="2928970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309">
                  <a:extLst>
                    <a:ext uri="{FF2B5EF4-FFF2-40B4-BE49-F238E27FC236}">
                      <a16:creationId xmlns:a16="http://schemas.microsoft.com/office/drawing/2014/main" id="{5620A0EC-CC83-97D6-3D67-6F8E31C0B115}"/>
                    </a:ext>
                  </a:extLst>
                </p:cNvPr>
                <p:cNvSpPr/>
                <p:nvPr/>
              </p:nvSpPr>
              <p:spPr>
                <a:xfrm>
                  <a:off x="8713466" y="292118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Freeform 310">
                  <a:extLst>
                    <a:ext uri="{FF2B5EF4-FFF2-40B4-BE49-F238E27FC236}">
                      <a16:creationId xmlns:a16="http://schemas.microsoft.com/office/drawing/2014/main" id="{30413B53-D1D1-4F68-C06B-0B394FF11F7D}"/>
                    </a:ext>
                  </a:extLst>
                </p:cNvPr>
                <p:cNvSpPr/>
                <p:nvPr/>
              </p:nvSpPr>
              <p:spPr>
                <a:xfrm>
                  <a:off x="8677103" y="2917287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Freeform 311">
                  <a:extLst>
                    <a:ext uri="{FF2B5EF4-FFF2-40B4-BE49-F238E27FC236}">
                      <a16:creationId xmlns:a16="http://schemas.microsoft.com/office/drawing/2014/main" id="{BDDC2390-EDC9-FE5C-3D17-2703C955C4CF}"/>
                    </a:ext>
                  </a:extLst>
                </p:cNvPr>
                <p:cNvSpPr/>
                <p:nvPr/>
              </p:nvSpPr>
              <p:spPr>
                <a:xfrm>
                  <a:off x="8647234" y="2905603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Freeform 312">
                  <a:extLst>
                    <a:ext uri="{FF2B5EF4-FFF2-40B4-BE49-F238E27FC236}">
                      <a16:creationId xmlns:a16="http://schemas.microsoft.com/office/drawing/2014/main" id="{E19C1FD6-C8E7-ABE7-870C-D1F0FA3D93F7}"/>
                    </a:ext>
                  </a:extLst>
                </p:cNvPr>
                <p:cNvSpPr/>
                <p:nvPr/>
              </p:nvSpPr>
              <p:spPr>
                <a:xfrm>
                  <a:off x="8610871" y="287704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Freeform 313">
                  <a:extLst>
                    <a:ext uri="{FF2B5EF4-FFF2-40B4-BE49-F238E27FC236}">
                      <a16:creationId xmlns:a16="http://schemas.microsoft.com/office/drawing/2014/main" id="{2BCBE9D6-A92F-B3AA-F6A3-2C60B08583D6}"/>
                    </a:ext>
                  </a:extLst>
                </p:cNvPr>
                <p:cNvSpPr/>
                <p:nvPr/>
              </p:nvSpPr>
              <p:spPr>
                <a:xfrm>
                  <a:off x="8588794" y="2858869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Freeform 314">
                  <a:extLst>
                    <a:ext uri="{FF2B5EF4-FFF2-40B4-BE49-F238E27FC236}">
                      <a16:creationId xmlns:a16="http://schemas.microsoft.com/office/drawing/2014/main" id="{49463B23-A9F0-7F54-B80F-1A5F1053FB8A}"/>
                    </a:ext>
                  </a:extLst>
                </p:cNvPr>
                <p:cNvSpPr/>
                <p:nvPr/>
              </p:nvSpPr>
              <p:spPr>
                <a:xfrm>
                  <a:off x="8560224" y="2847186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Freeform 315">
                  <a:extLst>
                    <a:ext uri="{FF2B5EF4-FFF2-40B4-BE49-F238E27FC236}">
                      <a16:creationId xmlns:a16="http://schemas.microsoft.com/office/drawing/2014/main" id="{D764BEBA-FF00-DACA-BF03-79E8DB79CA79}"/>
                    </a:ext>
                  </a:extLst>
                </p:cNvPr>
                <p:cNvSpPr/>
                <p:nvPr/>
              </p:nvSpPr>
              <p:spPr>
                <a:xfrm>
                  <a:off x="8530355" y="282901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 316">
                  <a:extLst>
                    <a:ext uri="{FF2B5EF4-FFF2-40B4-BE49-F238E27FC236}">
                      <a16:creationId xmlns:a16="http://schemas.microsoft.com/office/drawing/2014/main" id="{4E095110-4011-0ED9-80EB-0CF34C47009D}"/>
                    </a:ext>
                  </a:extLst>
                </p:cNvPr>
                <p:cNvSpPr/>
                <p:nvPr/>
              </p:nvSpPr>
              <p:spPr>
                <a:xfrm>
                  <a:off x="8495291" y="282122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Freeform 317">
                  <a:extLst>
                    <a:ext uri="{FF2B5EF4-FFF2-40B4-BE49-F238E27FC236}">
                      <a16:creationId xmlns:a16="http://schemas.microsoft.com/office/drawing/2014/main" id="{E4DCF786-03C1-54C8-FE65-0DEEBAA7F991}"/>
                    </a:ext>
                  </a:extLst>
                </p:cNvPr>
                <p:cNvSpPr/>
                <p:nvPr/>
              </p:nvSpPr>
              <p:spPr>
                <a:xfrm>
                  <a:off x="8456331" y="2801750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 318">
                  <a:extLst>
                    <a:ext uri="{FF2B5EF4-FFF2-40B4-BE49-F238E27FC236}">
                      <a16:creationId xmlns:a16="http://schemas.microsoft.com/office/drawing/2014/main" id="{B7956EB1-4C0B-C3FE-1298-7D9F8581719C}"/>
                    </a:ext>
                  </a:extLst>
                </p:cNvPr>
                <p:cNvSpPr/>
                <p:nvPr/>
              </p:nvSpPr>
              <p:spPr>
                <a:xfrm>
                  <a:off x="8419968" y="280045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 319">
                  <a:extLst>
                    <a:ext uri="{FF2B5EF4-FFF2-40B4-BE49-F238E27FC236}">
                      <a16:creationId xmlns:a16="http://schemas.microsoft.com/office/drawing/2014/main" id="{4CEA7FA9-6E22-0ED1-F489-873674913858}"/>
                    </a:ext>
                  </a:extLst>
                </p:cNvPr>
                <p:cNvSpPr/>
                <p:nvPr/>
              </p:nvSpPr>
              <p:spPr>
                <a:xfrm>
                  <a:off x="8377113" y="2764103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 320">
                  <a:extLst>
                    <a:ext uri="{FF2B5EF4-FFF2-40B4-BE49-F238E27FC236}">
                      <a16:creationId xmlns:a16="http://schemas.microsoft.com/office/drawing/2014/main" id="{2E5EC039-9C22-CEEE-A8A8-D81EBA60722D}"/>
                    </a:ext>
                  </a:extLst>
                </p:cNvPr>
                <p:cNvSpPr/>
                <p:nvPr/>
              </p:nvSpPr>
              <p:spPr>
                <a:xfrm>
                  <a:off x="8348542" y="2747227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 321">
                  <a:extLst>
                    <a:ext uri="{FF2B5EF4-FFF2-40B4-BE49-F238E27FC236}">
                      <a16:creationId xmlns:a16="http://schemas.microsoft.com/office/drawing/2014/main" id="{391B55B5-458E-377D-7A8B-4D74E024743C}"/>
                    </a:ext>
                  </a:extLst>
                </p:cNvPr>
                <p:cNvSpPr/>
                <p:nvPr/>
              </p:nvSpPr>
              <p:spPr>
                <a:xfrm>
                  <a:off x="8305686" y="2732947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Freeform 322">
                  <a:extLst>
                    <a:ext uri="{FF2B5EF4-FFF2-40B4-BE49-F238E27FC236}">
                      <a16:creationId xmlns:a16="http://schemas.microsoft.com/office/drawing/2014/main" id="{E5285734-5DFC-AE17-26FA-899CE024DB96}"/>
                    </a:ext>
                  </a:extLst>
                </p:cNvPr>
                <p:cNvSpPr/>
                <p:nvPr/>
              </p:nvSpPr>
              <p:spPr>
                <a:xfrm>
                  <a:off x="8270623" y="2718667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Freeform 323">
                  <a:extLst>
                    <a:ext uri="{FF2B5EF4-FFF2-40B4-BE49-F238E27FC236}">
                      <a16:creationId xmlns:a16="http://schemas.microsoft.com/office/drawing/2014/main" id="{1B6C0783-B74A-4BE0-3782-2932F1B3AF8A}"/>
                    </a:ext>
                  </a:extLst>
                </p:cNvPr>
                <p:cNvSpPr/>
                <p:nvPr/>
              </p:nvSpPr>
              <p:spPr>
                <a:xfrm>
                  <a:off x="8238156" y="2705686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Freeform 324">
                  <a:extLst>
                    <a:ext uri="{FF2B5EF4-FFF2-40B4-BE49-F238E27FC236}">
                      <a16:creationId xmlns:a16="http://schemas.microsoft.com/office/drawing/2014/main" id="{CAA5A7BE-B839-934A-F425-B123B705EF60}"/>
                    </a:ext>
                  </a:extLst>
                </p:cNvPr>
                <p:cNvSpPr/>
                <p:nvPr/>
              </p:nvSpPr>
              <p:spPr>
                <a:xfrm>
                  <a:off x="8212183" y="2697897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Freeform 325">
                  <a:extLst>
                    <a:ext uri="{FF2B5EF4-FFF2-40B4-BE49-F238E27FC236}">
                      <a16:creationId xmlns:a16="http://schemas.microsoft.com/office/drawing/2014/main" id="{0C59301C-4164-13DA-DD5A-C322084DFC41}"/>
                    </a:ext>
                  </a:extLst>
                </p:cNvPr>
                <p:cNvSpPr/>
                <p:nvPr/>
              </p:nvSpPr>
              <p:spPr>
                <a:xfrm>
                  <a:off x="8182314" y="2684915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Freeform 326">
                  <a:extLst>
                    <a:ext uri="{FF2B5EF4-FFF2-40B4-BE49-F238E27FC236}">
                      <a16:creationId xmlns:a16="http://schemas.microsoft.com/office/drawing/2014/main" id="{4ECFD712-B832-0C54-6510-E930BABFA856}"/>
                    </a:ext>
                  </a:extLst>
                </p:cNvPr>
                <p:cNvSpPr/>
                <p:nvPr/>
              </p:nvSpPr>
              <p:spPr>
                <a:xfrm>
                  <a:off x="8145951" y="265246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form 327">
                  <a:extLst>
                    <a:ext uri="{FF2B5EF4-FFF2-40B4-BE49-F238E27FC236}">
                      <a16:creationId xmlns:a16="http://schemas.microsoft.com/office/drawing/2014/main" id="{CDE62ED7-9CD8-F0F1-12B8-B420009599DF}"/>
                    </a:ext>
                  </a:extLst>
                </p:cNvPr>
                <p:cNvSpPr/>
                <p:nvPr/>
              </p:nvSpPr>
              <p:spPr>
                <a:xfrm>
                  <a:off x="8123874" y="263039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 328">
                  <a:extLst>
                    <a:ext uri="{FF2B5EF4-FFF2-40B4-BE49-F238E27FC236}">
                      <a16:creationId xmlns:a16="http://schemas.microsoft.com/office/drawing/2014/main" id="{7BBF7F1D-6710-E88F-146B-17CDA809A7D7}"/>
                    </a:ext>
                  </a:extLst>
                </p:cNvPr>
                <p:cNvSpPr/>
                <p:nvPr/>
              </p:nvSpPr>
              <p:spPr>
                <a:xfrm>
                  <a:off x="8073226" y="260053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9">
                  <a:extLst>
                    <a:ext uri="{FF2B5EF4-FFF2-40B4-BE49-F238E27FC236}">
                      <a16:creationId xmlns:a16="http://schemas.microsoft.com/office/drawing/2014/main" id="{91976393-3CD4-87ED-0B68-D0C802EB0BD1}"/>
                    </a:ext>
                  </a:extLst>
                </p:cNvPr>
                <p:cNvSpPr/>
                <p:nvPr/>
              </p:nvSpPr>
              <p:spPr>
                <a:xfrm>
                  <a:off x="8014787" y="255769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0 w 57141"/>
                    <a:gd name="connsiteY1" fmla="*/ 57119 h 57119"/>
                    <a:gd name="connsiteX2" fmla="*/ 0 w 57141"/>
                    <a:gd name="connsiteY2" fmla="*/ 28560 h 57119"/>
                    <a:gd name="connsiteX3" fmla="*/ 28570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0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0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 330">
                  <a:extLst>
                    <a:ext uri="{FF2B5EF4-FFF2-40B4-BE49-F238E27FC236}">
                      <a16:creationId xmlns:a16="http://schemas.microsoft.com/office/drawing/2014/main" id="{C874A53A-09F8-442B-4C23-998D93B0B51A}"/>
                    </a:ext>
                  </a:extLst>
                </p:cNvPr>
                <p:cNvSpPr/>
                <p:nvPr/>
              </p:nvSpPr>
              <p:spPr>
                <a:xfrm>
                  <a:off x="7992709" y="253692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Freeform 331">
                  <a:extLst>
                    <a:ext uri="{FF2B5EF4-FFF2-40B4-BE49-F238E27FC236}">
                      <a16:creationId xmlns:a16="http://schemas.microsoft.com/office/drawing/2014/main" id="{4372E1BD-2A64-174D-A7D3-A3DB7DF2657E}"/>
                    </a:ext>
                  </a:extLst>
                </p:cNvPr>
                <p:cNvSpPr/>
                <p:nvPr/>
              </p:nvSpPr>
              <p:spPr>
                <a:xfrm>
                  <a:off x="7926478" y="2503171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2" y="57119"/>
                        <a:pt x="0" y="44333"/>
                        <a:pt x="0" y="28560"/>
                      </a:cubicBezTo>
                      <a:cubicBezTo>
                        <a:pt x="0" y="12787"/>
                        <a:pt x="12792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Freeform 332">
                  <a:extLst>
                    <a:ext uri="{FF2B5EF4-FFF2-40B4-BE49-F238E27FC236}">
                      <a16:creationId xmlns:a16="http://schemas.microsoft.com/office/drawing/2014/main" id="{7A608613-CE9B-8B2A-7DBF-23749E8F8D44}"/>
                    </a:ext>
                  </a:extLst>
                </p:cNvPr>
                <p:cNvSpPr/>
                <p:nvPr/>
              </p:nvSpPr>
              <p:spPr>
                <a:xfrm>
                  <a:off x="7879726" y="2457736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Freeform 333">
                  <a:extLst>
                    <a:ext uri="{FF2B5EF4-FFF2-40B4-BE49-F238E27FC236}">
                      <a16:creationId xmlns:a16="http://schemas.microsoft.com/office/drawing/2014/main" id="{FC35B244-AECB-BB1B-C139-2A1362F65654}"/>
                    </a:ext>
                  </a:extLst>
                </p:cNvPr>
                <p:cNvSpPr/>
                <p:nvPr/>
              </p:nvSpPr>
              <p:spPr>
                <a:xfrm>
                  <a:off x="7613501" y="2304552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Freeform 334">
                  <a:extLst>
                    <a:ext uri="{FF2B5EF4-FFF2-40B4-BE49-F238E27FC236}">
                      <a16:creationId xmlns:a16="http://schemas.microsoft.com/office/drawing/2014/main" id="{BA652CAB-22C2-01AA-BBF9-461B1B458A57}"/>
                    </a:ext>
                  </a:extLst>
                </p:cNvPr>
                <p:cNvSpPr/>
                <p:nvPr/>
              </p:nvSpPr>
              <p:spPr>
                <a:xfrm>
                  <a:off x="7023909" y="2012464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Freeform 335">
                  <a:extLst>
                    <a:ext uri="{FF2B5EF4-FFF2-40B4-BE49-F238E27FC236}">
                      <a16:creationId xmlns:a16="http://schemas.microsoft.com/office/drawing/2014/main" id="{D8C1A1FB-E3D9-171E-970E-62F80F16B3C3}"/>
                    </a:ext>
                  </a:extLst>
                </p:cNvPr>
                <p:cNvSpPr/>
                <p:nvPr/>
              </p:nvSpPr>
              <p:spPr>
                <a:xfrm>
                  <a:off x="6761580" y="1947556"/>
                  <a:ext cx="57141" cy="57119"/>
                </a:xfrm>
                <a:custGeom>
                  <a:avLst/>
                  <a:gdLst>
                    <a:gd name="connsiteX0" fmla="*/ 57141 w 57141"/>
                    <a:gd name="connsiteY0" fmla="*/ 28560 h 57119"/>
                    <a:gd name="connsiteX1" fmla="*/ 28571 w 57141"/>
                    <a:gd name="connsiteY1" fmla="*/ 57119 h 57119"/>
                    <a:gd name="connsiteX2" fmla="*/ 0 w 57141"/>
                    <a:gd name="connsiteY2" fmla="*/ 28560 h 57119"/>
                    <a:gd name="connsiteX3" fmla="*/ 28571 w 57141"/>
                    <a:gd name="connsiteY3" fmla="*/ 0 h 57119"/>
                    <a:gd name="connsiteX4" fmla="*/ 57141 w 57141"/>
                    <a:gd name="connsiteY4" fmla="*/ 28560 h 57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41" h="57119">
                      <a:moveTo>
                        <a:pt x="57141" y="28560"/>
                      </a:moveTo>
                      <a:cubicBezTo>
                        <a:pt x="57141" y="44333"/>
                        <a:pt x="44350" y="57119"/>
                        <a:pt x="28571" y="57119"/>
                      </a:cubicBezTo>
                      <a:cubicBezTo>
                        <a:pt x="12791" y="57119"/>
                        <a:pt x="0" y="44333"/>
                        <a:pt x="0" y="28560"/>
                      </a:cubicBezTo>
                      <a:cubicBezTo>
                        <a:pt x="0" y="12787"/>
                        <a:pt x="12791" y="0"/>
                        <a:pt x="28571" y="0"/>
                      </a:cubicBezTo>
                      <a:cubicBezTo>
                        <a:pt x="44350" y="0"/>
                        <a:pt x="57141" y="12787"/>
                        <a:pt x="57141" y="28560"/>
                      </a:cubicBezTo>
                      <a:close/>
                    </a:path>
                  </a:pathLst>
                </a:custGeom>
                <a:solidFill>
                  <a:srgbClr val="503291"/>
                </a:solidFill>
                <a:ln w="129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" name="Freeform 246">
                <a:extLst>
                  <a:ext uri="{FF2B5EF4-FFF2-40B4-BE49-F238E27FC236}">
                    <a16:creationId xmlns:a16="http://schemas.microsoft.com/office/drawing/2014/main" id="{DCCD83BB-6F36-E369-E8E0-F0783C5F9A81}"/>
                  </a:ext>
                </a:extLst>
              </p:cNvPr>
              <p:cNvSpPr/>
              <p:nvPr/>
            </p:nvSpPr>
            <p:spPr>
              <a:xfrm>
                <a:off x="6730412" y="1981308"/>
                <a:ext cx="4286875" cy="1624007"/>
              </a:xfrm>
              <a:custGeom>
                <a:avLst/>
                <a:gdLst>
                  <a:gd name="connsiteX0" fmla="*/ 4286876 w 4286875"/>
                  <a:gd name="connsiteY0" fmla="*/ 1624007 h 1624007"/>
                  <a:gd name="connsiteX1" fmla="*/ 3997275 w 4286875"/>
                  <a:gd name="connsiteY1" fmla="*/ 1624007 h 1624007"/>
                  <a:gd name="connsiteX2" fmla="*/ 3997275 w 4286875"/>
                  <a:gd name="connsiteY2" fmla="*/ 1518856 h 1624007"/>
                  <a:gd name="connsiteX3" fmla="*/ 3842734 w 4286875"/>
                  <a:gd name="connsiteY3" fmla="*/ 1518856 h 1624007"/>
                  <a:gd name="connsiteX4" fmla="*/ 3842734 w 4286875"/>
                  <a:gd name="connsiteY4" fmla="*/ 1463035 h 1624007"/>
                  <a:gd name="connsiteX5" fmla="*/ 3753127 w 4286875"/>
                  <a:gd name="connsiteY5" fmla="*/ 1463035 h 1624007"/>
                  <a:gd name="connsiteX6" fmla="*/ 3753127 w 4286875"/>
                  <a:gd name="connsiteY6" fmla="*/ 1424090 h 1624007"/>
                  <a:gd name="connsiteX7" fmla="*/ 3520667 w 4286875"/>
                  <a:gd name="connsiteY7" fmla="*/ 1424090 h 1624007"/>
                  <a:gd name="connsiteX8" fmla="*/ 3520667 w 4286875"/>
                  <a:gd name="connsiteY8" fmla="*/ 1390337 h 1624007"/>
                  <a:gd name="connsiteX9" fmla="*/ 3475214 w 4286875"/>
                  <a:gd name="connsiteY9" fmla="*/ 1390337 h 1624007"/>
                  <a:gd name="connsiteX10" fmla="*/ 3475214 w 4286875"/>
                  <a:gd name="connsiteY10" fmla="*/ 1359181 h 1624007"/>
                  <a:gd name="connsiteX11" fmla="*/ 3377814 w 4286875"/>
                  <a:gd name="connsiteY11" fmla="*/ 1359181 h 1624007"/>
                  <a:gd name="connsiteX12" fmla="*/ 3353139 w 4286875"/>
                  <a:gd name="connsiteY12" fmla="*/ 1334516 h 1624007"/>
                  <a:gd name="connsiteX13" fmla="*/ 3240156 w 4286875"/>
                  <a:gd name="connsiteY13" fmla="*/ 1334516 h 1624007"/>
                  <a:gd name="connsiteX14" fmla="*/ 3175223 w 4286875"/>
                  <a:gd name="connsiteY14" fmla="*/ 1269608 h 1624007"/>
                  <a:gd name="connsiteX15" fmla="*/ 3108992 w 4286875"/>
                  <a:gd name="connsiteY15" fmla="*/ 1269608 h 1624007"/>
                  <a:gd name="connsiteX16" fmla="*/ 3093407 w 4286875"/>
                  <a:gd name="connsiteY16" fmla="*/ 1254030 h 1624007"/>
                  <a:gd name="connsiteX17" fmla="*/ 2940166 w 4286875"/>
                  <a:gd name="connsiteY17" fmla="*/ 1254030 h 1624007"/>
                  <a:gd name="connsiteX18" fmla="*/ 2919387 w 4286875"/>
                  <a:gd name="connsiteY18" fmla="*/ 1233259 h 1624007"/>
                  <a:gd name="connsiteX19" fmla="*/ 2837572 w 4286875"/>
                  <a:gd name="connsiteY19" fmla="*/ 1233259 h 1624007"/>
                  <a:gd name="connsiteX20" fmla="*/ 2819391 w 4286875"/>
                  <a:gd name="connsiteY20" fmla="*/ 1233259 h 1624007"/>
                  <a:gd name="connsiteX21" fmla="*/ 2819391 w 4286875"/>
                  <a:gd name="connsiteY21" fmla="*/ 1218979 h 1624007"/>
                  <a:gd name="connsiteX22" fmla="*/ 2781729 w 4286875"/>
                  <a:gd name="connsiteY22" fmla="*/ 1218979 h 1624007"/>
                  <a:gd name="connsiteX23" fmla="*/ 2781729 w 4286875"/>
                  <a:gd name="connsiteY23" fmla="*/ 1204699 h 1624007"/>
                  <a:gd name="connsiteX24" fmla="*/ 2750561 w 4286875"/>
                  <a:gd name="connsiteY24" fmla="*/ 1204699 h 1624007"/>
                  <a:gd name="connsiteX25" fmla="*/ 2750561 w 4286875"/>
                  <a:gd name="connsiteY25" fmla="*/ 1190419 h 1624007"/>
                  <a:gd name="connsiteX26" fmla="*/ 2705108 w 4286875"/>
                  <a:gd name="connsiteY26" fmla="*/ 1190419 h 1624007"/>
                  <a:gd name="connsiteX27" fmla="*/ 2705108 w 4286875"/>
                  <a:gd name="connsiteY27" fmla="*/ 1165754 h 1624007"/>
                  <a:gd name="connsiteX28" fmla="*/ 2636279 w 4286875"/>
                  <a:gd name="connsiteY28" fmla="*/ 1165754 h 1624007"/>
                  <a:gd name="connsiteX29" fmla="*/ 2605112 w 4286875"/>
                  <a:gd name="connsiteY29" fmla="*/ 1152772 h 1624007"/>
                  <a:gd name="connsiteX30" fmla="*/ 2532387 w 4286875"/>
                  <a:gd name="connsiteY30" fmla="*/ 1152772 h 1624007"/>
                  <a:gd name="connsiteX31" fmla="*/ 2532387 w 4286875"/>
                  <a:gd name="connsiteY31" fmla="*/ 1133300 h 1624007"/>
                  <a:gd name="connsiteX32" fmla="*/ 2436286 w 4286875"/>
                  <a:gd name="connsiteY32" fmla="*/ 1133300 h 1624007"/>
                  <a:gd name="connsiteX33" fmla="*/ 2393430 w 4286875"/>
                  <a:gd name="connsiteY33" fmla="*/ 1133300 h 1624007"/>
                  <a:gd name="connsiteX34" fmla="*/ 2393430 w 4286875"/>
                  <a:gd name="connsiteY34" fmla="*/ 1113828 h 1624007"/>
                  <a:gd name="connsiteX35" fmla="*/ 2334990 w 4286875"/>
                  <a:gd name="connsiteY35" fmla="*/ 1113828 h 1624007"/>
                  <a:gd name="connsiteX36" fmla="*/ 2334990 w 4286875"/>
                  <a:gd name="connsiteY36" fmla="*/ 1089162 h 1624007"/>
                  <a:gd name="connsiteX37" fmla="*/ 2283044 w 4286875"/>
                  <a:gd name="connsiteY37" fmla="*/ 1089162 h 1624007"/>
                  <a:gd name="connsiteX38" fmla="*/ 2267460 w 4286875"/>
                  <a:gd name="connsiteY38" fmla="*/ 1074883 h 1624007"/>
                  <a:gd name="connsiteX39" fmla="*/ 2198631 w 4286875"/>
                  <a:gd name="connsiteY39" fmla="*/ 1074883 h 1624007"/>
                  <a:gd name="connsiteX40" fmla="*/ 2198631 w 4286875"/>
                  <a:gd name="connsiteY40" fmla="*/ 1051515 h 1624007"/>
                  <a:gd name="connsiteX41" fmla="*/ 2176554 w 4286875"/>
                  <a:gd name="connsiteY41" fmla="*/ 1051515 h 1624007"/>
                  <a:gd name="connsiteX42" fmla="*/ 2176554 w 4286875"/>
                  <a:gd name="connsiteY42" fmla="*/ 1028149 h 1624007"/>
                  <a:gd name="connsiteX43" fmla="*/ 2110322 w 4286875"/>
                  <a:gd name="connsiteY43" fmla="*/ 1028149 h 1624007"/>
                  <a:gd name="connsiteX44" fmla="*/ 2086946 w 4286875"/>
                  <a:gd name="connsiteY44" fmla="*/ 1003483 h 1624007"/>
                  <a:gd name="connsiteX45" fmla="*/ 2042792 w 4286875"/>
                  <a:gd name="connsiteY45" fmla="*/ 1003483 h 1624007"/>
                  <a:gd name="connsiteX46" fmla="*/ 2042792 w 4286875"/>
                  <a:gd name="connsiteY46" fmla="*/ 981414 h 1624007"/>
                  <a:gd name="connsiteX47" fmla="*/ 2015520 w 4286875"/>
                  <a:gd name="connsiteY47" fmla="*/ 981414 h 1624007"/>
                  <a:gd name="connsiteX48" fmla="*/ 2015520 w 4286875"/>
                  <a:gd name="connsiteY48" fmla="*/ 964538 h 1624007"/>
                  <a:gd name="connsiteX49" fmla="*/ 1968768 w 4286875"/>
                  <a:gd name="connsiteY49" fmla="*/ 964538 h 1624007"/>
                  <a:gd name="connsiteX50" fmla="*/ 1938899 w 4286875"/>
                  <a:gd name="connsiteY50" fmla="*/ 964538 h 1624007"/>
                  <a:gd name="connsiteX51" fmla="*/ 1938899 w 4286875"/>
                  <a:gd name="connsiteY51" fmla="*/ 943768 h 1624007"/>
                  <a:gd name="connsiteX52" fmla="*/ 1858382 w 4286875"/>
                  <a:gd name="connsiteY52" fmla="*/ 890543 h 1624007"/>
                  <a:gd name="connsiteX53" fmla="*/ 1822020 w 4286875"/>
                  <a:gd name="connsiteY53" fmla="*/ 867176 h 1624007"/>
                  <a:gd name="connsiteX54" fmla="*/ 1777865 w 4286875"/>
                  <a:gd name="connsiteY54" fmla="*/ 867176 h 1624007"/>
                  <a:gd name="connsiteX55" fmla="*/ 1745399 w 4286875"/>
                  <a:gd name="connsiteY55" fmla="*/ 847703 h 1624007"/>
                  <a:gd name="connsiteX56" fmla="*/ 1702543 w 4286875"/>
                  <a:gd name="connsiteY56" fmla="*/ 847703 h 1624007"/>
                  <a:gd name="connsiteX57" fmla="*/ 1671375 w 4286875"/>
                  <a:gd name="connsiteY57" fmla="*/ 815249 h 1624007"/>
                  <a:gd name="connsiteX58" fmla="*/ 1473979 w 4286875"/>
                  <a:gd name="connsiteY58" fmla="*/ 730868 h 1624007"/>
                  <a:gd name="connsiteX59" fmla="*/ 1435019 w 4286875"/>
                  <a:gd name="connsiteY59" fmla="*/ 685432 h 1624007"/>
                  <a:gd name="connsiteX60" fmla="*/ 1396059 w 4286875"/>
                  <a:gd name="connsiteY60" fmla="*/ 660767 h 1624007"/>
                  <a:gd name="connsiteX61" fmla="*/ 1351905 w 4286875"/>
                  <a:gd name="connsiteY61" fmla="*/ 646487 h 1624007"/>
                  <a:gd name="connsiteX62" fmla="*/ 1351905 w 4286875"/>
                  <a:gd name="connsiteY62" fmla="*/ 633506 h 1624007"/>
                  <a:gd name="connsiteX63" fmla="*/ 1335022 w 4286875"/>
                  <a:gd name="connsiteY63" fmla="*/ 633506 h 1624007"/>
                  <a:gd name="connsiteX64" fmla="*/ 1335022 w 4286875"/>
                  <a:gd name="connsiteY64" fmla="*/ 615331 h 1624007"/>
                  <a:gd name="connsiteX65" fmla="*/ 1312945 w 4286875"/>
                  <a:gd name="connsiteY65" fmla="*/ 615331 h 1624007"/>
                  <a:gd name="connsiteX66" fmla="*/ 1312945 w 4286875"/>
                  <a:gd name="connsiteY66" fmla="*/ 586772 h 1624007"/>
                  <a:gd name="connsiteX67" fmla="*/ 1280479 w 4286875"/>
                  <a:gd name="connsiteY67" fmla="*/ 586772 h 1624007"/>
                  <a:gd name="connsiteX68" fmla="*/ 1280479 w 4286875"/>
                  <a:gd name="connsiteY68" fmla="*/ 566001 h 1624007"/>
                  <a:gd name="connsiteX69" fmla="*/ 1225935 w 4286875"/>
                  <a:gd name="connsiteY69" fmla="*/ 566001 h 1624007"/>
                  <a:gd name="connsiteX70" fmla="*/ 1225935 w 4286875"/>
                  <a:gd name="connsiteY70" fmla="*/ 530950 h 1624007"/>
                  <a:gd name="connsiteX71" fmla="*/ 1199962 w 4286875"/>
                  <a:gd name="connsiteY71" fmla="*/ 530950 h 1624007"/>
                  <a:gd name="connsiteX72" fmla="*/ 1199962 w 4286875"/>
                  <a:gd name="connsiteY72" fmla="*/ 517969 h 1624007"/>
                  <a:gd name="connsiteX73" fmla="*/ 1168794 w 4286875"/>
                  <a:gd name="connsiteY73" fmla="*/ 517969 h 1624007"/>
                  <a:gd name="connsiteX74" fmla="*/ 1168794 w 4286875"/>
                  <a:gd name="connsiteY74" fmla="*/ 498496 h 1624007"/>
                  <a:gd name="connsiteX75" fmla="*/ 1142821 w 4286875"/>
                  <a:gd name="connsiteY75" fmla="*/ 498496 h 1624007"/>
                  <a:gd name="connsiteX76" fmla="*/ 1142821 w 4286875"/>
                  <a:gd name="connsiteY76" fmla="*/ 480322 h 1624007"/>
                  <a:gd name="connsiteX77" fmla="*/ 1118146 w 4286875"/>
                  <a:gd name="connsiteY77" fmla="*/ 480322 h 1624007"/>
                  <a:gd name="connsiteX78" fmla="*/ 1118146 w 4286875"/>
                  <a:gd name="connsiteY78" fmla="*/ 469937 h 1624007"/>
                  <a:gd name="connsiteX79" fmla="*/ 1101263 w 4286875"/>
                  <a:gd name="connsiteY79" fmla="*/ 469937 h 1624007"/>
                  <a:gd name="connsiteX80" fmla="*/ 1101263 w 4286875"/>
                  <a:gd name="connsiteY80" fmla="*/ 456955 h 1624007"/>
                  <a:gd name="connsiteX81" fmla="*/ 1077888 w 4286875"/>
                  <a:gd name="connsiteY81" fmla="*/ 456955 h 1624007"/>
                  <a:gd name="connsiteX82" fmla="*/ 1077888 w 4286875"/>
                  <a:gd name="connsiteY82" fmla="*/ 447868 h 1624007"/>
                  <a:gd name="connsiteX83" fmla="*/ 1066200 w 4286875"/>
                  <a:gd name="connsiteY83" fmla="*/ 447868 h 1624007"/>
                  <a:gd name="connsiteX84" fmla="*/ 1066200 w 4286875"/>
                  <a:gd name="connsiteY84" fmla="*/ 438781 h 1624007"/>
                  <a:gd name="connsiteX85" fmla="*/ 1038928 w 4286875"/>
                  <a:gd name="connsiteY85" fmla="*/ 438781 h 1624007"/>
                  <a:gd name="connsiteX86" fmla="*/ 1038928 w 4286875"/>
                  <a:gd name="connsiteY86" fmla="*/ 428395 h 1624007"/>
                  <a:gd name="connsiteX87" fmla="*/ 1015552 w 4286875"/>
                  <a:gd name="connsiteY87" fmla="*/ 428395 h 1624007"/>
                  <a:gd name="connsiteX88" fmla="*/ 996072 w 4286875"/>
                  <a:gd name="connsiteY88" fmla="*/ 428395 h 1624007"/>
                  <a:gd name="connsiteX89" fmla="*/ 996072 w 4286875"/>
                  <a:gd name="connsiteY89" fmla="*/ 406326 h 1624007"/>
                  <a:gd name="connsiteX90" fmla="*/ 981787 w 4286875"/>
                  <a:gd name="connsiteY90" fmla="*/ 406326 h 1624007"/>
                  <a:gd name="connsiteX91" fmla="*/ 967502 w 4286875"/>
                  <a:gd name="connsiteY91" fmla="*/ 406326 h 1624007"/>
                  <a:gd name="connsiteX92" fmla="*/ 967502 w 4286875"/>
                  <a:gd name="connsiteY92" fmla="*/ 384257 h 1624007"/>
                  <a:gd name="connsiteX93" fmla="*/ 946723 w 4286875"/>
                  <a:gd name="connsiteY93" fmla="*/ 384257 h 1624007"/>
                  <a:gd name="connsiteX94" fmla="*/ 946723 w 4286875"/>
                  <a:gd name="connsiteY94" fmla="*/ 372574 h 1624007"/>
                  <a:gd name="connsiteX95" fmla="*/ 914256 w 4286875"/>
                  <a:gd name="connsiteY95" fmla="*/ 372574 h 1624007"/>
                  <a:gd name="connsiteX96" fmla="*/ 914256 w 4286875"/>
                  <a:gd name="connsiteY96" fmla="*/ 334927 h 1624007"/>
                  <a:gd name="connsiteX97" fmla="*/ 892179 w 4286875"/>
                  <a:gd name="connsiteY97" fmla="*/ 334927 h 1624007"/>
                  <a:gd name="connsiteX98" fmla="*/ 892179 w 4286875"/>
                  <a:gd name="connsiteY98" fmla="*/ 321946 h 1624007"/>
                  <a:gd name="connsiteX99" fmla="*/ 879193 w 4286875"/>
                  <a:gd name="connsiteY99" fmla="*/ 321946 h 1624007"/>
                  <a:gd name="connsiteX100" fmla="*/ 879193 w 4286875"/>
                  <a:gd name="connsiteY100" fmla="*/ 307666 h 1624007"/>
                  <a:gd name="connsiteX101" fmla="*/ 863609 w 4286875"/>
                  <a:gd name="connsiteY101" fmla="*/ 307666 h 1624007"/>
                  <a:gd name="connsiteX102" fmla="*/ 863609 w 4286875"/>
                  <a:gd name="connsiteY102" fmla="*/ 298578 h 1624007"/>
                  <a:gd name="connsiteX103" fmla="*/ 835038 w 4286875"/>
                  <a:gd name="connsiteY103" fmla="*/ 298578 h 1624007"/>
                  <a:gd name="connsiteX104" fmla="*/ 835038 w 4286875"/>
                  <a:gd name="connsiteY104" fmla="*/ 289491 h 1624007"/>
                  <a:gd name="connsiteX105" fmla="*/ 815558 w 4286875"/>
                  <a:gd name="connsiteY105" fmla="*/ 289491 h 1624007"/>
                  <a:gd name="connsiteX106" fmla="*/ 815558 w 4286875"/>
                  <a:gd name="connsiteY106" fmla="*/ 280404 h 1624007"/>
                  <a:gd name="connsiteX107" fmla="*/ 802572 w 4286875"/>
                  <a:gd name="connsiteY107" fmla="*/ 280404 h 1624007"/>
                  <a:gd name="connsiteX108" fmla="*/ 802572 w 4286875"/>
                  <a:gd name="connsiteY108" fmla="*/ 271317 h 1624007"/>
                  <a:gd name="connsiteX109" fmla="*/ 785689 w 4286875"/>
                  <a:gd name="connsiteY109" fmla="*/ 271317 h 1624007"/>
                  <a:gd name="connsiteX110" fmla="*/ 785689 w 4286875"/>
                  <a:gd name="connsiteY110" fmla="*/ 259633 h 1624007"/>
                  <a:gd name="connsiteX111" fmla="*/ 763612 w 4286875"/>
                  <a:gd name="connsiteY111" fmla="*/ 259633 h 1624007"/>
                  <a:gd name="connsiteX112" fmla="*/ 763612 w 4286875"/>
                  <a:gd name="connsiteY112" fmla="*/ 246652 h 1624007"/>
                  <a:gd name="connsiteX113" fmla="*/ 737639 w 4286875"/>
                  <a:gd name="connsiteY113" fmla="*/ 246652 h 1624007"/>
                  <a:gd name="connsiteX114" fmla="*/ 737639 w 4286875"/>
                  <a:gd name="connsiteY114" fmla="*/ 232372 h 1624007"/>
                  <a:gd name="connsiteX115" fmla="*/ 715562 w 4286875"/>
                  <a:gd name="connsiteY115" fmla="*/ 232372 h 1624007"/>
                  <a:gd name="connsiteX116" fmla="*/ 715562 w 4286875"/>
                  <a:gd name="connsiteY116" fmla="*/ 225881 h 1624007"/>
                  <a:gd name="connsiteX117" fmla="*/ 696082 w 4286875"/>
                  <a:gd name="connsiteY117" fmla="*/ 225881 h 1624007"/>
                  <a:gd name="connsiteX118" fmla="*/ 696082 w 4286875"/>
                  <a:gd name="connsiteY118" fmla="*/ 214198 h 1624007"/>
                  <a:gd name="connsiteX119" fmla="*/ 668810 w 4286875"/>
                  <a:gd name="connsiteY119" fmla="*/ 214198 h 1624007"/>
                  <a:gd name="connsiteX120" fmla="*/ 668810 w 4286875"/>
                  <a:gd name="connsiteY120" fmla="*/ 201216 h 1624007"/>
                  <a:gd name="connsiteX121" fmla="*/ 635045 w 4286875"/>
                  <a:gd name="connsiteY121" fmla="*/ 201216 h 1624007"/>
                  <a:gd name="connsiteX122" fmla="*/ 635045 w 4286875"/>
                  <a:gd name="connsiteY122" fmla="*/ 190831 h 1624007"/>
                  <a:gd name="connsiteX123" fmla="*/ 609071 w 4286875"/>
                  <a:gd name="connsiteY123" fmla="*/ 190831 h 1624007"/>
                  <a:gd name="connsiteX124" fmla="*/ 609071 w 4286875"/>
                  <a:gd name="connsiteY124" fmla="*/ 173954 h 1624007"/>
                  <a:gd name="connsiteX125" fmla="*/ 588293 w 4286875"/>
                  <a:gd name="connsiteY125" fmla="*/ 173954 h 1624007"/>
                  <a:gd name="connsiteX126" fmla="*/ 588293 w 4286875"/>
                  <a:gd name="connsiteY126" fmla="*/ 163569 h 1624007"/>
                  <a:gd name="connsiteX127" fmla="*/ 561021 w 4286875"/>
                  <a:gd name="connsiteY127" fmla="*/ 163569 h 1624007"/>
                  <a:gd name="connsiteX128" fmla="*/ 561021 w 4286875"/>
                  <a:gd name="connsiteY128" fmla="*/ 154482 h 1624007"/>
                  <a:gd name="connsiteX129" fmla="*/ 536347 w 4286875"/>
                  <a:gd name="connsiteY129" fmla="*/ 154482 h 1624007"/>
                  <a:gd name="connsiteX130" fmla="*/ 536347 w 4286875"/>
                  <a:gd name="connsiteY130" fmla="*/ 140202 h 1624007"/>
                  <a:gd name="connsiteX131" fmla="*/ 488296 w 4286875"/>
                  <a:gd name="connsiteY131" fmla="*/ 140202 h 1624007"/>
                  <a:gd name="connsiteX132" fmla="*/ 488296 w 4286875"/>
                  <a:gd name="connsiteY132" fmla="*/ 124624 h 1624007"/>
                  <a:gd name="connsiteX133" fmla="*/ 468816 w 4286875"/>
                  <a:gd name="connsiteY133" fmla="*/ 124624 h 1624007"/>
                  <a:gd name="connsiteX134" fmla="*/ 468816 w 4286875"/>
                  <a:gd name="connsiteY134" fmla="*/ 110344 h 1624007"/>
                  <a:gd name="connsiteX135" fmla="*/ 448038 w 4286875"/>
                  <a:gd name="connsiteY135" fmla="*/ 110344 h 1624007"/>
                  <a:gd name="connsiteX136" fmla="*/ 448038 w 4286875"/>
                  <a:gd name="connsiteY136" fmla="*/ 94766 h 1624007"/>
                  <a:gd name="connsiteX137" fmla="*/ 427259 w 4286875"/>
                  <a:gd name="connsiteY137" fmla="*/ 94766 h 1624007"/>
                  <a:gd name="connsiteX138" fmla="*/ 427259 w 4286875"/>
                  <a:gd name="connsiteY138" fmla="*/ 83083 h 1624007"/>
                  <a:gd name="connsiteX139" fmla="*/ 383105 w 4286875"/>
                  <a:gd name="connsiteY139" fmla="*/ 83083 h 1624007"/>
                  <a:gd name="connsiteX140" fmla="*/ 383105 w 4286875"/>
                  <a:gd name="connsiteY140" fmla="*/ 63610 h 1624007"/>
                  <a:gd name="connsiteX141" fmla="*/ 319470 w 4286875"/>
                  <a:gd name="connsiteY141" fmla="*/ 63610 h 1624007"/>
                  <a:gd name="connsiteX142" fmla="*/ 319470 w 4286875"/>
                  <a:gd name="connsiteY142" fmla="*/ 41541 h 1624007"/>
                  <a:gd name="connsiteX143" fmla="*/ 220772 w 4286875"/>
                  <a:gd name="connsiteY143" fmla="*/ 41541 h 1624007"/>
                  <a:gd name="connsiteX144" fmla="*/ 220772 w 4286875"/>
                  <a:gd name="connsiteY144" fmla="*/ 19473 h 1624007"/>
                  <a:gd name="connsiteX145" fmla="*/ 157138 w 4286875"/>
                  <a:gd name="connsiteY145" fmla="*/ 19473 h 1624007"/>
                  <a:gd name="connsiteX146" fmla="*/ 157138 w 4286875"/>
                  <a:gd name="connsiteY146" fmla="*/ 9087 h 1624007"/>
                  <a:gd name="connsiteX147" fmla="*/ 119477 w 4286875"/>
                  <a:gd name="connsiteY147" fmla="*/ 9087 h 1624007"/>
                  <a:gd name="connsiteX148" fmla="*/ 119477 w 4286875"/>
                  <a:gd name="connsiteY148" fmla="*/ 0 h 1624007"/>
                  <a:gd name="connsiteX149" fmla="*/ 0 w 4286875"/>
                  <a:gd name="connsiteY149" fmla="*/ 0 h 162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4286875" h="1624007">
                    <a:moveTo>
                      <a:pt x="4286876" y="1624007"/>
                    </a:moveTo>
                    <a:lnTo>
                      <a:pt x="3997275" y="1624007"/>
                    </a:lnTo>
                    <a:lnTo>
                      <a:pt x="3997275" y="1518856"/>
                    </a:lnTo>
                    <a:lnTo>
                      <a:pt x="3842734" y="1518856"/>
                    </a:lnTo>
                    <a:lnTo>
                      <a:pt x="3842734" y="1463035"/>
                    </a:lnTo>
                    <a:lnTo>
                      <a:pt x="3753127" y="1463035"/>
                    </a:lnTo>
                    <a:lnTo>
                      <a:pt x="3753127" y="1424090"/>
                    </a:lnTo>
                    <a:lnTo>
                      <a:pt x="3520667" y="1424090"/>
                    </a:lnTo>
                    <a:lnTo>
                      <a:pt x="3520667" y="1390337"/>
                    </a:lnTo>
                    <a:lnTo>
                      <a:pt x="3475214" y="1390337"/>
                    </a:lnTo>
                    <a:lnTo>
                      <a:pt x="3475214" y="1359181"/>
                    </a:lnTo>
                    <a:lnTo>
                      <a:pt x="3377814" y="1359181"/>
                    </a:lnTo>
                    <a:lnTo>
                      <a:pt x="3353139" y="1334516"/>
                    </a:lnTo>
                    <a:lnTo>
                      <a:pt x="3240156" y="1334516"/>
                    </a:lnTo>
                    <a:lnTo>
                      <a:pt x="3175223" y="1269608"/>
                    </a:lnTo>
                    <a:lnTo>
                      <a:pt x="3108992" y="1269608"/>
                    </a:lnTo>
                    <a:lnTo>
                      <a:pt x="3093407" y="1254030"/>
                    </a:lnTo>
                    <a:lnTo>
                      <a:pt x="2940166" y="1254030"/>
                    </a:lnTo>
                    <a:lnTo>
                      <a:pt x="2919387" y="1233259"/>
                    </a:lnTo>
                    <a:lnTo>
                      <a:pt x="2837572" y="1233259"/>
                    </a:lnTo>
                    <a:lnTo>
                      <a:pt x="2819391" y="1233259"/>
                    </a:lnTo>
                    <a:lnTo>
                      <a:pt x="2819391" y="1218979"/>
                    </a:lnTo>
                    <a:lnTo>
                      <a:pt x="2781729" y="1218979"/>
                    </a:lnTo>
                    <a:lnTo>
                      <a:pt x="2781729" y="1204699"/>
                    </a:lnTo>
                    <a:lnTo>
                      <a:pt x="2750561" y="1204699"/>
                    </a:lnTo>
                    <a:lnTo>
                      <a:pt x="2750561" y="1190419"/>
                    </a:lnTo>
                    <a:lnTo>
                      <a:pt x="2705108" y="1190419"/>
                    </a:lnTo>
                    <a:lnTo>
                      <a:pt x="2705108" y="1165754"/>
                    </a:lnTo>
                    <a:lnTo>
                      <a:pt x="2636279" y="1165754"/>
                    </a:lnTo>
                    <a:lnTo>
                      <a:pt x="2605112" y="1152772"/>
                    </a:lnTo>
                    <a:lnTo>
                      <a:pt x="2532387" y="1152772"/>
                    </a:lnTo>
                    <a:lnTo>
                      <a:pt x="2532387" y="1133300"/>
                    </a:lnTo>
                    <a:lnTo>
                      <a:pt x="2436286" y="1133300"/>
                    </a:lnTo>
                    <a:lnTo>
                      <a:pt x="2393430" y="1133300"/>
                    </a:lnTo>
                    <a:lnTo>
                      <a:pt x="2393430" y="1113828"/>
                    </a:lnTo>
                    <a:lnTo>
                      <a:pt x="2334990" y="1113828"/>
                    </a:lnTo>
                    <a:lnTo>
                      <a:pt x="2334990" y="1089162"/>
                    </a:lnTo>
                    <a:lnTo>
                      <a:pt x="2283044" y="1089162"/>
                    </a:lnTo>
                    <a:lnTo>
                      <a:pt x="2267460" y="1074883"/>
                    </a:lnTo>
                    <a:lnTo>
                      <a:pt x="2198631" y="1074883"/>
                    </a:lnTo>
                    <a:lnTo>
                      <a:pt x="2198631" y="1051515"/>
                    </a:lnTo>
                    <a:lnTo>
                      <a:pt x="2176554" y="1051515"/>
                    </a:lnTo>
                    <a:lnTo>
                      <a:pt x="2176554" y="1028149"/>
                    </a:lnTo>
                    <a:lnTo>
                      <a:pt x="2110322" y="1028149"/>
                    </a:lnTo>
                    <a:lnTo>
                      <a:pt x="2086946" y="1003483"/>
                    </a:lnTo>
                    <a:lnTo>
                      <a:pt x="2042792" y="1003483"/>
                    </a:lnTo>
                    <a:lnTo>
                      <a:pt x="2042792" y="981414"/>
                    </a:lnTo>
                    <a:lnTo>
                      <a:pt x="2015520" y="981414"/>
                    </a:lnTo>
                    <a:lnTo>
                      <a:pt x="2015520" y="964538"/>
                    </a:lnTo>
                    <a:lnTo>
                      <a:pt x="1968768" y="964538"/>
                    </a:lnTo>
                    <a:lnTo>
                      <a:pt x="1938899" y="964538"/>
                    </a:lnTo>
                    <a:lnTo>
                      <a:pt x="1938899" y="943768"/>
                    </a:lnTo>
                    <a:lnTo>
                      <a:pt x="1858382" y="890543"/>
                    </a:lnTo>
                    <a:lnTo>
                      <a:pt x="1822020" y="867176"/>
                    </a:lnTo>
                    <a:lnTo>
                      <a:pt x="1777865" y="867176"/>
                    </a:lnTo>
                    <a:lnTo>
                      <a:pt x="1745399" y="847703"/>
                    </a:lnTo>
                    <a:lnTo>
                      <a:pt x="1702543" y="847703"/>
                    </a:lnTo>
                    <a:lnTo>
                      <a:pt x="1671375" y="815249"/>
                    </a:lnTo>
                    <a:lnTo>
                      <a:pt x="1473979" y="730868"/>
                    </a:lnTo>
                    <a:lnTo>
                      <a:pt x="1435019" y="685432"/>
                    </a:lnTo>
                    <a:lnTo>
                      <a:pt x="1396059" y="660767"/>
                    </a:lnTo>
                    <a:lnTo>
                      <a:pt x="1351905" y="646487"/>
                    </a:lnTo>
                    <a:lnTo>
                      <a:pt x="1351905" y="633506"/>
                    </a:lnTo>
                    <a:lnTo>
                      <a:pt x="1335022" y="633506"/>
                    </a:lnTo>
                    <a:lnTo>
                      <a:pt x="1335022" y="615331"/>
                    </a:lnTo>
                    <a:lnTo>
                      <a:pt x="1312945" y="615331"/>
                    </a:lnTo>
                    <a:lnTo>
                      <a:pt x="1312945" y="586772"/>
                    </a:lnTo>
                    <a:lnTo>
                      <a:pt x="1280479" y="586772"/>
                    </a:lnTo>
                    <a:lnTo>
                      <a:pt x="1280479" y="566001"/>
                    </a:lnTo>
                    <a:lnTo>
                      <a:pt x="1225935" y="566001"/>
                    </a:lnTo>
                    <a:lnTo>
                      <a:pt x="1225935" y="530950"/>
                    </a:lnTo>
                    <a:lnTo>
                      <a:pt x="1199962" y="530950"/>
                    </a:lnTo>
                    <a:lnTo>
                      <a:pt x="1199962" y="517969"/>
                    </a:lnTo>
                    <a:lnTo>
                      <a:pt x="1168794" y="517969"/>
                    </a:lnTo>
                    <a:lnTo>
                      <a:pt x="1168794" y="498496"/>
                    </a:lnTo>
                    <a:lnTo>
                      <a:pt x="1142821" y="498496"/>
                    </a:lnTo>
                    <a:lnTo>
                      <a:pt x="1142821" y="480322"/>
                    </a:lnTo>
                    <a:lnTo>
                      <a:pt x="1118146" y="480322"/>
                    </a:lnTo>
                    <a:lnTo>
                      <a:pt x="1118146" y="469937"/>
                    </a:lnTo>
                    <a:lnTo>
                      <a:pt x="1101263" y="469937"/>
                    </a:lnTo>
                    <a:lnTo>
                      <a:pt x="1101263" y="456955"/>
                    </a:lnTo>
                    <a:lnTo>
                      <a:pt x="1077888" y="456955"/>
                    </a:lnTo>
                    <a:lnTo>
                      <a:pt x="1077888" y="447868"/>
                    </a:lnTo>
                    <a:lnTo>
                      <a:pt x="1066200" y="447868"/>
                    </a:lnTo>
                    <a:lnTo>
                      <a:pt x="1066200" y="438781"/>
                    </a:lnTo>
                    <a:lnTo>
                      <a:pt x="1038928" y="438781"/>
                    </a:lnTo>
                    <a:lnTo>
                      <a:pt x="1038928" y="428395"/>
                    </a:lnTo>
                    <a:lnTo>
                      <a:pt x="1015552" y="428395"/>
                    </a:lnTo>
                    <a:lnTo>
                      <a:pt x="996072" y="428395"/>
                    </a:lnTo>
                    <a:lnTo>
                      <a:pt x="996072" y="406326"/>
                    </a:lnTo>
                    <a:lnTo>
                      <a:pt x="981787" y="406326"/>
                    </a:lnTo>
                    <a:lnTo>
                      <a:pt x="967502" y="406326"/>
                    </a:lnTo>
                    <a:lnTo>
                      <a:pt x="967502" y="384257"/>
                    </a:lnTo>
                    <a:lnTo>
                      <a:pt x="946723" y="384257"/>
                    </a:lnTo>
                    <a:lnTo>
                      <a:pt x="946723" y="372574"/>
                    </a:lnTo>
                    <a:lnTo>
                      <a:pt x="914256" y="372574"/>
                    </a:lnTo>
                    <a:lnTo>
                      <a:pt x="914256" y="334927"/>
                    </a:lnTo>
                    <a:lnTo>
                      <a:pt x="892179" y="334927"/>
                    </a:lnTo>
                    <a:lnTo>
                      <a:pt x="892179" y="321946"/>
                    </a:lnTo>
                    <a:lnTo>
                      <a:pt x="879193" y="321946"/>
                    </a:lnTo>
                    <a:lnTo>
                      <a:pt x="879193" y="307666"/>
                    </a:lnTo>
                    <a:lnTo>
                      <a:pt x="863609" y="307666"/>
                    </a:lnTo>
                    <a:lnTo>
                      <a:pt x="863609" y="298578"/>
                    </a:lnTo>
                    <a:lnTo>
                      <a:pt x="835038" y="298578"/>
                    </a:lnTo>
                    <a:lnTo>
                      <a:pt x="835038" y="289491"/>
                    </a:lnTo>
                    <a:lnTo>
                      <a:pt x="815558" y="289491"/>
                    </a:lnTo>
                    <a:lnTo>
                      <a:pt x="815558" y="280404"/>
                    </a:lnTo>
                    <a:lnTo>
                      <a:pt x="802572" y="280404"/>
                    </a:lnTo>
                    <a:lnTo>
                      <a:pt x="802572" y="271317"/>
                    </a:lnTo>
                    <a:lnTo>
                      <a:pt x="785689" y="271317"/>
                    </a:lnTo>
                    <a:lnTo>
                      <a:pt x="785689" y="259633"/>
                    </a:lnTo>
                    <a:lnTo>
                      <a:pt x="763612" y="259633"/>
                    </a:lnTo>
                    <a:lnTo>
                      <a:pt x="763612" y="246652"/>
                    </a:lnTo>
                    <a:lnTo>
                      <a:pt x="737639" y="246652"/>
                    </a:lnTo>
                    <a:lnTo>
                      <a:pt x="737639" y="232372"/>
                    </a:lnTo>
                    <a:lnTo>
                      <a:pt x="715562" y="232372"/>
                    </a:lnTo>
                    <a:lnTo>
                      <a:pt x="715562" y="225881"/>
                    </a:lnTo>
                    <a:lnTo>
                      <a:pt x="696082" y="225881"/>
                    </a:lnTo>
                    <a:lnTo>
                      <a:pt x="696082" y="214198"/>
                    </a:lnTo>
                    <a:lnTo>
                      <a:pt x="668810" y="214198"/>
                    </a:lnTo>
                    <a:lnTo>
                      <a:pt x="668810" y="201216"/>
                    </a:lnTo>
                    <a:lnTo>
                      <a:pt x="635045" y="201216"/>
                    </a:lnTo>
                    <a:lnTo>
                      <a:pt x="635045" y="190831"/>
                    </a:lnTo>
                    <a:lnTo>
                      <a:pt x="609071" y="190831"/>
                    </a:lnTo>
                    <a:lnTo>
                      <a:pt x="609071" y="173954"/>
                    </a:lnTo>
                    <a:lnTo>
                      <a:pt x="588293" y="173954"/>
                    </a:lnTo>
                    <a:lnTo>
                      <a:pt x="588293" y="163569"/>
                    </a:lnTo>
                    <a:lnTo>
                      <a:pt x="561021" y="163569"/>
                    </a:lnTo>
                    <a:lnTo>
                      <a:pt x="561021" y="154482"/>
                    </a:lnTo>
                    <a:lnTo>
                      <a:pt x="536347" y="154482"/>
                    </a:lnTo>
                    <a:lnTo>
                      <a:pt x="536347" y="140202"/>
                    </a:lnTo>
                    <a:lnTo>
                      <a:pt x="488296" y="140202"/>
                    </a:lnTo>
                    <a:lnTo>
                      <a:pt x="488296" y="124624"/>
                    </a:lnTo>
                    <a:lnTo>
                      <a:pt x="468816" y="124624"/>
                    </a:lnTo>
                    <a:lnTo>
                      <a:pt x="468816" y="110344"/>
                    </a:lnTo>
                    <a:lnTo>
                      <a:pt x="448038" y="110344"/>
                    </a:lnTo>
                    <a:lnTo>
                      <a:pt x="448038" y="94766"/>
                    </a:lnTo>
                    <a:lnTo>
                      <a:pt x="427259" y="94766"/>
                    </a:lnTo>
                    <a:lnTo>
                      <a:pt x="427259" y="83083"/>
                    </a:lnTo>
                    <a:lnTo>
                      <a:pt x="383105" y="83083"/>
                    </a:lnTo>
                    <a:lnTo>
                      <a:pt x="383105" y="63610"/>
                    </a:lnTo>
                    <a:lnTo>
                      <a:pt x="319470" y="63610"/>
                    </a:lnTo>
                    <a:lnTo>
                      <a:pt x="319470" y="41541"/>
                    </a:lnTo>
                    <a:lnTo>
                      <a:pt x="220772" y="41541"/>
                    </a:lnTo>
                    <a:lnTo>
                      <a:pt x="220772" y="19473"/>
                    </a:lnTo>
                    <a:lnTo>
                      <a:pt x="157138" y="19473"/>
                    </a:lnTo>
                    <a:lnTo>
                      <a:pt x="157138" y="9087"/>
                    </a:lnTo>
                    <a:lnTo>
                      <a:pt x="119477" y="9087"/>
                    </a:lnTo>
                    <a:lnTo>
                      <a:pt x="119477" y="0"/>
                    </a:lnTo>
                    <a:lnTo>
                      <a:pt x="0" y="0"/>
                    </a:lnTo>
                  </a:path>
                </a:pathLst>
              </a:custGeom>
              <a:noFill/>
              <a:ln w="12969" cap="flat">
                <a:solidFill>
                  <a:srgbClr val="50329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A4132C3D-F99A-EF92-02EB-3E2E2FA9F31D}"/>
                </a:ext>
              </a:extLst>
            </p:cNvPr>
            <p:cNvSpPr txBox="1"/>
            <p:nvPr/>
          </p:nvSpPr>
          <p:spPr>
            <a:xfrm rot="16200000">
              <a:off x="5266500" y="2674218"/>
              <a:ext cx="2022544" cy="242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OS (%)</a:t>
              </a:r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5656B6D3-264D-DA98-A587-DDA70ED0DA09}"/>
                </a:ext>
              </a:extLst>
            </p:cNvPr>
            <p:cNvGrpSpPr/>
            <p:nvPr/>
          </p:nvGrpSpPr>
          <p:grpSpPr>
            <a:xfrm>
              <a:off x="6346650" y="1671344"/>
              <a:ext cx="401301" cy="2205672"/>
              <a:chOff x="863904" y="1815360"/>
              <a:chExt cx="401301" cy="2205672"/>
            </a:xfrm>
          </p:grpSpPr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5CAC79F2-B55B-DD9D-631C-7BD8B2723AE2}"/>
                  </a:ext>
                </a:extLst>
              </p:cNvPr>
              <p:cNvSpPr txBox="1"/>
              <p:nvPr/>
            </p:nvSpPr>
            <p:spPr>
              <a:xfrm>
                <a:off x="863904" y="1815360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100</a:t>
                </a: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54182214-B36E-BDCF-6225-C08D7AB843E3}"/>
                  </a:ext>
                </a:extLst>
              </p:cNvPr>
              <p:cNvSpPr txBox="1"/>
              <p:nvPr/>
            </p:nvSpPr>
            <p:spPr>
              <a:xfrm>
                <a:off x="863904" y="2019589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90</a:t>
                </a: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76C5CA0B-818E-6C78-196B-528F6179149E}"/>
                  </a:ext>
                </a:extLst>
              </p:cNvPr>
              <p:cNvSpPr txBox="1"/>
              <p:nvPr/>
            </p:nvSpPr>
            <p:spPr>
              <a:xfrm>
                <a:off x="863904" y="2219179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80</a:t>
                </a:r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8EA6F148-8D8B-02C4-78BB-E83E373E4ADB}"/>
                  </a:ext>
                </a:extLst>
              </p:cNvPr>
              <p:cNvSpPr txBox="1"/>
              <p:nvPr/>
            </p:nvSpPr>
            <p:spPr>
              <a:xfrm>
                <a:off x="863904" y="2414127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70</a:t>
                </a:r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30F068CD-9655-621F-5E73-02DF372A1BBB}"/>
                  </a:ext>
                </a:extLst>
              </p:cNvPr>
              <p:cNvSpPr txBox="1"/>
              <p:nvPr/>
            </p:nvSpPr>
            <p:spPr>
              <a:xfrm>
                <a:off x="863904" y="2618359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60</a:t>
                </a:r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1D21A2D1-0121-2607-E6F2-B942CD9548CA}"/>
                  </a:ext>
                </a:extLst>
              </p:cNvPr>
              <p:cNvSpPr txBox="1"/>
              <p:nvPr/>
            </p:nvSpPr>
            <p:spPr>
              <a:xfrm>
                <a:off x="863904" y="2813307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50</a:t>
                </a:r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2FF12CE-3E44-CD02-F28B-45B64D4131DE}"/>
                  </a:ext>
                </a:extLst>
              </p:cNvPr>
              <p:cNvSpPr txBox="1"/>
              <p:nvPr/>
            </p:nvSpPr>
            <p:spPr>
              <a:xfrm>
                <a:off x="863904" y="3017538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40</a:t>
                </a:r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E0696D9D-AE7B-944A-5E89-DF1C1B394B75}"/>
                  </a:ext>
                </a:extLst>
              </p:cNvPr>
              <p:cNvSpPr txBox="1"/>
              <p:nvPr/>
            </p:nvSpPr>
            <p:spPr>
              <a:xfrm>
                <a:off x="863904" y="3226411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30</a:t>
                </a: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70DA613B-BA05-A632-3952-7C69C8564BB0}"/>
                  </a:ext>
                </a:extLst>
              </p:cNvPr>
              <p:cNvSpPr txBox="1"/>
              <p:nvPr/>
            </p:nvSpPr>
            <p:spPr>
              <a:xfrm>
                <a:off x="863904" y="3416717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20</a:t>
                </a: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F9CE4577-D943-4B6A-D029-2A6AA46713D3}"/>
                  </a:ext>
                </a:extLst>
              </p:cNvPr>
              <p:cNvSpPr txBox="1"/>
              <p:nvPr/>
            </p:nvSpPr>
            <p:spPr>
              <a:xfrm>
                <a:off x="863904" y="3625590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10</a:t>
                </a: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631102C3-20E9-2D28-F142-E191902553A2}"/>
                  </a:ext>
                </a:extLst>
              </p:cNvPr>
              <p:cNvSpPr txBox="1"/>
              <p:nvPr/>
            </p:nvSpPr>
            <p:spPr>
              <a:xfrm>
                <a:off x="863904" y="3820538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0</a:t>
                </a:r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201DC428-0B4B-93BE-4AA7-8061A572A599}"/>
                </a:ext>
              </a:extLst>
            </p:cNvPr>
            <p:cNvGrpSpPr/>
            <p:nvPr/>
          </p:nvGrpSpPr>
          <p:grpSpPr>
            <a:xfrm>
              <a:off x="6561583" y="3871501"/>
              <a:ext cx="4889944" cy="200494"/>
              <a:chOff x="1078837" y="4015517"/>
              <a:chExt cx="4889944" cy="200494"/>
            </a:xfrm>
          </p:grpSpPr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D3233B09-05C5-8FB0-31D4-FB09C5668826}"/>
                  </a:ext>
                </a:extLst>
              </p:cNvPr>
              <p:cNvSpPr txBox="1"/>
              <p:nvPr/>
            </p:nvSpPr>
            <p:spPr>
              <a:xfrm>
                <a:off x="1078837" y="4015517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0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9670F471-BCC0-2557-6CA0-62505E810C17}"/>
                  </a:ext>
                </a:extLst>
              </p:cNvPr>
              <p:cNvSpPr txBox="1"/>
              <p:nvPr/>
            </p:nvSpPr>
            <p:spPr>
              <a:xfrm>
                <a:off x="1719860" y="4015517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2</a:t>
                </a: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FC2A3D77-07F2-2379-F756-6FD97159F6EA}"/>
                  </a:ext>
                </a:extLst>
              </p:cNvPr>
              <p:cNvSpPr txBox="1"/>
              <p:nvPr/>
            </p:nvSpPr>
            <p:spPr>
              <a:xfrm>
                <a:off x="2360882" y="4015517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4</a:t>
                </a: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A243582-2D75-C246-5F04-D35FF2194AE0}"/>
                  </a:ext>
                </a:extLst>
              </p:cNvPr>
              <p:cNvSpPr txBox="1"/>
              <p:nvPr/>
            </p:nvSpPr>
            <p:spPr>
              <a:xfrm>
                <a:off x="3001905" y="4015517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6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882B147-9D72-ECB9-8F1F-0F065B7B3015}"/>
                  </a:ext>
                </a:extLst>
              </p:cNvPr>
              <p:cNvSpPr txBox="1"/>
              <p:nvPr/>
            </p:nvSpPr>
            <p:spPr>
              <a:xfrm>
                <a:off x="3638215" y="4015517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8</a:t>
                </a:r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2F5E9AB2-002C-95E0-34DC-32306E71538C}"/>
                  </a:ext>
                </a:extLst>
              </p:cNvPr>
              <p:cNvSpPr txBox="1"/>
              <p:nvPr/>
            </p:nvSpPr>
            <p:spPr>
              <a:xfrm>
                <a:off x="4274524" y="4015517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10</a:t>
                </a: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80BFE532-EA28-E9CB-FC79-A7517ADA2CE7}"/>
                  </a:ext>
                </a:extLst>
              </p:cNvPr>
              <p:cNvSpPr txBox="1"/>
              <p:nvPr/>
            </p:nvSpPr>
            <p:spPr>
              <a:xfrm>
                <a:off x="4915547" y="4015517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12</a:t>
                </a: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FA85D08E-5D10-FF2A-9D0C-E0BC8B5D8C90}"/>
                  </a:ext>
                </a:extLst>
              </p:cNvPr>
              <p:cNvSpPr txBox="1"/>
              <p:nvPr/>
            </p:nvSpPr>
            <p:spPr>
              <a:xfrm>
                <a:off x="5567480" y="4015517"/>
                <a:ext cx="401301" cy="20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14</a:t>
                </a:r>
              </a:p>
            </p:txBody>
          </p:sp>
        </p:grp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B1EC3F73-E805-1158-61DB-C809461D001C}"/>
                </a:ext>
              </a:extLst>
            </p:cNvPr>
            <p:cNvSpPr txBox="1"/>
            <p:nvPr/>
          </p:nvSpPr>
          <p:spPr>
            <a:xfrm>
              <a:off x="6762233" y="4005064"/>
              <a:ext cx="4521411" cy="213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Months since randomization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EFD0092-46EA-9D6F-285B-0C01DE43E253}"/>
                </a:ext>
              </a:extLst>
            </p:cNvPr>
            <p:cNvSpPr txBox="1"/>
            <p:nvPr/>
          </p:nvSpPr>
          <p:spPr>
            <a:xfrm>
              <a:off x="8834093" y="1700808"/>
              <a:ext cx="2575159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Regorafenib 160 mg (n=</a:t>
              </a: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505):</a:t>
              </a:r>
              <a:b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</a:b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mOS 6.4 months (95% CI 3.6–11.8)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DF815BE4-AEFA-EE31-E037-0A978E9FF6FD}"/>
                </a:ext>
              </a:extLst>
            </p:cNvPr>
            <p:cNvSpPr txBox="1"/>
            <p:nvPr/>
          </p:nvSpPr>
          <p:spPr>
            <a:xfrm>
              <a:off x="8832304" y="2060848"/>
              <a:ext cx="2662661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Placebo (n=255):</a:t>
              </a:r>
              <a:b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</a:b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mOS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 5.0 months (95% CI 2.8–10.4)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133CEE8-4669-2662-93E7-FD9508F39B30}"/>
                </a:ext>
              </a:extLst>
            </p:cNvPr>
            <p:cNvSpPr txBox="1"/>
            <p:nvPr/>
          </p:nvSpPr>
          <p:spPr>
            <a:xfrm>
              <a:off x="9256372" y="2426583"/>
              <a:ext cx="2126832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HR 0.77 (95% CI, 0.64–0.94)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p=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0.0052</a:t>
              </a:r>
            </a:p>
          </p:txBody>
        </p:sp>
        <p:sp>
          <p:nvSpPr>
            <p:cNvPr id="2" name="Freeform 42">
              <a:extLst>
                <a:ext uri="{FF2B5EF4-FFF2-40B4-BE49-F238E27FC236}">
                  <a16:creationId xmlns:a16="http://schemas.microsoft.com/office/drawing/2014/main" id="{E19E3C37-F053-144D-6908-F777CFACB450}"/>
                </a:ext>
              </a:extLst>
            </p:cNvPr>
            <p:cNvSpPr/>
            <p:nvPr/>
          </p:nvSpPr>
          <p:spPr>
            <a:xfrm>
              <a:off x="8718203" y="1824322"/>
              <a:ext cx="131465" cy="12981"/>
            </a:xfrm>
            <a:custGeom>
              <a:avLst/>
              <a:gdLst>
                <a:gd name="connsiteX0" fmla="*/ 0 w 131465"/>
                <a:gd name="connsiteY0" fmla="*/ 0 h 12981"/>
                <a:gd name="connsiteX1" fmla="*/ 131466 w 131465"/>
                <a:gd name="connsiteY1" fmla="*/ 0 h 1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465" h="12981">
                  <a:moveTo>
                    <a:pt x="0" y="0"/>
                  </a:moveTo>
                  <a:lnTo>
                    <a:pt x="131466" y="0"/>
                  </a:lnTo>
                </a:path>
              </a:pathLst>
            </a:custGeom>
            <a:ln w="1301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1" name="Freeform 42">
              <a:extLst>
                <a:ext uri="{FF2B5EF4-FFF2-40B4-BE49-F238E27FC236}">
                  <a16:creationId xmlns:a16="http://schemas.microsoft.com/office/drawing/2014/main" id="{BF92BCAF-1DAA-7AE9-BBA8-3101BB0C9D05}"/>
                </a:ext>
              </a:extLst>
            </p:cNvPr>
            <p:cNvSpPr/>
            <p:nvPr/>
          </p:nvSpPr>
          <p:spPr>
            <a:xfrm>
              <a:off x="8718202" y="2185647"/>
              <a:ext cx="131465" cy="12981"/>
            </a:xfrm>
            <a:custGeom>
              <a:avLst/>
              <a:gdLst>
                <a:gd name="connsiteX0" fmla="*/ 0 w 131465"/>
                <a:gd name="connsiteY0" fmla="*/ 0 h 12981"/>
                <a:gd name="connsiteX1" fmla="*/ 131466 w 131465"/>
                <a:gd name="connsiteY1" fmla="*/ 0 h 1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465" h="12981">
                  <a:moveTo>
                    <a:pt x="0" y="0"/>
                  </a:moveTo>
                  <a:lnTo>
                    <a:pt x="131466" y="0"/>
                  </a:lnTo>
                </a:path>
              </a:pathLst>
            </a:custGeom>
            <a:ln w="13010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7BDC52-E4F3-4792-F4CE-6FFE5EC89991}"/>
              </a:ext>
            </a:extLst>
          </p:cNvPr>
          <p:cNvSpPr/>
          <p:nvPr/>
        </p:nvSpPr>
        <p:spPr bwMode="gray">
          <a:xfrm>
            <a:off x="948938" y="5316537"/>
            <a:ext cx="10917097" cy="897376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Survival benefits vs placebo were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preserved in the 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KRAS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population</a:t>
            </a:r>
            <a:r>
              <a:rPr kumimoji="0" lang="en-GB" sz="14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HR (95% CI) regorafenib vs placebo: 0.65 (0.48–0.90)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PFS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HR (95% CI) regorafenib vs placebo: 0.48 (0.36–0.62)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D298C19E-C747-9035-E5F1-77F6E4827377}"/>
              </a:ext>
            </a:extLst>
          </p:cNvPr>
          <p:cNvSpPr txBox="1"/>
          <p:nvPr/>
        </p:nvSpPr>
        <p:spPr>
          <a:xfrm>
            <a:off x="526493" y="1509449"/>
            <a:ext cx="566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OS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1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9B4F0E-5164-FD48-A42B-2D51E041E723}"/>
              </a:ext>
            </a:extLst>
          </p:cNvPr>
          <p:cNvSpPr txBox="1"/>
          <p:nvPr/>
        </p:nvSpPr>
        <p:spPr bwMode="gray">
          <a:xfrm>
            <a:off x="2932682" y="1156510"/>
            <a:ext cx="6217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Phase III CORRECT trial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57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>
            <a:extLst>
              <a:ext uri="{FF2B5EF4-FFF2-40B4-BE49-F238E27FC236}">
                <a16:creationId xmlns:a16="http://schemas.microsoft.com/office/drawing/2014/main" id="{7F908216-D310-BA4B-8A85-B89FFF39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608013"/>
            <a:ext cx="11087100" cy="588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CORRECT &amp; CONCUR: OS (primary endpoint)</a:t>
            </a:r>
          </a:p>
        </p:txBody>
      </p:sp>
      <p:sp>
        <p:nvSpPr>
          <p:cNvPr id="179202" name="Footer Placeholder 5">
            <a:extLst>
              <a:ext uri="{FF2B5EF4-FFF2-40B4-BE49-F238E27FC236}">
                <a16:creationId xmlns:a16="http://schemas.microsoft.com/office/drawing/2014/main" id="{34C027A4-C0EA-FD49-B644-65441325BBDD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9203" name="TextBox 3">
            <a:extLst>
              <a:ext uri="{FF2B5EF4-FFF2-40B4-BE49-F238E27FC236}">
                <a16:creationId xmlns:a16="http://schemas.microsoft.com/office/drawing/2014/main" id="{28B4A246-B99B-EF44-92BC-8CDC7296B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028825"/>
            <a:ext cx="1065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CORRECT</a:t>
            </a: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204" name="TextBox 8">
            <a:extLst>
              <a:ext uri="{FF2B5EF4-FFF2-40B4-BE49-F238E27FC236}">
                <a16:creationId xmlns:a16="http://schemas.microsoft.com/office/drawing/2014/main" id="{66BD9415-D1C3-8B43-AA5D-116EAC416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2028825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CONCUR</a:t>
            </a: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205" name="TextBox 9">
            <a:extLst>
              <a:ext uri="{FF2B5EF4-FFF2-40B4-BE49-F238E27FC236}">
                <a16:creationId xmlns:a16="http://schemas.microsoft.com/office/drawing/2014/main" id="{A094E84F-C1A5-0C45-9802-592CED3D0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5661025"/>
            <a:ext cx="1819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79206" name="Picture 12" descr="Re-draws-01.png">
            <a:extLst>
              <a:ext uri="{FF2B5EF4-FFF2-40B4-BE49-F238E27FC236}">
                <a16:creationId xmlns:a16="http://schemas.microsoft.com/office/drawing/2014/main" id="{1A900F45-C4CD-CB45-ACB3-765A5562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63"/>
          <a:stretch>
            <a:fillRect/>
          </a:stretch>
        </p:blipFill>
        <p:spPr bwMode="auto">
          <a:xfrm>
            <a:off x="119063" y="2519363"/>
            <a:ext cx="58324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7" name="TextBox 10">
            <a:extLst>
              <a:ext uri="{FF2B5EF4-FFF2-40B4-BE49-F238E27FC236}">
                <a16:creationId xmlns:a16="http://schemas.microsoft.com/office/drawing/2014/main" id="{6C5DD07B-424A-9E47-8288-CF78CC8B2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6134100"/>
            <a:ext cx="1094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CI, confidence interval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Grothey A, </a:t>
            </a:r>
            <a:r>
              <a:rPr kumimoji="0" lang="en-GB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 al Lancet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2013;381:303–312;  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Li J, </a:t>
            </a:r>
            <a:r>
              <a:rPr kumimoji="0" lang="en-GB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 al Lancet Oncol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2015;16:619–629</a:t>
            </a:r>
          </a:p>
        </p:txBody>
      </p:sp>
      <p:pic>
        <p:nvPicPr>
          <p:cNvPr id="179208" name="Picture 11" descr="Re-draws-01.png">
            <a:extLst>
              <a:ext uri="{FF2B5EF4-FFF2-40B4-BE49-F238E27FC236}">
                <a16:creationId xmlns:a16="http://schemas.microsoft.com/office/drawing/2014/main" id="{ACE5AEF0-ECFF-7247-8CCC-BA5C8DA2D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3"/>
          <a:stretch>
            <a:fillRect/>
          </a:stretch>
        </p:blipFill>
        <p:spPr bwMode="auto">
          <a:xfrm>
            <a:off x="5965825" y="2492375"/>
            <a:ext cx="61341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9" name="Slide Number Placeholder 1">
            <a:extLst>
              <a:ext uri="{FF2B5EF4-FFF2-40B4-BE49-F238E27FC236}">
                <a16:creationId xmlns:a16="http://schemas.microsoft.com/office/drawing/2014/main" id="{D46B99DA-337E-EC46-847E-21FDEEEE13D3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15834A-2B21-494F-BD87-F4E1A0CD119B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063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B754FCB-C0DD-9F2D-B81E-DD8A2FF2AFA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55673119"/>
              </p:ext>
            </p:extLst>
          </p:nvPr>
        </p:nvGraphicFramePr>
        <p:xfrm>
          <a:off x="623888" y="1628801"/>
          <a:ext cx="10944227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itel 20">
            <a:extLst>
              <a:ext uri="{FF2B5EF4-FFF2-40B4-BE49-F238E27FC236}">
                <a16:creationId xmlns:a16="http://schemas.microsoft.com/office/drawing/2014/main" id="{211482E2-B750-4D52-A10D-279249C6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046247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1">
            <a:extLst>
              <a:ext uri="{FF2B5EF4-FFF2-40B4-BE49-F238E27FC236}">
                <a16:creationId xmlns:a16="http://schemas.microsoft.com/office/drawing/2014/main" id="{448E6667-3D66-DD4F-8331-BE41F489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608148"/>
            <a:ext cx="11088000" cy="58860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CORRECT &amp; CONCUR: </a:t>
            </a:r>
            <a:r>
              <a:rPr lang="en-GB" dirty="0"/>
              <a:t>PFS (secondary endpoint)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181250" name="Footer Placeholder 4">
            <a:extLst>
              <a:ext uri="{FF2B5EF4-FFF2-40B4-BE49-F238E27FC236}">
                <a16:creationId xmlns:a16="http://schemas.microsoft.com/office/drawing/2014/main" id="{7220874E-378F-4A49-AC8F-E472EACC8E81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1251" name="Picture 9" descr="Re-draws-02.png">
            <a:extLst>
              <a:ext uri="{FF2B5EF4-FFF2-40B4-BE49-F238E27FC236}">
                <a16:creationId xmlns:a16="http://schemas.microsoft.com/office/drawing/2014/main" id="{1087FD6C-28F6-1340-ADEE-E1DDD7352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57"/>
          <a:stretch>
            <a:fillRect/>
          </a:stretch>
        </p:blipFill>
        <p:spPr bwMode="auto">
          <a:xfrm>
            <a:off x="215900" y="2349500"/>
            <a:ext cx="58801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2" name="TextBox 10">
            <a:extLst>
              <a:ext uri="{FF2B5EF4-FFF2-40B4-BE49-F238E27FC236}">
                <a16:creationId xmlns:a16="http://schemas.microsoft.com/office/drawing/2014/main" id="{07922926-B8F8-6D4D-8746-DD4D687C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028825"/>
            <a:ext cx="1065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CORRECT</a:t>
            </a: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253" name="TextBox 11">
            <a:extLst>
              <a:ext uri="{FF2B5EF4-FFF2-40B4-BE49-F238E27FC236}">
                <a16:creationId xmlns:a16="http://schemas.microsoft.com/office/drawing/2014/main" id="{D99074B6-6828-9B49-8557-F05BC99A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2028825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CONCUR</a:t>
            </a:r>
            <a:endParaRPr kumimoji="0" lang="en-GB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254" name="TextBox 12">
            <a:extLst>
              <a:ext uri="{FF2B5EF4-FFF2-40B4-BE49-F238E27FC236}">
                <a16:creationId xmlns:a16="http://schemas.microsoft.com/office/drawing/2014/main" id="{34FEA339-7274-AC48-BDA5-3B5FF17F7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6134100"/>
            <a:ext cx="1094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CI, confidence interval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Grothey A, </a:t>
            </a:r>
            <a:r>
              <a:rPr kumimoji="0" lang="en-GB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 al Lancet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2013;381:303–312;  </a:t>
            </a:r>
            <a:r>
              <a:rPr kumimoji="0" lang="en-GB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Li J, </a:t>
            </a:r>
            <a:r>
              <a:rPr kumimoji="0" lang="en-GB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 al Lancet Oncol</a:t>
            </a:r>
            <a:r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2015;16:619–629</a:t>
            </a:r>
          </a:p>
        </p:txBody>
      </p:sp>
      <p:pic>
        <p:nvPicPr>
          <p:cNvPr id="181255" name="Picture 13" descr="Re-draws-02.png">
            <a:extLst>
              <a:ext uri="{FF2B5EF4-FFF2-40B4-BE49-F238E27FC236}">
                <a16:creationId xmlns:a16="http://schemas.microsoft.com/office/drawing/2014/main" id="{F7B9884E-2F8F-644F-A9B4-9421E3F33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8"/>
          <a:stretch>
            <a:fillRect/>
          </a:stretch>
        </p:blipFill>
        <p:spPr bwMode="auto">
          <a:xfrm>
            <a:off x="6049963" y="2349500"/>
            <a:ext cx="59055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6" name="Slide Number Placeholder 2">
            <a:extLst>
              <a:ext uri="{FF2B5EF4-FFF2-40B4-BE49-F238E27FC236}">
                <a16:creationId xmlns:a16="http://schemas.microsoft.com/office/drawing/2014/main" id="{3A58C89F-0B36-FE47-8830-3FC53BCA5E70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265BDA-2BC2-D146-B81C-DBB8F982BC0F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2241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F7D3-C6B9-FF41-AC76-0F28B8EF2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821046"/>
            <a:ext cx="11088000" cy="62040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CORRECT &amp; CONCUR: </a:t>
            </a:r>
            <a:r>
              <a:rPr lang="en-GB" sz="3600" b="1" dirty="0"/>
              <a:t>Secondary endpoints</a:t>
            </a:r>
            <a:endParaRPr lang="en-GB" sz="3600" b="1" strike="sngStrike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38BF3-FBFD-844C-9EAF-364E076C6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980113"/>
            <a:ext cx="10944225" cy="6159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8900" marR="0" lvl="0" indent="-889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panose="020B0604020202020204" pitchFamily="34" charset="0"/>
              </a:rPr>
              <a:t>*Non-CR/Non-PD included in disease control rate and followed the same criteria as SD.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†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panose="020B0604020202020204" pitchFamily="34" charset="0"/>
              </a:rPr>
              <a:t>CORRECT: CR or PR or SD (subjects with SD as response performed earlier than 6 weeks after randomization,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panose="020B0604020202020204" pitchFamily="34" charset="0"/>
              </a:rPr>
              <a:t>were not taken into account);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panose="020B0604020202020204" pitchFamily="34" charset="0"/>
              </a:rPr>
              <a:t>CONCUR: CR or PR or SD (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panose="020B0604020202020204" pitchFamily="34" charset="0"/>
              </a:rPr>
              <a:t>≥6 weeks after randomization). Both according to RECIST v1.1.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panose="020B0604020202020204" pitchFamily="34" charset="0"/>
              </a:rPr>
              <a:t>1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panose="020B0604020202020204" pitchFamily="34" charset="0"/>
              </a:rPr>
              <a:t>. Grothey A, et al.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panose="020B0604020202020204" pitchFamily="34" charset="0"/>
              </a:rPr>
              <a:t>Lancet.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panose="020B0604020202020204" pitchFamily="34" charset="0"/>
              </a:rPr>
              <a:t> 2013;381:303–312.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panose="020B0604020202020204" pitchFamily="34" charset="0"/>
              </a:rPr>
              <a:t>. Li J, et al.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panose="020B0604020202020204" pitchFamily="34" charset="0"/>
              </a:rPr>
              <a:t>Lancet Oncol.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Arial" panose="020B0604020202020204" pitchFamily="34" charset="0"/>
              </a:rPr>
              <a:t> 2015;16:619–629.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968968-3BD2-604E-9E12-42B910D41785}"/>
              </a:ext>
            </a:extLst>
          </p:cNvPr>
          <p:cNvGraphicFramePr>
            <a:graphicFrameLocks noGrp="1"/>
          </p:cNvGraphicFramePr>
          <p:nvPr/>
        </p:nvGraphicFramePr>
        <p:xfrm>
          <a:off x="287338" y="1446213"/>
          <a:ext cx="11617326" cy="453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5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344">
                <a:tc row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endParaRPr lang="en-US" sz="1400" dirty="0"/>
                    </a:p>
                    <a:p>
                      <a:pPr>
                        <a:lnSpc>
                          <a:spcPct val="85000"/>
                        </a:lnSpc>
                      </a:pPr>
                      <a:endParaRPr lang="en-US" sz="1400" dirty="0"/>
                    </a:p>
                    <a:p>
                      <a:pPr>
                        <a:lnSpc>
                          <a:spcPct val="85000"/>
                        </a:lnSpc>
                      </a:pPr>
                      <a:endParaRPr lang="en-US" sz="1400" dirty="0"/>
                    </a:p>
                  </a:txBody>
                  <a:tcPr marL="95992" marR="95992" marT="89571" marB="89571"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dirty="0"/>
                        <a:t>CORRECT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dirty="0"/>
                        <a:t>CONCUR</a:t>
                      </a:r>
                      <a:endParaRPr lang="en-US" sz="1800" i="0" dirty="0">
                        <a:solidFill>
                          <a:srgbClr val="C00000"/>
                        </a:solidFill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50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REGORAFENIB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(N=505)</a:t>
                      </a:r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(N=255)</a:t>
                      </a:r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95992" marR="95992" marT="89571" marB="89571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REGORAFENIB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(N=136)</a:t>
                      </a:r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(N=68)</a:t>
                      </a:r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95992" marR="95992" marT="89571" marB="89571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506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PFS, Median, months</a:t>
                      </a:r>
                    </a:p>
                  </a:txBody>
                  <a:tcPr marL="95992" marR="95992" marT="89571" marB="8957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1.9</a:t>
                      </a: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1.7</a:t>
                      </a:r>
                    </a:p>
                  </a:txBody>
                  <a:tcPr marL="95992" marR="95992" marT="89571" marB="8957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3.2</a:t>
                      </a: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1.7</a:t>
                      </a:r>
                    </a:p>
                  </a:txBody>
                  <a:tcPr marL="95992" marR="95992" marT="89571" marB="8957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506">
                <a:tc>
                  <a:txBody>
                    <a:bodyPr/>
                    <a:lstStyle/>
                    <a:p>
                      <a:pPr algn="l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HR (95% CI) P-value</a:t>
                      </a:r>
                    </a:p>
                  </a:txBody>
                  <a:tcPr marL="95992" marR="95992" marT="89571" marB="8957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0.49 (0.42–0.58) &lt;0.0001</a:t>
                      </a: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6000" marR="96000" marT="90000" marB="900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0.31 (0.22–0.44) &lt;0.0001</a:t>
                      </a: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6000" marR="96000" marT="90000" marB="90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CR, </a:t>
                      </a:r>
                      <a:r>
                        <a:rPr lang="en-US" sz="2000" dirty="0"/>
                        <a:t>n (%)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5992" marR="95992" marT="89571" marB="8957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PR, </a:t>
                      </a:r>
                      <a:r>
                        <a:rPr lang="en-US" sz="2000" dirty="0"/>
                        <a:t>n (%)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5992" marR="95992" marT="89571" marB="8957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effectLst/>
                        </a:rPr>
                        <a:t>5 (1)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effectLst/>
                        </a:rPr>
                        <a:t>1 (&lt;1)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53670"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6 (4)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effectLst/>
                        </a:rPr>
                        <a:t>SD, </a:t>
                      </a:r>
                      <a:r>
                        <a:rPr lang="en-US" sz="2000" dirty="0"/>
                        <a:t>n (%)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5992" marR="95992" marT="89571" marB="8957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effectLst/>
                        </a:rPr>
                        <a:t>216 (43)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effectLst/>
                        </a:rPr>
                        <a:t>37 (15)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53670"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62 (46)</a:t>
                      </a:r>
                      <a:endParaRPr lang="en-GB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5 (7)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Non-CR/Non</a:t>
                      </a:r>
                      <a:r>
                        <a:rPr lang="en-GB" sz="2000" baseline="0" dirty="0">
                          <a:effectLst/>
                        </a:rPr>
                        <a:t>-PD*, </a:t>
                      </a:r>
                      <a:r>
                        <a:rPr lang="en-US" sz="2000" dirty="0"/>
                        <a:t>n (%)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5992" marR="95992" marT="89571" marB="8957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 (1)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r>
                        <a:rPr lang="en-GB" sz="2000" baseline="0" dirty="0">
                          <a:effectLst/>
                        </a:rPr>
                        <a:t> (&lt;1)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36220"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 (1)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DCR</a:t>
                      </a:r>
                      <a:r>
                        <a:rPr lang="en-US" sz="2000" baseline="0" dirty="0">
                          <a:effectLst/>
                        </a:rPr>
                        <a:t>†, </a:t>
                      </a:r>
                      <a:r>
                        <a:rPr lang="en-US" sz="2000" dirty="0"/>
                        <a:t>n (%)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207 (41)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38</a:t>
                      </a:r>
                      <a:r>
                        <a:rPr lang="en-US" sz="2000" baseline="0" dirty="0">
                          <a:effectLst/>
                        </a:rPr>
                        <a:t> (15)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36220"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70 (51)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 (7)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506">
                <a:tc>
                  <a:txBody>
                    <a:bodyPr/>
                    <a:lstStyle/>
                    <a:p>
                      <a:pPr marL="0" indent="177800" algn="l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One-sided P-value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P&lt;0.0001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476250" algn="l"/>
                        </a:tabLst>
                      </a:pPr>
                      <a:r>
                        <a:rPr lang="en-US" sz="2000" dirty="0">
                          <a:effectLst/>
                        </a:rPr>
                        <a:t>P&lt;0.0001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5992" marR="95992" marT="89571" marB="8957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22338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le 3">
            <a:extLst>
              <a:ext uri="{FF2B5EF4-FFF2-40B4-BE49-F238E27FC236}">
                <a16:creationId xmlns:a16="http://schemas.microsoft.com/office/drawing/2014/main" id="{FBC30D8A-BBD6-3C43-ADDF-E29FFC23C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8" y="277813"/>
            <a:ext cx="11007725" cy="941387"/>
          </a:xfrm>
        </p:spPr>
        <p:txBody>
          <a:bodyPr/>
          <a:lstStyle/>
          <a:p>
            <a:pPr eaLnBrk="1" hangingPunct="1"/>
            <a:r>
              <a:rPr lang="en-GB" altLang="en-US" sz="3600" b="1"/>
              <a:t>TAS-102 has two phase III trials in mCRC globally and Asia</a:t>
            </a:r>
            <a:endParaRPr lang="en-US" altLang="en-US" sz="3600" b="1"/>
          </a:p>
        </p:txBody>
      </p:sp>
      <p:sp>
        <p:nvSpPr>
          <p:cNvPr id="204802" name="Footer Placeholder 1">
            <a:extLst>
              <a:ext uri="{FF2B5EF4-FFF2-40B4-BE49-F238E27FC236}">
                <a16:creationId xmlns:a16="http://schemas.microsoft.com/office/drawing/2014/main" id="{F3EC135E-EAEA-354B-AFFB-0D5BF9602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685800" rtl="0" eaLnBrk="1" latinLnBrk="0" hangingPunct="1">
              <a:defRPr sz="9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9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6818BFF3-D2EF-1A44-BE41-0EE749784DD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398588"/>
            <a:ext cx="8315325" cy="2786062"/>
          </a:xfrm>
        </p:spPr>
        <p:txBody>
          <a:bodyPr rtlCol="0">
            <a:normAutofit fontScale="25000" lnSpcReduction="20000"/>
          </a:bodyPr>
          <a:lstStyle/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7200" dirty="0"/>
              <a:t>RECOURSE global randomized phase III trial </a:t>
            </a:r>
            <a:endParaRPr lang="en-US" sz="56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5600" dirty="0"/>
              <a:t>Australia, Austria, Belgium, Czech Republic, France, Germany, Ireland, Italy, Japan, Spain, Sweden, United Kingdom, and United States</a:t>
            </a:r>
            <a:r>
              <a:rPr lang="en-US" sz="5600" baseline="30000" dirty="0"/>
              <a:t>1,2</a:t>
            </a:r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56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56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br>
              <a:rPr lang="en-US" sz="1000" dirty="0"/>
            </a:br>
            <a:r>
              <a:rPr lang="en-US" sz="7200" dirty="0"/>
              <a:t>TERRA  Asian randomized phase III trial   </a:t>
            </a:r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6400" dirty="0"/>
              <a:t>China, Korea, and Thailand</a:t>
            </a:r>
            <a:r>
              <a:rPr lang="en-US" sz="6400" baseline="30000" dirty="0"/>
              <a:t>3</a:t>
            </a:r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baseline="300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br>
              <a:rPr lang="en-US" sz="1400" dirty="0"/>
            </a:br>
            <a:endParaRPr lang="en-US" sz="14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  <a:p>
            <a:pPr marL="118872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</p:txBody>
      </p:sp>
      <p:sp>
        <p:nvSpPr>
          <p:cNvPr id="204804" name="TextBox 6">
            <a:extLst>
              <a:ext uri="{FF2B5EF4-FFF2-40B4-BE49-F238E27FC236}">
                <a16:creationId xmlns:a16="http://schemas.microsoft.com/office/drawing/2014/main" id="{BBA8D9BC-3FC8-A94C-A6DF-2215E51C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6592888"/>
            <a:ext cx="82073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OS, overall survival; PFS, progression-free survival.  </a:t>
            </a: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Mayer RJ, </a:t>
            </a: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et al. N Eng J Med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2015;372:1909–19; </a:t>
            </a: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http://www.clinicaltrials.gov/ct2/show/NCT01955837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4805" name="TextBox 8">
            <a:extLst>
              <a:ext uri="{FF2B5EF4-FFF2-40B4-BE49-F238E27FC236}">
                <a16:creationId xmlns:a16="http://schemas.microsoft.com/office/drawing/2014/main" id="{E9808B77-6E9E-4448-9C44-53E23D088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2379663"/>
            <a:ext cx="22050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Primary Endpoint: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OS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Secondary Endpoints: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PFS, safety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Study Start Date: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 June 2012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Completion Date:</a:t>
            </a:r>
            <a:b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December 2016</a:t>
            </a:r>
          </a:p>
        </p:txBody>
      </p:sp>
      <p:grpSp>
        <p:nvGrpSpPr>
          <p:cNvPr id="204806" name="Group 10">
            <a:extLst>
              <a:ext uri="{FF2B5EF4-FFF2-40B4-BE49-F238E27FC236}">
                <a16:creationId xmlns:a16="http://schemas.microsoft.com/office/drawing/2014/main" id="{5BB4782E-8478-F849-ADBB-4AA3D744A973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2251075"/>
            <a:ext cx="2378075" cy="1273175"/>
            <a:chOff x="4663986" y="2891890"/>
            <a:chExt cx="2378009" cy="127196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39A9EF-7066-5B43-96D8-87ECFCA038C8}"/>
                </a:ext>
              </a:extLst>
            </p:cNvPr>
            <p:cNvSpPr/>
            <p:nvPr/>
          </p:nvSpPr>
          <p:spPr>
            <a:xfrm>
              <a:off x="4663986" y="2891890"/>
              <a:ext cx="2378009" cy="456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TAS-102 35 mg/m</a:t>
              </a:r>
              <a:r>
                <a: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2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orally BID, days 1-5 and 8-12 of each 28-day cycle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9A806A7-BD68-754C-9D83-7898AE691CBF}"/>
                </a:ext>
              </a:extLst>
            </p:cNvPr>
            <p:cNvSpPr/>
            <p:nvPr/>
          </p:nvSpPr>
          <p:spPr>
            <a:xfrm>
              <a:off x="4663986" y="3707091"/>
              <a:ext cx="2378009" cy="4567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Placebo orally BID, days 1-5 and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8-12 of each 28-day cycle</a:t>
              </a:r>
            </a:p>
          </p:txBody>
        </p:sp>
      </p:grpSp>
      <p:sp>
        <p:nvSpPr>
          <p:cNvPr id="26" name="Right Arrow 25">
            <a:extLst>
              <a:ext uri="{FF2B5EF4-FFF2-40B4-BE49-F238E27FC236}">
                <a16:creationId xmlns:a16="http://schemas.microsoft.com/office/drawing/2014/main" id="{EBCD42BC-0050-2B48-B31B-0378E5B35333}"/>
              </a:ext>
            </a:extLst>
          </p:cNvPr>
          <p:cNvSpPr>
            <a:spLocks noChangeAspect="1"/>
          </p:cNvSpPr>
          <p:nvPr/>
        </p:nvSpPr>
        <p:spPr bwMode="auto">
          <a:xfrm>
            <a:off x="3960813" y="2741613"/>
            <a:ext cx="365125" cy="293687"/>
          </a:xfrm>
          <a:prstGeom prst="rightArrow">
            <a:avLst>
              <a:gd name="adj1" fmla="val 50000"/>
              <a:gd name="adj2" fmla="val 75691"/>
            </a:avLst>
          </a:prstGeom>
          <a:solidFill>
            <a:schemeClr val="bg1">
              <a:lumMod val="50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7471044-C42B-344E-B85D-10DCEA6EF6EB}"/>
              </a:ext>
            </a:extLst>
          </p:cNvPr>
          <p:cNvSpPr>
            <a:spLocks noChangeAspect="1"/>
          </p:cNvSpPr>
          <p:nvPr/>
        </p:nvSpPr>
        <p:spPr bwMode="auto">
          <a:xfrm>
            <a:off x="4475163" y="2614613"/>
            <a:ext cx="549275" cy="5476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A637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F4B268-FCB0-BE4D-A4EA-586A9E398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2136775"/>
            <a:ext cx="1920875" cy="1503363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lIns="73152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anose="020B0604020202020204" pitchFamily="34" charset="0"/>
              </a:rPr>
              <a:t>PATIENTS (N=800)</a:t>
            </a:r>
          </a:p>
          <a:p>
            <a:pPr marL="91440" marR="0" lvl="0" indent="-91440" algn="l" defTabSz="4572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Patients with mCRC refractory to standard chemotherapies</a:t>
            </a:r>
          </a:p>
          <a:p>
            <a:pPr marL="91440" marR="0" lvl="0" indent="-91440" algn="l" defTabSz="4572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MS PGothic" pitchFamily="34" charset="-128"/>
                <a:cs typeface="Arial" panose="020B0604020202020204" pitchFamily="34" charset="0"/>
              </a:rPr>
              <a:t>Patients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failed at least 2 prior regimens of standard chemotherapies for mCRC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MS PGothic" pitchFamily="34" charset="-128"/>
              <a:cs typeface="Arial" panose="020B0604020202020204" pitchFamily="34" charset="0"/>
            </a:endParaRPr>
          </a:p>
        </p:txBody>
      </p:sp>
      <p:grpSp>
        <p:nvGrpSpPr>
          <p:cNvPr id="204810" name="Group 28">
            <a:extLst>
              <a:ext uri="{FF2B5EF4-FFF2-40B4-BE49-F238E27FC236}">
                <a16:creationId xmlns:a16="http://schemas.microsoft.com/office/drawing/2014/main" id="{876D8D4D-43B9-0647-AC82-5B92E39B923E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2449513"/>
            <a:ext cx="366713" cy="877887"/>
            <a:chOff x="3108325" y="3521413"/>
            <a:chExt cx="366713" cy="877888"/>
          </a:xfrm>
        </p:grpSpPr>
        <p:grpSp>
          <p:nvGrpSpPr>
            <p:cNvPr id="204825" name="Group 14">
              <a:extLst>
                <a:ext uri="{FF2B5EF4-FFF2-40B4-BE49-F238E27FC236}">
                  <a16:creationId xmlns:a16="http://schemas.microsoft.com/office/drawing/2014/main" id="{412B05CB-34CA-6E4F-9378-3246812CEF4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08325" y="3521413"/>
              <a:ext cx="366713" cy="877888"/>
              <a:chOff x="3969522" y="2501329"/>
              <a:chExt cx="533400" cy="1280861"/>
            </a:xfrm>
          </p:grpSpPr>
          <p:sp>
            <p:nvSpPr>
              <p:cNvPr id="32" name="Right Arrow 31">
                <a:extLst>
                  <a:ext uri="{FF2B5EF4-FFF2-40B4-BE49-F238E27FC236}">
                    <a16:creationId xmlns:a16="http://schemas.microsoft.com/office/drawing/2014/main" id="{369D5C61-3CD7-E648-B577-50D2DD143D37}"/>
                  </a:ext>
                </a:extLst>
              </p:cNvPr>
              <p:cNvSpPr/>
              <p:nvPr/>
            </p:nvSpPr>
            <p:spPr>
              <a:xfrm rot="1800000">
                <a:off x="3969522" y="3353693"/>
                <a:ext cx="533400" cy="428497"/>
              </a:xfrm>
              <a:prstGeom prst="rightArrow">
                <a:avLst>
                  <a:gd name="adj1" fmla="val 50000"/>
                  <a:gd name="adj2" fmla="val 75691"/>
                </a:avLst>
              </a:prstGeom>
              <a:solidFill>
                <a:schemeClr val="bg1">
                  <a:lumMod val="5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3" name="Right Arrow 32">
                <a:extLst>
                  <a:ext uri="{FF2B5EF4-FFF2-40B4-BE49-F238E27FC236}">
                    <a16:creationId xmlns:a16="http://schemas.microsoft.com/office/drawing/2014/main" id="{EB5C98A4-FBB8-A94F-AE92-244617892C21}"/>
                  </a:ext>
                </a:extLst>
              </p:cNvPr>
              <p:cNvSpPr/>
              <p:nvPr/>
            </p:nvSpPr>
            <p:spPr>
              <a:xfrm rot="19800000">
                <a:off x="3969522" y="2501329"/>
                <a:ext cx="533400" cy="428497"/>
              </a:xfrm>
              <a:prstGeom prst="rightArrow">
                <a:avLst>
                  <a:gd name="adj1" fmla="val 50000"/>
                  <a:gd name="adj2" fmla="val 75691"/>
                </a:avLst>
              </a:prstGeom>
              <a:solidFill>
                <a:schemeClr val="bg1">
                  <a:lumMod val="5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A1CAED3-A4DD-844F-95C3-DCDC0AB35CA5}"/>
                </a:ext>
              </a:extLst>
            </p:cNvPr>
            <p:cNvSpPr/>
            <p:nvPr/>
          </p:nvSpPr>
          <p:spPr>
            <a:xfrm>
              <a:off x="3108325" y="3880188"/>
              <a:ext cx="173038" cy="16033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panose="020B0604020202020204" pitchFamily="34" charset="0"/>
                </a:rPr>
                <a:t>2:1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01A379C7-242E-6149-97EA-83FDF6330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4733925"/>
            <a:ext cx="1920875" cy="1597025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lIns="73152" tIns="91440" bIns="9144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anose="020B0604020202020204" pitchFamily="34" charset="0"/>
              </a:rPr>
              <a:t>PATIENTS (N=400)</a:t>
            </a:r>
          </a:p>
          <a:p>
            <a:pPr marL="91440" marR="0" lvl="0" indent="-91440" algn="l" defTabSz="4572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Asian patients with mCRC refractory or intolerant to standard chemotherapies</a:t>
            </a:r>
          </a:p>
          <a:p>
            <a:pPr marL="91440" marR="0" lvl="0" indent="-91440" algn="l" defTabSz="457200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MS PGothic" pitchFamily="34" charset="-128"/>
                <a:cs typeface="Arial" panose="020B0604020202020204" pitchFamily="34" charset="0"/>
              </a:rPr>
              <a:t>Patients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Arial" panose="020B0604020202020204" pitchFamily="34" charset="0"/>
              </a:rPr>
              <a:t>failed at least 2 prior regimens of standard chemotherapies for mCRC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BE2A5BA6-5B7A-074A-A0A0-75D13F4AB0E3}"/>
              </a:ext>
            </a:extLst>
          </p:cNvPr>
          <p:cNvSpPr>
            <a:spLocks noChangeAspect="1"/>
          </p:cNvSpPr>
          <p:nvPr/>
        </p:nvSpPr>
        <p:spPr bwMode="auto">
          <a:xfrm>
            <a:off x="3960813" y="5384800"/>
            <a:ext cx="365125" cy="295275"/>
          </a:xfrm>
          <a:prstGeom prst="rightArrow">
            <a:avLst>
              <a:gd name="adj1" fmla="val 50000"/>
              <a:gd name="adj2" fmla="val 75691"/>
            </a:avLst>
          </a:prstGeom>
          <a:solidFill>
            <a:schemeClr val="bg1">
              <a:lumMod val="50000"/>
            </a:schemeClr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4402C20-512A-A74C-A750-713A8AB81A6C}"/>
              </a:ext>
            </a:extLst>
          </p:cNvPr>
          <p:cNvSpPr>
            <a:spLocks noChangeAspect="1"/>
          </p:cNvSpPr>
          <p:nvPr/>
        </p:nvSpPr>
        <p:spPr bwMode="auto">
          <a:xfrm>
            <a:off x="4475163" y="5257800"/>
            <a:ext cx="549275" cy="5476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A6378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</a:t>
            </a:r>
          </a:p>
        </p:txBody>
      </p:sp>
      <p:grpSp>
        <p:nvGrpSpPr>
          <p:cNvPr id="204814" name="Group 14">
            <a:extLst>
              <a:ext uri="{FF2B5EF4-FFF2-40B4-BE49-F238E27FC236}">
                <a16:creationId xmlns:a16="http://schemas.microsoft.com/office/drawing/2014/main" id="{59CB2B3B-FE1E-174A-920A-62D1B8237FB2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5092700"/>
            <a:ext cx="366713" cy="877888"/>
            <a:chOff x="3386141" y="4831073"/>
            <a:chExt cx="366713" cy="877888"/>
          </a:xfrm>
        </p:grpSpPr>
        <p:sp>
          <p:nvSpPr>
            <p:cNvPr id="65" name="Right Arrow 64">
              <a:extLst>
                <a:ext uri="{FF2B5EF4-FFF2-40B4-BE49-F238E27FC236}">
                  <a16:creationId xmlns:a16="http://schemas.microsoft.com/office/drawing/2014/main" id="{762A6EE9-C69F-B046-B5B7-D78ECEB11840}"/>
                </a:ext>
              </a:extLst>
            </p:cNvPr>
            <p:cNvSpPr/>
            <p:nvPr/>
          </p:nvSpPr>
          <p:spPr bwMode="auto">
            <a:xfrm rot="1800000">
              <a:off x="3386141" y="5415273"/>
              <a:ext cx="366713" cy="293688"/>
            </a:xfrm>
            <a:prstGeom prst="rightArrow">
              <a:avLst>
                <a:gd name="adj1" fmla="val 50000"/>
                <a:gd name="adj2" fmla="val 75691"/>
              </a:avLst>
            </a:prstGeom>
            <a:solidFill>
              <a:schemeClr val="bg1">
                <a:lumMod val="5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6" name="Right Arrow 65">
              <a:extLst>
                <a:ext uri="{FF2B5EF4-FFF2-40B4-BE49-F238E27FC236}">
                  <a16:creationId xmlns:a16="http://schemas.microsoft.com/office/drawing/2014/main" id="{EE8C3728-4054-2C42-B430-E9FEF32DFD7D}"/>
                </a:ext>
              </a:extLst>
            </p:cNvPr>
            <p:cNvSpPr/>
            <p:nvPr/>
          </p:nvSpPr>
          <p:spPr bwMode="auto">
            <a:xfrm rot="19800000">
              <a:off x="3386141" y="4831073"/>
              <a:ext cx="366713" cy="293688"/>
            </a:xfrm>
            <a:prstGeom prst="rightArrow">
              <a:avLst>
                <a:gd name="adj1" fmla="val 50000"/>
                <a:gd name="adj2" fmla="val 75691"/>
              </a:avLst>
            </a:prstGeom>
            <a:solidFill>
              <a:schemeClr val="bg1">
                <a:lumMod val="5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C56D5A4-F132-BC42-9A23-74505AF5D0A7}"/>
                </a:ext>
              </a:extLst>
            </p:cNvPr>
            <p:cNvSpPr/>
            <p:nvPr/>
          </p:nvSpPr>
          <p:spPr>
            <a:xfrm>
              <a:off x="3386141" y="5189848"/>
              <a:ext cx="173038" cy="16033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panose="020B0604020202020204" pitchFamily="34" charset="0"/>
                </a:rPr>
                <a:t>2:1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4815" name="Group 10">
            <a:extLst>
              <a:ext uri="{FF2B5EF4-FFF2-40B4-BE49-F238E27FC236}">
                <a16:creationId xmlns:a16="http://schemas.microsoft.com/office/drawing/2014/main" id="{67685838-ABAE-8B40-A1B6-32329FF7FD32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5037136"/>
            <a:ext cx="2378075" cy="1131889"/>
            <a:chOff x="4663986" y="3033042"/>
            <a:chExt cx="2378009" cy="113081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0F563DF-4F28-0245-9C1B-AFD71B947779}"/>
                </a:ext>
              </a:extLst>
            </p:cNvPr>
            <p:cNvSpPr/>
            <p:nvPr/>
          </p:nvSpPr>
          <p:spPr>
            <a:xfrm>
              <a:off x="4663986" y="3033042"/>
              <a:ext cx="2378009" cy="315613"/>
            </a:xfrm>
            <a:prstGeom prst="rect">
              <a:avLst/>
            </a:prstGeom>
            <a:solidFill>
              <a:srgbClr val="F0AD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TAS-102 35 mg/m</a:t>
              </a:r>
              <a:r>
                <a: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2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 orally BID, days 1-5 and 8-12 of each 28-day cycle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52F9AEE-60DE-4341-A0A4-577CA5F49669}"/>
                </a:ext>
              </a:extLst>
            </p:cNvPr>
            <p:cNvSpPr/>
            <p:nvPr/>
          </p:nvSpPr>
          <p:spPr>
            <a:xfrm>
              <a:off x="4663986" y="3707091"/>
              <a:ext cx="2378009" cy="4567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6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Placebo orally BID, days 1-5 and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8-12 of each 28-day cycle</a:t>
              </a:r>
            </a:p>
          </p:txBody>
        </p:sp>
      </p:grpSp>
      <p:sp>
        <p:nvSpPr>
          <p:cNvPr id="204816" name="TextBox 8">
            <a:extLst>
              <a:ext uri="{FF2B5EF4-FFF2-40B4-BE49-F238E27FC236}">
                <a16:creationId xmlns:a16="http://schemas.microsoft.com/office/drawing/2014/main" id="{0B74248A-69E7-E742-B45A-DD022B41E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25" y="4946650"/>
            <a:ext cx="2205038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Primary Endpoint: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OS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Secondary Endpoints: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PFS, safety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Study Start Date:</a:t>
            </a:r>
            <a:b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September 2013</a:t>
            </a: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Completion Date:</a:t>
            </a:r>
            <a:b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June 2016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1794E5-7624-F149-9960-3F1913F1459E}"/>
              </a:ext>
            </a:extLst>
          </p:cNvPr>
          <p:cNvSpPr/>
          <p:nvPr/>
        </p:nvSpPr>
        <p:spPr bwMode="auto">
          <a:xfrm>
            <a:off x="1897063" y="3738563"/>
            <a:ext cx="8412162" cy="354012"/>
          </a:xfrm>
          <a:prstGeom prst="rect">
            <a:avLst/>
          </a:prstGeom>
          <a:solidFill>
            <a:schemeClr val="accent5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 bIns="7315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Results for the RECOURSE study have been published (see next slide).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C77840-C004-2D4A-A84A-19F655A56B63}"/>
              </a:ext>
            </a:extLst>
          </p:cNvPr>
          <p:cNvSpPr/>
          <p:nvPr/>
        </p:nvSpPr>
        <p:spPr>
          <a:xfrm>
            <a:off x="112713" y="1233488"/>
            <a:ext cx="11720512" cy="2800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6751B92-8BF1-224F-BA75-F0CF1E2F7ABB}"/>
              </a:ext>
            </a:extLst>
          </p:cNvPr>
          <p:cNvSpPr/>
          <p:nvPr/>
        </p:nvSpPr>
        <p:spPr>
          <a:xfrm>
            <a:off x="112713" y="4110038"/>
            <a:ext cx="11720512" cy="24415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071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BCDA9C-3C64-35A7-5400-103DD3E52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69513"/>
            <a:ext cx="10944225" cy="887239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j-lt"/>
              </a:rPr>
              <a:t>TAS-102 has also shown efficacy vs placebo for the later-line treatment of mCRC, though again with limited benefit</a:t>
            </a:r>
            <a:r>
              <a:rPr lang="en-GB" sz="3200" baseline="30000" dirty="0">
                <a:latin typeface="+mj-lt"/>
              </a:rPr>
              <a:t>1</a:t>
            </a:r>
            <a:endParaRPr lang="en-GB" sz="3200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09A2F-1937-58AC-A2EA-08A9A145E6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Mayer R, et al.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 Engl J Med 2015;372:1909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1919.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44DD8-4360-36BA-9C58-BA88D52CB5B2}"/>
              </a:ext>
            </a:extLst>
          </p:cNvPr>
          <p:cNvSpPr txBox="1"/>
          <p:nvPr/>
        </p:nvSpPr>
        <p:spPr>
          <a:xfrm>
            <a:off x="768522" y="1376245"/>
            <a:ext cx="5662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OS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1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+mn-cs"/>
            </a:endParaRPr>
          </a:p>
        </p:txBody>
      </p:sp>
      <p:graphicFrame>
        <p:nvGraphicFramePr>
          <p:cNvPr id="9" name="Table 30">
            <a:extLst>
              <a:ext uri="{FF2B5EF4-FFF2-40B4-BE49-F238E27FC236}">
                <a16:creationId xmlns:a16="http://schemas.microsoft.com/office/drawing/2014/main" id="{A937CAB4-6F9B-FEA4-6425-68FD7E127DB7}"/>
              </a:ext>
            </a:extLst>
          </p:cNvPr>
          <p:cNvGraphicFramePr>
            <a:graphicFrameLocks noGrp="1"/>
          </p:cNvGraphicFramePr>
          <p:nvPr/>
        </p:nvGraphicFramePr>
        <p:xfrm>
          <a:off x="6388161" y="1888460"/>
          <a:ext cx="5547486" cy="269266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63872">
                  <a:extLst>
                    <a:ext uri="{9D8B030D-6E8A-4147-A177-3AD203B41FA5}">
                      <a16:colId xmlns:a16="http://schemas.microsoft.com/office/drawing/2014/main" val="3578397184"/>
                    </a:ext>
                  </a:extLst>
                </a:gridCol>
                <a:gridCol w="1240967">
                  <a:extLst>
                    <a:ext uri="{9D8B030D-6E8A-4147-A177-3AD203B41FA5}">
                      <a16:colId xmlns:a16="http://schemas.microsoft.com/office/drawing/2014/main" val="2862609678"/>
                    </a:ext>
                  </a:extLst>
                </a:gridCol>
                <a:gridCol w="1268825">
                  <a:extLst>
                    <a:ext uri="{9D8B030D-6E8A-4147-A177-3AD203B41FA5}">
                      <a16:colId xmlns:a16="http://schemas.microsoft.com/office/drawing/2014/main" val="791897291"/>
                    </a:ext>
                  </a:extLst>
                </a:gridCol>
                <a:gridCol w="973822">
                  <a:extLst>
                    <a:ext uri="{9D8B030D-6E8A-4147-A177-3AD203B41FA5}">
                      <a16:colId xmlns:a16="http://schemas.microsoft.com/office/drawing/2014/main" val="1853633365"/>
                    </a:ext>
                  </a:extLst>
                </a:gridCol>
              </a:tblGrid>
              <a:tr h="448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TAS-102 </a:t>
                      </a:r>
                    </a:p>
                  </a:txBody>
                  <a:tcPr marL="106002" marR="106002" marT="53001" marB="53001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Placebo </a:t>
                      </a:r>
                    </a:p>
                  </a:txBody>
                  <a:tcPr marL="106002" marR="106002" marT="53001" marB="53001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p-value</a:t>
                      </a:r>
                    </a:p>
                  </a:txBody>
                  <a:tcPr marL="106002" marR="106002" marT="53001" marB="53001" anchor="ctr"/>
                </a:tc>
                <a:extLst>
                  <a:ext uri="{0D108BD9-81ED-4DB2-BD59-A6C34878D82A}">
                    <a16:rowId xmlns:a16="http://schemas.microsoft.com/office/drawing/2014/main" val="3689521215"/>
                  </a:ext>
                </a:extLst>
              </a:tr>
              <a:tr h="448778">
                <a:tc rowSpan="2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+mj-lt"/>
                        </a:rPr>
                        <a:t>ORR, %</a:t>
                      </a:r>
                      <a:endParaRPr lang="en-GB" sz="1100" b="1" dirty="0"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 anchor="ctr"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n=502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n=258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atin typeface="+mj-lt"/>
                          <a:ea typeface="Verdana" panose="020B0604030504040204" pitchFamily="34" charset="0"/>
                        </a:rPr>
                        <a:t>0.29</a:t>
                      </a:r>
                    </a:p>
                  </a:txBody>
                  <a:tcPr marL="106002" marR="106002" marT="53001" marB="53001" anchor="ctr"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63274"/>
                  </a:ext>
                </a:extLst>
              </a:tr>
              <a:tr h="448778">
                <a:tc vMerge="1">
                  <a:txBody>
                    <a:bodyPr/>
                    <a:lstStyle/>
                    <a:p>
                      <a:pPr algn="l"/>
                      <a:r>
                        <a:rPr lang="en-GB" sz="800" b="1" dirty="0"/>
                        <a:t>ORR, %</a:t>
                      </a:r>
                      <a:endParaRPr lang="en-GB" sz="8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1.6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0.4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0.29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38226"/>
                  </a:ext>
                </a:extLst>
              </a:tr>
              <a:tr h="448778">
                <a:tc rowSpan="3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+mj-lt"/>
                        </a:rPr>
                        <a:t>mPFS, months </a:t>
                      </a:r>
                      <a:br>
                        <a:rPr lang="en-GB" sz="1100" b="1" dirty="0">
                          <a:latin typeface="+mj-lt"/>
                        </a:rPr>
                      </a:br>
                      <a:r>
                        <a:rPr lang="en-GB" sz="1100" b="1" dirty="0">
                          <a:latin typeface="+mj-lt"/>
                        </a:rPr>
                        <a:t>(95% CI)</a:t>
                      </a:r>
                    </a:p>
                    <a:p>
                      <a:pPr algn="ctr"/>
                      <a:endParaRPr lang="en-GB" sz="1100" b="1" dirty="0">
                        <a:latin typeface="+mj-lt"/>
                      </a:endParaRPr>
                    </a:p>
                    <a:p>
                      <a:pPr algn="ctr"/>
                      <a:endParaRPr lang="en-GB" sz="1100" b="1" dirty="0">
                        <a:latin typeface="+mj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latin typeface="+mj-lt"/>
                          <a:ea typeface="Verdana" panose="020B0604030504040204" pitchFamily="34" charset="0"/>
                        </a:rPr>
                        <a:t>HR (</a:t>
                      </a:r>
                      <a:r>
                        <a:rPr lang="en-GB" sz="1100" b="0" dirty="0">
                          <a:latin typeface="+mj-lt"/>
                        </a:rPr>
                        <a:t>95% CI)</a:t>
                      </a:r>
                    </a:p>
                  </a:txBody>
                  <a:tcPr marL="106002" marR="106002" marT="53001" marB="53001" anchor="b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n=534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n=266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+mj-lt"/>
                          <a:ea typeface="Verdana" panose="020B0604030504040204" pitchFamily="34" charset="0"/>
                        </a:rPr>
                        <a:t>&lt;0.001</a:t>
                      </a:r>
                    </a:p>
                  </a:txBody>
                  <a:tcPr marL="106002" marR="106002" marT="53001" marB="53001" anchor="ctr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367752"/>
                  </a:ext>
                </a:extLst>
              </a:tr>
              <a:tr h="448778">
                <a:tc vMerge="1"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mPFS, months (95% CI)</a:t>
                      </a:r>
                    </a:p>
                    <a:p>
                      <a:pPr algn="ctr"/>
                      <a:endParaRPr lang="en-GB" sz="300" b="1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HR (</a:t>
                      </a:r>
                      <a:r>
                        <a:rPr lang="en-GB" sz="900" b="0" dirty="0"/>
                        <a:t>95% CI)</a:t>
                      </a:r>
                    </a:p>
                  </a:txBody>
                  <a:tcPr marL="106002" marR="106002" marT="53001" marB="530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2.0 (1.9–2.1)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1.7 (1.7–1.8)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&lt;0.001</a:t>
                      </a:r>
                    </a:p>
                  </a:txBody>
                  <a:tcPr marL="106002" marR="106002" marT="53001" marB="5300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00116"/>
                  </a:ext>
                </a:extLst>
              </a:tr>
              <a:tr h="448778"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j-lt"/>
                          <a:ea typeface="Verdana" panose="020B0604030504040204" pitchFamily="34" charset="0"/>
                        </a:rPr>
                        <a:t>0.48 (0.41–0.57)</a:t>
                      </a:r>
                      <a:endParaRPr lang="en-GB" sz="1100" b="1" dirty="0">
                        <a:latin typeface="+mj-lt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p&lt;0.001</a:t>
                      </a:r>
                    </a:p>
                  </a:txBody>
                  <a:tcPr marL="106002" marR="106002" marT="53001" marB="5300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7210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5F4C10B7-39E2-066A-B2CF-58DF013911B7}"/>
              </a:ext>
            </a:extLst>
          </p:cNvPr>
          <p:cNvGrpSpPr/>
          <p:nvPr/>
        </p:nvGrpSpPr>
        <p:grpSpPr>
          <a:xfrm>
            <a:off x="377222" y="1810125"/>
            <a:ext cx="5838488" cy="3318216"/>
            <a:chOff x="674887" y="1804754"/>
            <a:chExt cx="4989065" cy="2529698"/>
          </a:xfrm>
        </p:grpSpPr>
        <p:grpSp>
          <p:nvGrpSpPr>
            <p:cNvPr id="12" name="Graphic 4">
              <a:extLst>
                <a:ext uri="{FF2B5EF4-FFF2-40B4-BE49-F238E27FC236}">
                  <a16:creationId xmlns:a16="http://schemas.microsoft.com/office/drawing/2014/main" id="{818617EA-5958-352C-D40A-72B53C647C23}"/>
                </a:ext>
              </a:extLst>
            </p:cNvPr>
            <p:cNvGrpSpPr/>
            <p:nvPr/>
          </p:nvGrpSpPr>
          <p:grpSpPr>
            <a:xfrm>
              <a:off x="1202691" y="1929919"/>
              <a:ext cx="4166543" cy="2086154"/>
              <a:chOff x="1202691" y="1983084"/>
              <a:chExt cx="4166543" cy="2086154"/>
            </a:xfrm>
            <a:noFill/>
          </p:grpSpPr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9B5B3EE5-A0E4-85B1-484F-D01D451F30A7}"/>
                  </a:ext>
                </a:extLst>
              </p:cNvPr>
              <p:cNvSpPr/>
              <p:nvPr/>
            </p:nvSpPr>
            <p:spPr>
              <a:xfrm>
                <a:off x="1280789" y="1983084"/>
                <a:ext cx="4088445" cy="2008264"/>
              </a:xfrm>
              <a:custGeom>
                <a:avLst/>
                <a:gdLst>
                  <a:gd name="connsiteX0" fmla="*/ 0 w 4088445"/>
                  <a:gd name="connsiteY0" fmla="*/ 0 h 2008264"/>
                  <a:gd name="connsiteX1" fmla="*/ 0 w 4088445"/>
                  <a:gd name="connsiteY1" fmla="*/ 2008265 h 2008264"/>
                  <a:gd name="connsiteX2" fmla="*/ 4088446 w 4088445"/>
                  <a:gd name="connsiteY2" fmla="*/ 2008265 h 200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8445" h="2008264">
                    <a:moveTo>
                      <a:pt x="0" y="0"/>
                    </a:moveTo>
                    <a:lnTo>
                      <a:pt x="0" y="2008265"/>
                    </a:lnTo>
                    <a:lnTo>
                      <a:pt x="4088446" y="2008265"/>
                    </a:lnTo>
                  </a:path>
                </a:pathLst>
              </a:custGeom>
              <a:noFill/>
              <a:ln w="130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2F2A9423-F35B-DFFC-7827-9E83CC1FD019}"/>
                  </a:ext>
                </a:extLst>
              </p:cNvPr>
              <p:cNvSpPr/>
              <p:nvPr/>
            </p:nvSpPr>
            <p:spPr>
              <a:xfrm>
                <a:off x="1202691" y="3991349"/>
                <a:ext cx="78098" cy="12981"/>
              </a:xfrm>
              <a:custGeom>
                <a:avLst/>
                <a:gdLst>
                  <a:gd name="connsiteX0" fmla="*/ 78098 w 78098"/>
                  <a:gd name="connsiteY0" fmla="*/ 0 h 12981"/>
                  <a:gd name="connsiteX1" fmla="*/ 0 w 78098"/>
                  <a:gd name="connsiteY1" fmla="*/ 0 h 1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098" h="12981">
                    <a:moveTo>
                      <a:pt x="78098" y="0"/>
                    </a:moveTo>
                    <a:lnTo>
                      <a:pt x="0" y="0"/>
                    </a:lnTo>
                  </a:path>
                </a:pathLst>
              </a:custGeom>
              <a:ln w="130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422777DE-7807-9C23-08FD-1F92A8939E5D}"/>
                  </a:ext>
                </a:extLst>
              </p:cNvPr>
              <p:cNvSpPr/>
              <p:nvPr/>
            </p:nvSpPr>
            <p:spPr>
              <a:xfrm>
                <a:off x="1202691" y="3791431"/>
                <a:ext cx="78098" cy="12981"/>
              </a:xfrm>
              <a:custGeom>
                <a:avLst/>
                <a:gdLst>
                  <a:gd name="connsiteX0" fmla="*/ 78098 w 78098"/>
                  <a:gd name="connsiteY0" fmla="*/ 0 h 12981"/>
                  <a:gd name="connsiteX1" fmla="*/ 0 w 78098"/>
                  <a:gd name="connsiteY1" fmla="*/ 0 h 1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098" h="12981">
                    <a:moveTo>
                      <a:pt x="78098" y="0"/>
                    </a:moveTo>
                    <a:lnTo>
                      <a:pt x="0" y="0"/>
                    </a:lnTo>
                  </a:path>
                </a:pathLst>
              </a:custGeom>
              <a:ln w="130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7ABC1092-FCE1-36B1-0676-571967E4B867}"/>
                  </a:ext>
                </a:extLst>
              </p:cNvPr>
              <p:cNvSpPr/>
              <p:nvPr/>
            </p:nvSpPr>
            <p:spPr>
              <a:xfrm>
                <a:off x="1202691" y="3590215"/>
                <a:ext cx="78098" cy="12981"/>
              </a:xfrm>
              <a:custGeom>
                <a:avLst/>
                <a:gdLst>
                  <a:gd name="connsiteX0" fmla="*/ 78098 w 78098"/>
                  <a:gd name="connsiteY0" fmla="*/ 0 h 12981"/>
                  <a:gd name="connsiteX1" fmla="*/ 0 w 78098"/>
                  <a:gd name="connsiteY1" fmla="*/ 0 h 1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098" h="12981">
                    <a:moveTo>
                      <a:pt x="78098" y="0"/>
                    </a:moveTo>
                    <a:lnTo>
                      <a:pt x="0" y="0"/>
                    </a:lnTo>
                  </a:path>
                </a:pathLst>
              </a:custGeom>
              <a:ln w="130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968F2248-3636-8861-A340-68201E09881D}"/>
                  </a:ext>
                </a:extLst>
              </p:cNvPr>
              <p:cNvSpPr/>
              <p:nvPr/>
            </p:nvSpPr>
            <p:spPr>
              <a:xfrm>
                <a:off x="1202691" y="3388999"/>
                <a:ext cx="78098" cy="12981"/>
              </a:xfrm>
              <a:custGeom>
                <a:avLst/>
                <a:gdLst>
                  <a:gd name="connsiteX0" fmla="*/ 78098 w 78098"/>
                  <a:gd name="connsiteY0" fmla="*/ 0 h 12981"/>
                  <a:gd name="connsiteX1" fmla="*/ 0 w 78098"/>
                  <a:gd name="connsiteY1" fmla="*/ 0 h 1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098" h="12981">
                    <a:moveTo>
                      <a:pt x="78098" y="0"/>
                    </a:moveTo>
                    <a:lnTo>
                      <a:pt x="0" y="0"/>
                    </a:lnTo>
                  </a:path>
                </a:pathLst>
              </a:custGeom>
              <a:ln w="130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99614400-38AC-93AE-E522-D9F95001F611}"/>
                  </a:ext>
                </a:extLst>
              </p:cNvPr>
              <p:cNvSpPr/>
              <p:nvPr/>
            </p:nvSpPr>
            <p:spPr>
              <a:xfrm>
                <a:off x="1202691" y="3187784"/>
                <a:ext cx="78098" cy="12981"/>
              </a:xfrm>
              <a:custGeom>
                <a:avLst/>
                <a:gdLst>
                  <a:gd name="connsiteX0" fmla="*/ 78098 w 78098"/>
                  <a:gd name="connsiteY0" fmla="*/ 0 h 12981"/>
                  <a:gd name="connsiteX1" fmla="*/ 0 w 78098"/>
                  <a:gd name="connsiteY1" fmla="*/ 0 h 1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098" h="12981">
                    <a:moveTo>
                      <a:pt x="78098" y="0"/>
                    </a:moveTo>
                    <a:lnTo>
                      <a:pt x="0" y="0"/>
                    </a:lnTo>
                  </a:path>
                </a:pathLst>
              </a:custGeom>
              <a:ln w="130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0A59FAD6-E04F-56D4-16A3-9DAE99C3AEA5}"/>
                  </a:ext>
                </a:extLst>
              </p:cNvPr>
              <p:cNvSpPr/>
              <p:nvPr/>
            </p:nvSpPr>
            <p:spPr>
              <a:xfrm>
                <a:off x="1202691" y="2987866"/>
                <a:ext cx="78098" cy="12981"/>
              </a:xfrm>
              <a:custGeom>
                <a:avLst/>
                <a:gdLst>
                  <a:gd name="connsiteX0" fmla="*/ 78098 w 78098"/>
                  <a:gd name="connsiteY0" fmla="*/ 0 h 12981"/>
                  <a:gd name="connsiteX1" fmla="*/ 0 w 78098"/>
                  <a:gd name="connsiteY1" fmla="*/ 0 h 1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098" h="12981">
                    <a:moveTo>
                      <a:pt x="78098" y="0"/>
                    </a:moveTo>
                    <a:lnTo>
                      <a:pt x="0" y="0"/>
                    </a:lnTo>
                  </a:path>
                </a:pathLst>
              </a:custGeom>
              <a:ln w="130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749CC2B-F77B-1262-6FC9-38B9F37ADE59}"/>
                  </a:ext>
                </a:extLst>
              </p:cNvPr>
              <p:cNvSpPr/>
              <p:nvPr/>
            </p:nvSpPr>
            <p:spPr>
              <a:xfrm>
                <a:off x="1202691" y="2786650"/>
                <a:ext cx="78098" cy="12981"/>
              </a:xfrm>
              <a:custGeom>
                <a:avLst/>
                <a:gdLst>
                  <a:gd name="connsiteX0" fmla="*/ 78098 w 78098"/>
                  <a:gd name="connsiteY0" fmla="*/ 0 h 12981"/>
                  <a:gd name="connsiteX1" fmla="*/ 0 w 78098"/>
                  <a:gd name="connsiteY1" fmla="*/ 0 h 1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098" h="12981">
                    <a:moveTo>
                      <a:pt x="78098" y="0"/>
                    </a:moveTo>
                    <a:lnTo>
                      <a:pt x="0" y="0"/>
                    </a:lnTo>
                  </a:path>
                </a:pathLst>
              </a:custGeom>
              <a:ln w="130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4ED3DEE3-9DA7-4D1E-DBF3-CEE13B9DBB09}"/>
                  </a:ext>
                </a:extLst>
              </p:cNvPr>
              <p:cNvSpPr/>
              <p:nvPr/>
            </p:nvSpPr>
            <p:spPr>
              <a:xfrm>
                <a:off x="1202691" y="2585434"/>
                <a:ext cx="78098" cy="12981"/>
              </a:xfrm>
              <a:custGeom>
                <a:avLst/>
                <a:gdLst>
                  <a:gd name="connsiteX0" fmla="*/ 78098 w 78098"/>
                  <a:gd name="connsiteY0" fmla="*/ 0 h 12981"/>
                  <a:gd name="connsiteX1" fmla="*/ 0 w 78098"/>
                  <a:gd name="connsiteY1" fmla="*/ 0 h 1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098" h="12981">
                    <a:moveTo>
                      <a:pt x="78098" y="0"/>
                    </a:moveTo>
                    <a:lnTo>
                      <a:pt x="0" y="0"/>
                    </a:lnTo>
                  </a:path>
                </a:pathLst>
              </a:custGeom>
              <a:ln w="130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6721F8E8-761F-FE92-97B0-E61270589671}"/>
                  </a:ext>
                </a:extLst>
              </p:cNvPr>
              <p:cNvSpPr/>
              <p:nvPr/>
            </p:nvSpPr>
            <p:spPr>
              <a:xfrm>
                <a:off x="1202691" y="2385516"/>
                <a:ext cx="78098" cy="12981"/>
              </a:xfrm>
              <a:custGeom>
                <a:avLst/>
                <a:gdLst>
                  <a:gd name="connsiteX0" fmla="*/ 78098 w 78098"/>
                  <a:gd name="connsiteY0" fmla="*/ 0 h 12981"/>
                  <a:gd name="connsiteX1" fmla="*/ 0 w 78098"/>
                  <a:gd name="connsiteY1" fmla="*/ 0 h 1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098" h="12981">
                    <a:moveTo>
                      <a:pt x="78098" y="0"/>
                    </a:moveTo>
                    <a:lnTo>
                      <a:pt x="0" y="0"/>
                    </a:lnTo>
                  </a:path>
                </a:pathLst>
              </a:custGeom>
              <a:ln w="130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602D38D4-82CE-688E-63DA-36F4C7EBCB78}"/>
                  </a:ext>
                </a:extLst>
              </p:cNvPr>
              <p:cNvSpPr/>
              <p:nvPr/>
            </p:nvSpPr>
            <p:spPr>
              <a:xfrm>
                <a:off x="1202691" y="2184300"/>
                <a:ext cx="78098" cy="12981"/>
              </a:xfrm>
              <a:custGeom>
                <a:avLst/>
                <a:gdLst>
                  <a:gd name="connsiteX0" fmla="*/ 78098 w 78098"/>
                  <a:gd name="connsiteY0" fmla="*/ 0 h 12981"/>
                  <a:gd name="connsiteX1" fmla="*/ 0 w 78098"/>
                  <a:gd name="connsiteY1" fmla="*/ 0 h 1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098" h="12981">
                    <a:moveTo>
                      <a:pt x="78098" y="0"/>
                    </a:moveTo>
                    <a:lnTo>
                      <a:pt x="0" y="0"/>
                    </a:lnTo>
                  </a:path>
                </a:pathLst>
              </a:custGeom>
              <a:ln w="130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9ADD3EA3-7079-61B1-3E72-F974F857347C}"/>
                  </a:ext>
                </a:extLst>
              </p:cNvPr>
              <p:cNvSpPr/>
              <p:nvPr/>
            </p:nvSpPr>
            <p:spPr>
              <a:xfrm>
                <a:off x="1202691" y="1983084"/>
                <a:ext cx="78098" cy="12981"/>
              </a:xfrm>
              <a:custGeom>
                <a:avLst/>
                <a:gdLst>
                  <a:gd name="connsiteX0" fmla="*/ 78098 w 78098"/>
                  <a:gd name="connsiteY0" fmla="*/ 0 h 12981"/>
                  <a:gd name="connsiteX1" fmla="*/ 0 w 78098"/>
                  <a:gd name="connsiteY1" fmla="*/ 0 h 1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098" h="12981">
                    <a:moveTo>
                      <a:pt x="78098" y="0"/>
                    </a:moveTo>
                    <a:lnTo>
                      <a:pt x="0" y="0"/>
                    </a:lnTo>
                  </a:path>
                </a:pathLst>
              </a:custGeom>
              <a:ln w="130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197" name="Graphic 4">
                <a:extLst>
                  <a:ext uri="{FF2B5EF4-FFF2-40B4-BE49-F238E27FC236}">
                    <a16:creationId xmlns:a16="http://schemas.microsoft.com/office/drawing/2014/main" id="{428E13EC-E53B-5DE6-A8E2-7321BF0EF834}"/>
                  </a:ext>
                </a:extLst>
              </p:cNvPr>
              <p:cNvGrpSpPr/>
              <p:nvPr/>
            </p:nvGrpSpPr>
            <p:grpSpPr>
              <a:xfrm>
                <a:off x="1280789" y="3991349"/>
                <a:ext cx="3830721" cy="77890"/>
                <a:chOff x="1280789" y="3991349"/>
                <a:chExt cx="3830721" cy="77890"/>
              </a:xfrm>
            </p:grpSpPr>
            <p:sp>
              <p:nvSpPr>
                <p:cNvPr id="207" name="Freeform 206">
                  <a:extLst>
                    <a:ext uri="{FF2B5EF4-FFF2-40B4-BE49-F238E27FC236}">
                      <a16:creationId xmlns:a16="http://schemas.microsoft.com/office/drawing/2014/main" id="{81AB7B00-689B-B908-11E5-98E525F80EA7}"/>
                    </a:ext>
                  </a:extLst>
                </p:cNvPr>
                <p:cNvSpPr/>
                <p:nvPr/>
              </p:nvSpPr>
              <p:spPr>
                <a:xfrm>
                  <a:off x="1280789" y="3991349"/>
                  <a:ext cx="13016" cy="77890"/>
                </a:xfrm>
                <a:custGeom>
                  <a:avLst/>
                  <a:gdLst>
                    <a:gd name="connsiteX0" fmla="*/ 0 w 13016"/>
                    <a:gd name="connsiteY0" fmla="*/ 0 h 77890"/>
                    <a:gd name="connsiteX1" fmla="*/ 0 w 1301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1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3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:a16="http://schemas.microsoft.com/office/drawing/2014/main" id="{2C8E919C-C70F-73BD-7F5B-E0C8B99BF2F2}"/>
                    </a:ext>
                  </a:extLst>
                </p:cNvPr>
                <p:cNvSpPr/>
                <p:nvPr/>
              </p:nvSpPr>
              <p:spPr>
                <a:xfrm>
                  <a:off x="1918592" y="3991349"/>
                  <a:ext cx="13016" cy="77890"/>
                </a:xfrm>
                <a:custGeom>
                  <a:avLst/>
                  <a:gdLst>
                    <a:gd name="connsiteX0" fmla="*/ 0 w 13016"/>
                    <a:gd name="connsiteY0" fmla="*/ 0 h 77890"/>
                    <a:gd name="connsiteX1" fmla="*/ 0 w 1301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1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3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:a16="http://schemas.microsoft.com/office/drawing/2014/main" id="{1261897F-9494-4CC5-E4FF-751AFF6A77E0}"/>
                    </a:ext>
                  </a:extLst>
                </p:cNvPr>
                <p:cNvSpPr/>
                <p:nvPr/>
              </p:nvSpPr>
              <p:spPr>
                <a:xfrm>
                  <a:off x="2557696" y="3991349"/>
                  <a:ext cx="13016" cy="77890"/>
                </a:xfrm>
                <a:custGeom>
                  <a:avLst/>
                  <a:gdLst>
                    <a:gd name="connsiteX0" fmla="*/ 0 w 13016"/>
                    <a:gd name="connsiteY0" fmla="*/ 0 h 77890"/>
                    <a:gd name="connsiteX1" fmla="*/ 0 w 1301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1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3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209">
                  <a:extLst>
                    <a:ext uri="{FF2B5EF4-FFF2-40B4-BE49-F238E27FC236}">
                      <a16:creationId xmlns:a16="http://schemas.microsoft.com/office/drawing/2014/main" id="{B1ABAE7C-BD6B-05E5-59D5-3D8144331595}"/>
                    </a:ext>
                  </a:extLst>
                </p:cNvPr>
                <p:cNvSpPr/>
                <p:nvPr/>
              </p:nvSpPr>
              <p:spPr>
                <a:xfrm>
                  <a:off x="3195499" y="3991349"/>
                  <a:ext cx="13016" cy="77890"/>
                </a:xfrm>
                <a:custGeom>
                  <a:avLst/>
                  <a:gdLst>
                    <a:gd name="connsiteX0" fmla="*/ 0 w 13016"/>
                    <a:gd name="connsiteY0" fmla="*/ 0 h 77890"/>
                    <a:gd name="connsiteX1" fmla="*/ 0 w 1301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1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3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210">
                  <a:extLst>
                    <a:ext uri="{FF2B5EF4-FFF2-40B4-BE49-F238E27FC236}">
                      <a16:creationId xmlns:a16="http://schemas.microsoft.com/office/drawing/2014/main" id="{3D22C8A9-3E79-D695-1D70-5CD5045E30A6}"/>
                    </a:ext>
                  </a:extLst>
                </p:cNvPr>
                <p:cNvSpPr/>
                <p:nvPr/>
              </p:nvSpPr>
              <p:spPr>
                <a:xfrm>
                  <a:off x="3834604" y="3991349"/>
                  <a:ext cx="13016" cy="77890"/>
                </a:xfrm>
                <a:custGeom>
                  <a:avLst/>
                  <a:gdLst>
                    <a:gd name="connsiteX0" fmla="*/ 0 w 13016"/>
                    <a:gd name="connsiteY0" fmla="*/ 0 h 77890"/>
                    <a:gd name="connsiteX1" fmla="*/ 0 w 1301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1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3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211">
                  <a:extLst>
                    <a:ext uri="{FF2B5EF4-FFF2-40B4-BE49-F238E27FC236}">
                      <a16:creationId xmlns:a16="http://schemas.microsoft.com/office/drawing/2014/main" id="{BAEB7405-46A1-F61C-9558-09C2BB4E9883}"/>
                    </a:ext>
                  </a:extLst>
                </p:cNvPr>
                <p:cNvSpPr/>
                <p:nvPr/>
              </p:nvSpPr>
              <p:spPr>
                <a:xfrm>
                  <a:off x="4472406" y="3991349"/>
                  <a:ext cx="13016" cy="77890"/>
                </a:xfrm>
                <a:custGeom>
                  <a:avLst/>
                  <a:gdLst>
                    <a:gd name="connsiteX0" fmla="*/ 0 w 13016"/>
                    <a:gd name="connsiteY0" fmla="*/ 0 h 77890"/>
                    <a:gd name="connsiteX1" fmla="*/ 0 w 1301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1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3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212">
                  <a:extLst>
                    <a:ext uri="{FF2B5EF4-FFF2-40B4-BE49-F238E27FC236}">
                      <a16:creationId xmlns:a16="http://schemas.microsoft.com/office/drawing/2014/main" id="{DF794AE3-6164-D272-30EC-7E11C26FD12C}"/>
                    </a:ext>
                  </a:extLst>
                </p:cNvPr>
                <p:cNvSpPr/>
                <p:nvPr/>
              </p:nvSpPr>
              <p:spPr>
                <a:xfrm>
                  <a:off x="5111511" y="3991349"/>
                  <a:ext cx="13016" cy="77890"/>
                </a:xfrm>
                <a:custGeom>
                  <a:avLst/>
                  <a:gdLst>
                    <a:gd name="connsiteX0" fmla="*/ 0 w 13016"/>
                    <a:gd name="connsiteY0" fmla="*/ 0 h 77890"/>
                    <a:gd name="connsiteX1" fmla="*/ 0 w 13016"/>
                    <a:gd name="connsiteY1" fmla="*/ 77890 h 77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16" h="77890">
                      <a:moveTo>
                        <a:pt x="0" y="0"/>
                      </a:moveTo>
                      <a:lnTo>
                        <a:pt x="0" y="77890"/>
                      </a:lnTo>
                    </a:path>
                  </a:pathLst>
                </a:custGeom>
                <a:ln w="13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02519023-AB46-DAE1-27C9-C3FA5CF6244D}"/>
                  </a:ext>
                </a:extLst>
              </p:cNvPr>
              <p:cNvSpPr/>
              <p:nvPr/>
            </p:nvSpPr>
            <p:spPr>
              <a:xfrm>
                <a:off x="2789388" y="2987866"/>
                <a:ext cx="13016" cy="1003483"/>
              </a:xfrm>
              <a:custGeom>
                <a:avLst/>
                <a:gdLst>
                  <a:gd name="connsiteX0" fmla="*/ 0 w 13016"/>
                  <a:gd name="connsiteY0" fmla="*/ 1003483 h 1003483"/>
                  <a:gd name="connsiteX1" fmla="*/ 0 w 13016"/>
                  <a:gd name="connsiteY1" fmla="*/ 0 h 100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16" h="1003483">
                    <a:moveTo>
                      <a:pt x="0" y="1003483"/>
                    </a:moveTo>
                    <a:lnTo>
                      <a:pt x="0" y="0"/>
                    </a:lnTo>
                  </a:path>
                </a:pathLst>
              </a:custGeom>
              <a:ln w="13010" cap="flat">
                <a:solidFill>
                  <a:srgbClr val="EB3C96"/>
                </a:solidFill>
                <a:custDash>
                  <a:ds d="300000" sp="150000"/>
                </a:custDash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199" name="Graphic 4">
                <a:extLst>
                  <a:ext uri="{FF2B5EF4-FFF2-40B4-BE49-F238E27FC236}">
                    <a16:creationId xmlns:a16="http://schemas.microsoft.com/office/drawing/2014/main" id="{2904FC24-10BC-3C91-D7A7-88A11AB48FCE}"/>
                  </a:ext>
                </a:extLst>
              </p:cNvPr>
              <p:cNvGrpSpPr/>
              <p:nvPr/>
            </p:nvGrpSpPr>
            <p:grpSpPr>
              <a:xfrm>
                <a:off x="2417120" y="2987866"/>
                <a:ext cx="13016" cy="1003483"/>
                <a:chOff x="2417120" y="2987866"/>
                <a:chExt cx="13016" cy="1003483"/>
              </a:xfrm>
            </p:grpSpPr>
            <p:sp>
              <p:nvSpPr>
                <p:cNvPr id="204" name="Freeform 203">
                  <a:extLst>
                    <a:ext uri="{FF2B5EF4-FFF2-40B4-BE49-F238E27FC236}">
                      <a16:creationId xmlns:a16="http://schemas.microsoft.com/office/drawing/2014/main" id="{4BA8ABA6-FE3F-C341-665C-34E6A83F5851}"/>
                    </a:ext>
                  </a:extLst>
                </p:cNvPr>
                <p:cNvSpPr/>
                <p:nvPr/>
              </p:nvSpPr>
              <p:spPr>
                <a:xfrm>
                  <a:off x="2417120" y="3965386"/>
                  <a:ext cx="13016" cy="25963"/>
                </a:xfrm>
                <a:custGeom>
                  <a:avLst/>
                  <a:gdLst>
                    <a:gd name="connsiteX0" fmla="*/ 0 w 13016"/>
                    <a:gd name="connsiteY0" fmla="*/ 25963 h 25963"/>
                    <a:gd name="connsiteX1" fmla="*/ 0 w 13016"/>
                    <a:gd name="connsiteY1" fmla="*/ 0 h 25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16" h="25963">
                      <a:moveTo>
                        <a:pt x="0" y="25963"/>
                      </a:moveTo>
                      <a:lnTo>
                        <a:pt x="0" y="0"/>
                      </a:lnTo>
                    </a:path>
                  </a:pathLst>
                </a:custGeom>
                <a:ln w="13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204">
                  <a:extLst>
                    <a:ext uri="{FF2B5EF4-FFF2-40B4-BE49-F238E27FC236}">
                      <a16:creationId xmlns:a16="http://schemas.microsoft.com/office/drawing/2014/main" id="{AA57ABE4-3456-F28B-2C5F-8B93ED677CB9}"/>
                    </a:ext>
                  </a:extLst>
                </p:cNvPr>
                <p:cNvSpPr/>
                <p:nvPr/>
              </p:nvSpPr>
              <p:spPr>
                <a:xfrm>
                  <a:off x="2417120" y="3026811"/>
                  <a:ext cx="13016" cy="912611"/>
                </a:xfrm>
                <a:custGeom>
                  <a:avLst/>
                  <a:gdLst>
                    <a:gd name="connsiteX0" fmla="*/ 0 w 13016"/>
                    <a:gd name="connsiteY0" fmla="*/ 912611 h 912611"/>
                    <a:gd name="connsiteX1" fmla="*/ 0 w 13016"/>
                    <a:gd name="connsiteY1" fmla="*/ 0 h 912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16" h="912611">
                      <a:moveTo>
                        <a:pt x="0" y="912611"/>
                      </a:moveTo>
                      <a:lnTo>
                        <a:pt x="0" y="0"/>
                      </a:lnTo>
                    </a:path>
                  </a:pathLst>
                </a:custGeom>
                <a:ln w="13010" cap="flat">
                  <a:solidFill>
                    <a:srgbClr val="000000"/>
                  </a:solidFill>
                  <a:custDash>
                    <a:ds d="297390" sp="148695"/>
                  </a:custDash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3BEDF599-54EA-47F0-8D96-F6633878CBC8}"/>
                    </a:ext>
                  </a:extLst>
                </p:cNvPr>
                <p:cNvSpPr/>
                <p:nvPr/>
              </p:nvSpPr>
              <p:spPr>
                <a:xfrm>
                  <a:off x="2417120" y="2987866"/>
                  <a:ext cx="13016" cy="25963"/>
                </a:xfrm>
                <a:custGeom>
                  <a:avLst/>
                  <a:gdLst>
                    <a:gd name="connsiteX0" fmla="*/ 0 w 13016"/>
                    <a:gd name="connsiteY0" fmla="*/ 25963 h 25963"/>
                    <a:gd name="connsiteX1" fmla="*/ 0 w 13016"/>
                    <a:gd name="connsiteY1" fmla="*/ 0 h 25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16" h="25963">
                      <a:moveTo>
                        <a:pt x="0" y="25963"/>
                      </a:moveTo>
                      <a:lnTo>
                        <a:pt x="0" y="0"/>
                      </a:lnTo>
                    </a:path>
                  </a:pathLst>
                </a:custGeom>
                <a:ln w="13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0" name="Graphic 4">
                <a:extLst>
                  <a:ext uri="{FF2B5EF4-FFF2-40B4-BE49-F238E27FC236}">
                    <a16:creationId xmlns:a16="http://schemas.microsoft.com/office/drawing/2014/main" id="{ECDBE30E-2008-AE08-70A3-EDDEECFB85C5}"/>
                  </a:ext>
                </a:extLst>
              </p:cNvPr>
              <p:cNvGrpSpPr/>
              <p:nvPr/>
            </p:nvGrpSpPr>
            <p:grpSpPr>
              <a:xfrm>
                <a:off x="1280789" y="2987866"/>
                <a:ext cx="1508598" cy="12981"/>
                <a:chOff x="1280789" y="2987866"/>
                <a:chExt cx="1508598" cy="12981"/>
              </a:xfrm>
            </p:grpSpPr>
            <p:sp>
              <p:nvSpPr>
                <p:cNvPr id="201" name="Freeform 200">
                  <a:extLst>
                    <a:ext uri="{FF2B5EF4-FFF2-40B4-BE49-F238E27FC236}">
                      <a16:creationId xmlns:a16="http://schemas.microsoft.com/office/drawing/2014/main" id="{F1535C7F-1218-58D5-2CBB-BFF51F836A2B}"/>
                    </a:ext>
                  </a:extLst>
                </p:cNvPr>
                <p:cNvSpPr/>
                <p:nvPr/>
              </p:nvSpPr>
              <p:spPr>
                <a:xfrm>
                  <a:off x="1280789" y="2987866"/>
                  <a:ext cx="26032" cy="12981"/>
                </a:xfrm>
                <a:custGeom>
                  <a:avLst/>
                  <a:gdLst>
                    <a:gd name="connsiteX0" fmla="*/ 0 w 26032"/>
                    <a:gd name="connsiteY0" fmla="*/ 0 h 12981"/>
                    <a:gd name="connsiteX1" fmla="*/ 26033 w 26032"/>
                    <a:gd name="connsiteY1" fmla="*/ 0 h 1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032" h="12981">
                      <a:moveTo>
                        <a:pt x="0" y="0"/>
                      </a:moveTo>
                      <a:lnTo>
                        <a:pt x="26033" y="0"/>
                      </a:lnTo>
                    </a:path>
                  </a:pathLst>
                </a:custGeom>
                <a:ln w="13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:a16="http://schemas.microsoft.com/office/drawing/2014/main" id="{5D234F19-4EFC-D666-793C-981DD0196162}"/>
                    </a:ext>
                  </a:extLst>
                </p:cNvPr>
                <p:cNvSpPr/>
                <p:nvPr/>
              </p:nvSpPr>
              <p:spPr>
                <a:xfrm>
                  <a:off x="1332855" y="2987866"/>
                  <a:ext cx="1417483" cy="12981"/>
                </a:xfrm>
                <a:custGeom>
                  <a:avLst/>
                  <a:gdLst>
                    <a:gd name="connsiteX0" fmla="*/ 0 w 1417483"/>
                    <a:gd name="connsiteY0" fmla="*/ 0 h 12981"/>
                    <a:gd name="connsiteX1" fmla="*/ 1417484 w 1417483"/>
                    <a:gd name="connsiteY1" fmla="*/ 0 h 1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17483" h="12981">
                      <a:moveTo>
                        <a:pt x="0" y="0"/>
                      </a:moveTo>
                      <a:lnTo>
                        <a:pt x="1417484" y="0"/>
                      </a:lnTo>
                    </a:path>
                  </a:pathLst>
                </a:custGeom>
                <a:ln w="13010" cap="flat">
                  <a:solidFill>
                    <a:srgbClr val="000000"/>
                  </a:solidFill>
                  <a:custDash>
                    <a:ds d="305295" sp="152648"/>
                  </a:custDash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202">
                  <a:extLst>
                    <a:ext uri="{FF2B5EF4-FFF2-40B4-BE49-F238E27FC236}">
                      <a16:creationId xmlns:a16="http://schemas.microsoft.com/office/drawing/2014/main" id="{31540266-A7D0-7D5F-476D-DA82D0074DCA}"/>
                    </a:ext>
                  </a:extLst>
                </p:cNvPr>
                <p:cNvSpPr/>
                <p:nvPr/>
              </p:nvSpPr>
              <p:spPr>
                <a:xfrm>
                  <a:off x="2763355" y="2987866"/>
                  <a:ext cx="26032" cy="12981"/>
                </a:xfrm>
                <a:custGeom>
                  <a:avLst/>
                  <a:gdLst>
                    <a:gd name="connsiteX0" fmla="*/ 0 w 26032"/>
                    <a:gd name="connsiteY0" fmla="*/ 0 h 12981"/>
                    <a:gd name="connsiteX1" fmla="*/ 26033 w 26032"/>
                    <a:gd name="connsiteY1" fmla="*/ 0 h 1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032" h="12981">
                      <a:moveTo>
                        <a:pt x="0" y="0"/>
                      </a:moveTo>
                      <a:lnTo>
                        <a:pt x="26033" y="0"/>
                      </a:lnTo>
                    </a:path>
                  </a:pathLst>
                </a:custGeom>
                <a:ln w="13010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" name="Graphic 4">
              <a:extLst>
                <a:ext uri="{FF2B5EF4-FFF2-40B4-BE49-F238E27FC236}">
                  <a16:creationId xmlns:a16="http://schemas.microsoft.com/office/drawing/2014/main" id="{B4531ACB-CE26-0EB0-8901-D0EDBBE3B5D2}"/>
                </a:ext>
              </a:extLst>
            </p:cNvPr>
            <p:cNvGrpSpPr/>
            <p:nvPr/>
          </p:nvGrpSpPr>
          <p:grpSpPr>
            <a:xfrm>
              <a:off x="1279488" y="1926705"/>
              <a:ext cx="4054602" cy="1928396"/>
              <a:chOff x="1279488" y="1979870"/>
              <a:chExt cx="4054602" cy="1928396"/>
            </a:xfrm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8B674C9B-5BB9-57A5-86F7-EADE7FAEEE86}"/>
                  </a:ext>
                </a:extLst>
              </p:cNvPr>
              <p:cNvSpPr/>
              <p:nvPr/>
            </p:nvSpPr>
            <p:spPr>
              <a:xfrm>
                <a:off x="1279488" y="1981786"/>
                <a:ext cx="4054602" cy="1883640"/>
              </a:xfrm>
              <a:custGeom>
                <a:avLst/>
                <a:gdLst>
                  <a:gd name="connsiteX0" fmla="*/ 0 w 4054602"/>
                  <a:gd name="connsiteY0" fmla="*/ 0 h 1883640"/>
                  <a:gd name="connsiteX1" fmla="*/ 88511 w 4054602"/>
                  <a:gd name="connsiteY1" fmla="*/ 0 h 1883640"/>
                  <a:gd name="connsiteX2" fmla="*/ 88511 w 4054602"/>
                  <a:gd name="connsiteY2" fmla="*/ 9087 h 1883640"/>
                  <a:gd name="connsiteX3" fmla="*/ 143180 w 4054602"/>
                  <a:gd name="connsiteY3" fmla="*/ 9087 h 1883640"/>
                  <a:gd name="connsiteX4" fmla="*/ 143180 w 4054602"/>
                  <a:gd name="connsiteY4" fmla="*/ 25963 h 1883640"/>
                  <a:gd name="connsiteX5" fmla="*/ 158800 w 4054602"/>
                  <a:gd name="connsiteY5" fmla="*/ 25963 h 1883640"/>
                  <a:gd name="connsiteX6" fmla="*/ 158800 w 4054602"/>
                  <a:gd name="connsiteY6" fmla="*/ 31156 h 1883640"/>
                  <a:gd name="connsiteX7" fmla="*/ 165308 w 4054602"/>
                  <a:gd name="connsiteY7" fmla="*/ 31156 h 1883640"/>
                  <a:gd name="connsiteX8" fmla="*/ 165308 w 4054602"/>
                  <a:gd name="connsiteY8" fmla="*/ 41541 h 1883640"/>
                  <a:gd name="connsiteX9" fmla="*/ 190039 w 4054602"/>
                  <a:gd name="connsiteY9" fmla="*/ 41541 h 1883640"/>
                  <a:gd name="connsiteX10" fmla="*/ 190039 w 4054602"/>
                  <a:gd name="connsiteY10" fmla="*/ 48032 h 1883640"/>
                  <a:gd name="connsiteX11" fmla="*/ 206960 w 4054602"/>
                  <a:gd name="connsiteY11" fmla="*/ 48032 h 1883640"/>
                  <a:gd name="connsiteX12" fmla="*/ 206960 w 4054602"/>
                  <a:gd name="connsiteY12" fmla="*/ 55821 h 1883640"/>
                  <a:gd name="connsiteX13" fmla="*/ 222580 w 4054602"/>
                  <a:gd name="connsiteY13" fmla="*/ 55821 h 1883640"/>
                  <a:gd name="connsiteX14" fmla="*/ 222580 w 4054602"/>
                  <a:gd name="connsiteY14" fmla="*/ 72697 h 1883640"/>
                  <a:gd name="connsiteX15" fmla="*/ 230390 w 4054602"/>
                  <a:gd name="connsiteY15" fmla="*/ 72697 h 1883640"/>
                  <a:gd name="connsiteX16" fmla="*/ 230390 w 4054602"/>
                  <a:gd name="connsiteY16" fmla="*/ 79188 h 1883640"/>
                  <a:gd name="connsiteX17" fmla="*/ 253819 w 4054602"/>
                  <a:gd name="connsiteY17" fmla="*/ 79188 h 1883640"/>
                  <a:gd name="connsiteX18" fmla="*/ 253819 w 4054602"/>
                  <a:gd name="connsiteY18" fmla="*/ 102555 h 1883640"/>
                  <a:gd name="connsiteX19" fmla="*/ 261629 w 4054602"/>
                  <a:gd name="connsiteY19" fmla="*/ 102555 h 1883640"/>
                  <a:gd name="connsiteX20" fmla="*/ 261629 w 4054602"/>
                  <a:gd name="connsiteY20" fmla="*/ 110344 h 1883640"/>
                  <a:gd name="connsiteX21" fmla="*/ 269439 w 4054602"/>
                  <a:gd name="connsiteY21" fmla="*/ 110344 h 1883640"/>
                  <a:gd name="connsiteX22" fmla="*/ 269439 w 4054602"/>
                  <a:gd name="connsiteY22" fmla="*/ 133711 h 1883640"/>
                  <a:gd name="connsiteX23" fmla="*/ 277249 w 4054602"/>
                  <a:gd name="connsiteY23" fmla="*/ 133711 h 1883640"/>
                  <a:gd name="connsiteX24" fmla="*/ 277249 w 4054602"/>
                  <a:gd name="connsiteY24" fmla="*/ 141500 h 1883640"/>
                  <a:gd name="connsiteX25" fmla="*/ 285059 w 4054602"/>
                  <a:gd name="connsiteY25" fmla="*/ 141500 h 1883640"/>
                  <a:gd name="connsiteX26" fmla="*/ 285059 w 4054602"/>
                  <a:gd name="connsiteY26" fmla="*/ 150587 h 1883640"/>
                  <a:gd name="connsiteX27" fmla="*/ 292869 w 4054602"/>
                  <a:gd name="connsiteY27" fmla="*/ 150587 h 1883640"/>
                  <a:gd name="connsiteX28" fmla="*/ 292869 w 4054602"/>
                  <a:gd name="connsiteY28" fmla="*/ 157078 h 1883640"/>
                  <a:gd name="connsiteX29" fmla="*/ 308488 w 4054602"/>
                  <a:gd name="connsiteY29" fmla="*/ 157078 h 1883640"/>
                  <a:gd name="connsiteX30" fmla="*/ 308488 w 4054602"/>
                  <a:gd name="connsiteY30" fmla="*/ 166165 h 1883640"/>
                  <a:gd name="connsiteX31" fmla="*/ 324108 w 4054602"/>
                  <a:gd name="connsiteY31" fmla="*/ 166165 h 1883640"/>
                  <a:gd name="connsiteX32" fmla="*/ 324108 w 4054602"/>
                  <a:gd name="connsiteY32" fmla="*/ 173954 h 1883640"/>
                  <a:gd name="connsiteX33" fmla="*/ 331918 w 4054602"/>
                  <a:gd name="connsiteY33" fmla="*/ 173954 h 1883640"/>
                  <a:gd name="connsiteX34" fmla="*/ 331918 w 4054602"/>
                  <a:gd name="connsiteY34" fmla="*/ 181743 h 1883640"/>
                  <a:gd name="connsiteX35" fmla="*/ 341029 w 4054602"/>
                  <a:gd name="connsiteY35" fmla="*/ 181743 h 1883640"/>
                  <a:gd name="connsiteX36" fmla="*/ 341029 w 4054602"/>
                  <a:gd name="connsiteY36" fmla="*/ 197321 h 1883640"/>
                  <a:gd name="connsiteX37" fmla="*/ 364459 w 4054602"/>
                  <a:gd name="connsiteY37" fmla="*/ 197321 h 1883640"/>
                  <a:gd name="connsiteX38" fmla="*/ 364459 w 4054602"/>
                  <a:gd name="connsiteY38" fmla="*/ 212899 h 1883640"/>
                  <a:gd name="connsiteX39" fmla="*/ 395698 w 4054602"/>
                  <a:gd name="connsiteY39" fmla="*/ 212899 h 1883640"/>
                  <a:gd name="connsiteX40" fmla="*/ 395698 w 4054602"/>
                  <a:gd name="connsiteY40" fmla="*/ 236266 h 1883640"/>
                  <a:gd name="connsiteX41" fmla="*/ 403508 w 4054602"/>
                  <a:gd name="connsiteY41" fmla="*/ 236266 h 1883640"/>
                  <a:gd name="connsiteX42" fmla="*/ 403508 w 4054602"/>
                  <a:gd name="connsiteY42" fmla="*/ 253143 h 1883640"/>
                  <a:gd name="connsiteX43" fmla="*/ 411318 w 4054602"/>
                  <a:gd name="connsiteY43" fmla="*/ 253143 h 1883640"/>
                  <a:gd name="connsiteX44" fmla="*/ 411318 w 4054602"/>
                  <a:gd name="connsiteY44" fmla="*/ 259633 h 1883640"/>
                  <a:gd name="connsiteX45" fmla="*/ 442557 w 4054602"/>
                  <a:gd name="connsiteY45" fmla="*/ 259633 h 1883640"/>
                  <a:gd name="connsiteX46" fmla="*/ 442557 w 4054602"/>
                  <a:gd name="connsiteY46" fmla="*/ 275211 h 1883640"/>
                  <a:gd name="connsiteX47" fmla="*/ 450367 w 4054602"/>
                  <a:gd name="connsiteY47" fmla="*/ 275211 h 1883640"/>
                  <a:gd name="connsiteX48" fmla="*/ 450367 w 4054602"/>
                  <a:gd name="connsiteY48" fmla="*/ 284299 h 1883640"/>
                  <a:gd name="connsiteX49" fmla="*/ 458177 w 4054602"/>
                  <a:gd name="connsiteY49" fmla="*/ 284299 h 1883640"/>
                  <a:gd name="connsiteX50" fmla="*/ 458177 w 4054602"/>
                  <a:gd name="connsiteY50" fmla="*/ 292088 h 1883640"/>
                  <a:gd name="connsiteX51" fmla="*/ 465987 w 4054602"/>
                  <a:gd name="connsiteY51" fmla="*/ 292088 h 1883640"/>
                  <a:gd name="connsiteX52" fmla="*/ 465987 w 4054602"/>
                  <a:gd name="connsiteY52" fmla="*/ 299877 h 1883640"/>
                  <a:gd name="connsiteX53" fmla="*/ 473796 w 4054602"/>
                  <a:gd name="connsiteY53" fmla="*/ 299877 h 1883640"/>
                  <a:gd name="connsiteX54" fmla="*/ 473796 w 4054602"/>
                  <a:gd name="connsiteY54" fmla="*/ 315455 h 1883640"/>
                  <a:gd name="connsiteX55" fmla="*/ 490718 w 4054602"/>
                  <a:gd name="connsiteY55" fmla="*/ 315455 h 1883640"/>
                  <a:gd name="connsiteX56" fmla="*/ 490718 w 4054602"/>
                  <a:gd name="connsiteY56" fmla="*/ 323244 h 1883640"/>
                  <a:gd name="connsiteX57" fmla="*/ 497226 w 4054602"/>
                  <a:gd name="connsiteY57" fmla="*/ 323244 h 1883640"/>
                  <a:gd name="connsiteX58" fmla="*/ 497226 w 4054602"/>
                  <a:gd name="connsiteY58" fmla="*/ 331033 h 1883640"/>
                  <a:gd name="connsiteX59" fmla="*/ 505036 w 4054602"/>
                  <a:gd name="connsiteY59" fmla="*/ 331033 h 1883640"/>
                  <a:gd name="connsiteX60" fmla="*/ 505036 w 4054602"/>
                  <a:gd name="connsiteY60" fmla="*/ 346611 h 1883640"/>
                  <a:gd name="connsiteX61" fmla="*/ 514147 w 4054602"/>
                  <a:gd name="connsiteY61" fmla="*/ 346611 h 1883640"/>
                  <a:gd name="connsiteX62" fmla="*/ 514147 w 4054602"/>
                  <a:gd name="connsiteY62" fmla="*/ 369978 h 1883640"/>
                  <a:gd name="connsiteX63" fmla="*/ 553196 w 4054602"/>
                  <a:gd name="connsiteY63" fmla="*/ 369978 h 1883640"/>
                  <a:gd name="connsiteX64" fmla="*/ 553196 w 4054602"/>
                  <a:gd name="connsiteY64" fmla="*/ 393345 h 1883640"/>
                  <a:gd name="connsiteX65" fmla="*/ 561006 w 4054602"/>
                  <a:gd name="connsiteY65" fmla="*/ 393345 h 1883640"/>
                  <a:gd name="connsiteX66" fmla="*/ 561006 w 4054602"/>
                  <a:gd name="connsiteY66" fmla="*/ 408923 h 1883640"/>
                  <a:gd name="connsiteX67" fmla="*/ 576626 w 4054602"/>
                  <a:gd name="connsiteY67" fmla="*/ 408923 h 1883640"/>
                  <a:gd name="connsiteX68" fmla="*/ 576626 w 4054602"/>
                  <a:gd name="connsiteY68" fmla="*/ 416712 h 1883640"/>
                  <a:gd name="connsiteX69" fmla="*/ 607865 w 4054602"/>
                  <a:gd name="connsiteY69" fmla="*/ 416712 h 1883640"/>
                  <a:gd name="connsiteX70" fmla="*/ 607865 w 4054602"/>
                  <a:gd name="connsiteY70" fmla="*/ 447868 h 1883640"/>
                  <a:gd name="connsiteX71" fmla="*/ 615675 w 4054602"/>
                  <a:gd name="connsiteY71" fmla="*/ 447868 h 1883640"/>
                  <a:gd name="connsiteX72" fmla="*/ 615675 w 4054602"/>
                  <a:gd name="connsiteY72" fmla="*/ 471235 h 1883640"/>
                  <a:gd name="connsiteX73" fmla="*/ 640406 w 4054602"/>
                  <a:gd name="connsiteY73" fmla="*/ 471235 h 1883640"/>
                  <a:gd name="connsiteX74" fmla="*/ 640406 w 4054602"/>
                  <a:gd name="connsiteY74" fmla="*/ 503689 h 1883640"/>
                  <a:gd name="connsiteX75" fmla="*/ 656026 w 4054602"/>
                  <a:gd name="connsiteY75" fmla="*/ 503689 h 1883640"/>
                  <a:gd name="connsiteX76" fmla="*/ 656026 w 4054602"/>
                  <a:gd name="connsiteY76" fmla="*/ 511478 h 1883640"/>
                  <a:gd name="connsiteX77" fmla="*/ 663836 w 4054602"/>
                  <a:gd name="connsiteY77" fmla="*/ 511478 h 1883640"/>
                  <a:gd name="connsiteX78" fmla="*/ 663836 w 4054602"/>
                  <a:gd name="connsiteY78" fmla="*/ 519267 h 1883640"/>
                  <a:gd name="connsiteX79" fmla="*/ 679455 w 4054602"/>
                  <a:gd name="connsiteY79" fmla="*/ 519267 h 1883640"/>
                  <a:gd name="connsiteX80" fmla="*/ 679455 w 4054602"/>
                  <a:gd name="connsiteY80" fmla="*/ 550423 h 1883640"/>
                  <a:gd name="connsiteX81" fmla="*/ 687265 w 4054602"/>
                  <a:gd name="connsiteY81" fmla="*/ 550423 h 1883640"/>
                  <a:gd name="connsiteX82" fmla="*/ 687265 w 4054602"/>
                  <a:gd name="connsiteY82" fmla="*/ 581579 h 1883640"/>
                  <a:gd name="connsiteX83" fmla="*/ 695075 w 4054602"/>
                  <a:gd name="connsiteY83" fmla="*/ 581579 h 1883640"/>
                  <a:gd name="connsiteX84" fmla="*/ 695075 w 4054602"/>
                  <a:gd name="connsiteY84" fmla="*/ 597157 h 1883640"/>
                  <a:gd name="connsiteX85" fmla="*/ 702885 w 4054602"/>
                  <a:gd name="connsiteY85" fmla="*/ 597157 h 1883640"/>
                  <a:gd name="connsiteX86" fmla="*/ 702885 w 4054602"/>
                  <a:gd name="connsiteY86" fmla="*/ 604946 h 1883640"/>
                  <a:gd name="connsiteX87" fmla="*/ 710695 w 4054602"/>
                  <a:gd name="connsiteY87" fmla="*/ 604946 h 1883640"/>
                  <a:gd name="connsiteX88" fmla="*/ 710695 w 4054602"/>
                  <a:gd name="connsiteY88" fmla="*/ 612735 h 1883640"/>
                  <a:gd name="connsiteX89" fmla="*/ 718504 w 4054602"/>
                  <a:gd name="connsiteY89" fmla="*/ 612735 h 1883640"/>
                  <a:gd name="connsiteX90" fmla="*/ 718504 w 4054602"/>
                  <a:gd name="connsiteY90" fmla="*/ 620524 h 1883640"/>
                  <a:gd name="connsiteX91" fmla="*/ 726314 w 4054602"/>
                  <a:gd name="connsiteY91" fmla="*/ 620524 h 1883640"/>
                  <a:gd name="connsiteX92" fmla="*/ 726314 w 4054602"/>
                  <a:gd name="connsiteY92" fmla="*/ 628313 h 1883640"/>
                  <a:gd name="connsiteX93" fmla="*/ 734124 w 4054602"/>
                  <a:gd name="connsiteY93" fmla="*/ 628313 h 1883640"/>
                  <a:gd name="connsiteX94" fmla="*/ 734124 w 4054602"/>
                  <a:gd name="connsiteY94" fmla="*/ 643891 h 1883640"/>
                  <a:gd name="connsiteX95" fmla="*/ 741934 w 4054602"/>
                  <a:gd name="connsiteY95" fmla="*/ 643891 h 1883640"/>
                  <a:gd name="connsiteX96" fmla="*/ 741934 w 4054602"/>
                  <a:gd name="connsiteY96" fmla="*/ 651680 h 1883640"/>
                  <a:gd name="connsiteX97" fmla="*/ 749744 w 4054602"/>
                  <a:gd name="connsiteY97" fmla="*/ 651680 h 1883640"/>
                  <a:gd name="connsiteX98" fmla="*/ 749744 w 4054602"/>
                  <a:gd name="connsiteY98" fmla="*/ 675047 h 1883640"/>
                  <a:gd name="connsiteX99" fmla="*/ 757553 w 4054602"/>
                  <a:gd name="connsiteY99" fmla="*/ 675047 h 1883640"/>
                  <a:gd name="connsiteX100" fmla="*/ 757553 w 4054602"/>
                  <a:gd name="connsiteY100" fmla="*/ 684134 h 1883640"/>
                  <a:gd name="connsiteX101" fmla="*/ 790094 w 4054602"/>
                  <a:gd name="connsiteY101" fmla="*/ 684134 h 1883640"/>
                  <a:gd name="connsiteX102" fmla="*/ 790094 w 4054602"/>
                  <a:gd name="connsiteY102" fmla="*/ 707501 h 1883640"/>
                  <a:gd name="connsiteX103" fmla="*/ 796603 w 4054602"/>
                  <a:gd name="connsiteY103" fmla="*/ 707501 h 1883640"/>
                  <a:gd name="connsiteX104" fmla="*/ 796603 w 4054602"/>
                  <a:gd name="connsiteY104" fmla="*/ 715290 h 1883640"/>
                  <a:gd name="connsiteX105" fmla="*/ 804412 w 4054602"/>
                  <a:gd name="connsiteY105" fmla="*/ 715290 h 1883640"/>
                  <a:gd name="connsiteX106" fmla="*/ 804412 w 4054602"/>
                  <a:gd name="connsiteY106" fmla="*/ 723079 h 1883640"/>
                  <a:gd name="connsiteX107" fmla="*/ 821334 w 4054602"/>
                  <a:gd name="connsiteY107" fmla="*/ 723079 h 1883640"/>
                  <a:gd name="connsiteX108" fmla="*/ 821334 w 4054602"/>
                  <a:gd name="connsiteY108" fmla="*/ 738657 h 1883640"/>
                  <a:gd name="connsiteX109" fmla="*/ 829144 w 4054602"/>
                  <a:gd name="connsiteY109" fmla="*/ 738657 h 1883640"/>
                  <a:gd name="connsiteX110" fmla="*/ 829144 w 4054602"/>
                  <a:gd name="connsiteY110" fmla="*/ 746446 h 1883640"/>
                  <a:gd name="connsiteX111" fmla="*/ 836953 w 4054602"/>
                  <a:gd name="connsiteY111" fmla="*/ 746446 h 1883640"/>
                  <a:gd name="connsiteX112" fmla="*/ 836953 w 4054602"/>
                  <a:gd name="connsiteY112" fmla="*/ 762024 h 1883640"/>
                  <a:gd name="connsiteX113" fmla="*/ 852573 w 4054602"/>
                  <a:gd name="connsiteY113" fmla="*/ 762024 h 1883640"/>
                  <a:gd name="connsiteX114" fmla="*/ 852573 w 4054602"/>
                  <a:gd name="connsiteY114" fmla="*/ 769813 h 1883640"/>
                  <a:gd name="connsiteX115" fmla="*/ 891622 w 4054602"/>
                  <a:gd name="connsiteY115" fmla="*/ 769813 h 1883640"/>
                  <a:gd name="connsiteX116" fmla="*/ 891622 w 4054602"/>
                  <a:gd name="connsiteY116" fmla="*/ 800969 h 1883640"/>
                  <a:gd name="connsiteX117" fmla="*/ 907242 w 4054602"/>
                  <a:gd name="connsiteY117" fmla="*/ 800969 h 1883640"/>
                  <a:gd name="connsiteX118" fmla="*/ 907242 w 4054602"/>
                  <a:gd name="connsiteY118" fmla="*/ 816547 h 1883640"/>
                  <a:gd name="connsiteX119" fmla="*/ 930671 w 4054602"/>
                  <a:gd name="connsiteY119" fmla="*/ 816547 h 1883640"/>
                  <a:gd name="connsiteX120" fmla="*/ 930671 w 4054602"/>
                  <a:gd name="connsiteY120" fmla="*/ 824336 h 1883640"/>
                  <a:gd name="connsiteX121" fmla="*/ 939783 w 4054602"/>
                  <a:gd name="connsiteY121" fmla="*/ 824336 h 1883640"/>
                  <a:gd name="connsiteX122" fmla="*/ 939783 w 4054602"/>
                  <a:gd name="connsiteY122" fmla="*/ 832125 h 1883640"/>
                  <a:gd name="connsiteX123" fmla="*/ 946291 w 4054602"/>
                  <a:gd name="connsiteY123" fmla="*/ 832125 h 1883640"/>
                  <a:gd name="connsiteX124" fmla="*/ 946291 w 4054602"/>
                  <a:gd name="connsiteY124" fmla="*/ 856790 h 1883640"/>
                  <a:gd name="connsiteX125" fmla="*/ 955402 w 4054602"/>
                  <a:gd name="connsiteY125" fmla="*/ 856790 h 1883640"/>
                  <a:gd name="connsiteX126" fmla="*/ 955402 w 4054602"/>
                  <a:gd name="connsiteY126" fmla="*/ 872368 h 1883640"/>
                  <a:gd name="connsiteX127" fmla="*/ 963212 w 4054602"/>
                  <a:gd name="connsiteY127" fmla="*/ 872368 h 1883640"/>
                  <a:gd name="connsiteX128" fmla="*/ 963212 w 4054602"/>
                  <a:gd name="connsiteY128" fmla="*/ 878859 h 1883640"/>
                  <a:gd name="connsiteX129" fmla="*/ 971022 w 4054602"/>
                  <a:gd name="connsiteY129" fmla="*/ 878859 h 1883640"/>
                  <a:gd name="connsiteX130" fmla="*/ 971022 w 4054602"/>
                  <a:gd name="connsiteY130" fmla="*/ 899630 h 1883640"/>
                  <a:gd name="connsiteX131" fmla="*/ 986642 w 4054602"/>
                  <a:gd name="connsiteY131" fmla="*/ 899630 h 1883640"/>
                  <a:gd name="connsiteX132" fmla="*/ 986642 w 4054602"/>
                  <a:gd name="connsiteY132" fmla="*/ 907419 h 1883640"/>
                  <a:gd name="connsiteX133" fmla="*/ 993150 w 4054602"/>
                  <a:gd name="connsiteY133" fmla="*/ 907419 h 1883640"/>
                  <a:gd name="connsiteX134" fmla="*/ 993150 w 4054602"/>
                  <a:gd name="connsiteY134" fmla="*/ 917804 h 1883640"/>
                  <a:gd name="connsiteX135" fmla="*/ 1002261 w 4054602"/>
                  <a:gd name="connsiteY135" fmla="*/ 917804 h 1883640"/>
                  <a:gd name="connsiteX136" fmla="*/ 1002261 w 4054602"/>
                  <a:gd name="connsiteY136" fmla="*/ 925593 h 1883640"/>
                  <a:gd name="connsiteX137" fmla="*/ 1025691 w 4054602"/>
                  <a:gd name="connsiteY137" fmla="*/ 925593 h 1883640"/>
                  <a:gd name="connsiteX138" fmla="*/ 1025691 w 4054602"/>
                  <a:gd name="connsiteY138" fmla="*/ 934680 h 1883640"/>
                  <a:gd name="connsiteX139" fmla="*/ 1041311 w 4054602"/>
                  <a:gd name="connsiteY139" fmla="*/ 934680 h 1883640"/>
                  <a:gd name="connsiteX140" fmla="*/ 1041311 w 4054602"/>
                  <a:gd name="connsiteY140" fmla="*/ 950258 h 1883640"/>
                  <a:gd name="connsiteX141" fmla="*/ 1049121 w 4054602"/>
                  <a:gd name="connsiteY141" fmla="*/ 950258 h 1883640"/>
                  <a:gd name="connsiteX142" fmla="*/ 1049121 w 4054602"/>
                  <a:gd name="connsiteY142" fmla="*/ 958047 h 1883640"/>
                  <a:gd name="connsiteX143" fmla="*/ 1064740 w 4054602"/>
                  <a:gd name="connsiteY143" fmla="*/ 958047 h 1883640"/>
                  <a:gd name="connsiteX144" fmla="*/ 1064740 w 4054602"/>
                  <a:gd name="connsiteY144" fmla="*/ 965836 h 1883640"/>
                  <a:gd name="connsiteX145" fmla="*/ 1072550 w 4054602"/>
                  <a:gd name="connsiteY145" fmla="*/ 965836 h 1883640"/>
                  <a:gd name="connsiteX146" fmla="*/ 1072550 w 4054602"/>
                  <a:gd name="connsiteY146" fmla="*/ 981414 h 1883640"/>
                  <a:gd name="connsiteX147" fmla="*/ 1088170 w 4054602"/>
                  <a:gd name="connsiteY147" fmla="*/ 981414 h 1883640"/>
                  <a:gd name="connsiteX148" fmla="*/ 1088170 w 4054602"/>
                  <a:gd name="connsiteY148" fmla="*/ 989203 h 1883640"/>
                  <a:gd name="connsiteX149" fmla="*/ 1103789 w 4054602"/>
                  <a:gd name="connsiteY149" fmla="*/ 989203 h 1883640"/>
                  <a:gd name="connsiteX150" fmla="*/ 1103789 w 4054602"/>
                  <a:gd name="connsiteY150" fmla="*/ 998291 h 1883640"/>
                  <a:gd name="connsiteX151" fmla="*/ 1120711 w 4054602"/>
                  <a:gd name="connsiteY151" fmla="*/ 998291 h 1883640"/>
                  <a:gd name="connsiteX152" fmla="*/ 1120711 w 4054602"/>
                  <a:gd name="connsiteY152" fmla="*/ 1012570 h 1883640"/>
                  <a:gd name="connsiteX153" fmla="*/ 1128520 w 4054602"/>
                  <a:gd name="connsiteY153" fmla="*/ 1012570 h 1883640"/>
                  <a:gd name="connsiteX154" fmla="*/ 1128520 w 4054602"/>
                  <a:gd name="connsiteY154" fmla="*/ 1020359 h 1883640"/>
                  <a:gd name="connsiteX155" fmla="*/ 1146743 w 4054602"/>
                  <a:gd name="connsiteY155" fmla="*/ 1020359 h 1883640"/>
                  <a:gd name="connsiteX156" fmla="*/ 1146743 w 4054602"/>
                  <a:gd name="connsiteY156" fmla="*/ 1029447 h 1883640"/>
                  <a:gd name="connsiteX157" fmla="*/ 1183189 w 4054602"/>
                  <a:gd name="connsiteY157" fmla="*/ 1029447 h 1883640"/>
                  <a:gd name="connsiteX158" fmla="*/ 1183189 w 4054602"/>
                  <a:gd name="connsiteY158" fmla="*/ 1037236 h 1883640"/>
                  <a:gd name="connsiteX159" fmla="*/ 1190999 w 4054602"/>
                  <a:gd name="connsiteY159" fmla="*/ 1037236 h 1883640"/>
                  <a:gd name="connsiteX160" fmla="*/ 1190999 w 4054602"/>
                  <a:gd name="connsiteY160" fmla="*/ 1043726 h 1883640"/>
                  <a:gd name="connsiteX161" fmla="*/ 1198809 w 4054602"/>
                  <a:gd name="connsiteY161" fmla="*/ 1043726 h 1883640"/>
                  <a:gd name="connsiteX162" fmla="*/ 1198809 w 4054602"/>
                  <a:gd name="connsiteY162" fmla="*/ 1051515 h 1883640"/>
                  <a:gd name="connsiteX163" fmla="*/ 1206619 w 4054602"/>
                  <a:gd name="connsiteY163" fmla="*/ 1051515 h 1883640"/>
                  <a:gd name="connsiteX164" fmla="*/ 1206619 w 4054602"/>
                  <a:gd name="connsiteY164" fmla="*/ 1059304 h 1883640"/>
                  <a:gd name="connsiteX165" fmla="*/ 1214429 w 4054602"/>
                  <a:gd name="connsiteY165" fmla="*/ 1059304 h 1883640"/>
                  <a:gd name="connsiteX166" fmla="*/ 1214429 w 4054602"/>
                  <a:gd name="connsiteY166" fmla="*/ 1067094 h 1883640"/>
                  <a:gd name="connsiteX167" fmla="*/ 1231350 w 4054602"/>
                  <a:gd name="connsiteY167" fmla="*/ 1067094 h 1883640"/>
                  <a:gd name="connsiteX168" fmla="*/ 1231350 w 4054602"/>
                  <a:gd name="connsiteY168" fmla="*/ 1082672 h 1883640"/>
                  <a:gd name="connsiteX169" fmla="*/ 1237858 w 4054602"/>
                  <a:gd name="connsiteY169" fmla="*/ 1082672 h 1883640"/>
                  <a:gd name="connsiteX170" fmla="*/ 1237858 w 4054602"/>
                  <a:gd name="connsiteY170" fmla="*/ 1090461 h 1883640"/>
                  <a:gd name="connsiteX171" fmla="*/ 1246969 w 4054602"/>
                  <a:gd name="connsiteY171" fmla="*/ 1090461 h 1883640"/>
                  <a:gd name="connsiteX172" fmla="*/ 1246969 w 4054602"/>
                  <a:gd name="connsiteY172" fmla="*/ 1107337 h 1883640"/>
                  <a:gd name="connsiteX173" fmla="*/ 1261287 w 4054602"/>
                  <a:gd name="connsiteY173" fmla="*/ 1107337 h 1883640"/>
                  <a:gd name="connsiteX174" fmla="*/ 1261287 w 4054602"/>
                  <a:gd name="connsiteY174" fmla="*/ 1122915 h 1883640"/>
                  <a:gd name="connsiteX175" fmla="*/ 1270399 w 4054602"/>
                  <a:gd name="connsiteY175" fmla="*/ 1122915 h 1883640"/>
                  <a:gd name="connsiteX176" fmla="*/ 1270399 w 4054602"/>
                  <a:gd name="connsiteY176" fmla="*/ 1138493 h 1883640"/>
                  <a:gd name="connsiteX177" fmla="*/ 1302940 w 4054602"/>
                  <a:gd name="connsiteY177" fmla="*/ 1138493 h 1883640"/>
                  <a:gd name="connsiteX178" fmla="*/ 1302940 w 4054602"/>
                  <a:gd name="connsiteY178" fmla="*/ 1146282 h 1883640"/>
                  <a:gd name="connsiteX179" fmla="*/ 1309448 w 4054602"/>
                  <a:gd name="connsiteY179" fmla="*/ 1146282 h 1883640"/>
                  <a:gd name="connsiteX180" fmla="*/ 1309448 w 4054602"/>
                  <a:gd name="connsiteY180" fmla="*/ 1154071 h 1883640"/>
                  <a:gd name="connsiteX181" fmla="*/ 1317258 w 4054602"/>
                  <a:gd name="connsiteY181" fmla="*/ 1154071 h 1883640"/>
                  <a:gd name="connsiteX182" fmla="*/ 1317258 w 4054602"/>
                  <a:gd name="connsiteY182" fmla="*/ 1161860 h 1883640"/>
                  <a:gd name="connsiteX183" fmla="*/ 1339386 w 4054602"/>
                  <a:gd name="connsiteY183" fmla="*/ 1161860 h 1883640"/>
                  <a:gd name="connsiteX184" fmla="*/ 1339386 w 4054602"/>
                  <a:gd name="connsiteY184" fmla="*/ 1170947 h 1883640"/>
                  <a:gd name="connsiteX185" fmla="*/ 1348497 w 4054602"/>
                  <a:gd name="connsiteY185" fmla="*/ 1170947 h 1883640"/>
                  <a:gd name="connsiteX186" fmla="*/ 1348497 w 4054602"/>
                  <a:gd name="connsiteY186" fmla="*/ 1186525 h 1883640"/>
                  <a:gd name="connsiteX187" fmla="*/ 1364117 w 4054602"/>
                  <a:gd name="connsiteY187" fmla="*/ 1186525 h 1883640"/>
                  <a:gd name="connsiteX188" fmla="*/ 1364117 w 4054602"/>
                  <a:gd name="connsiteY188" fmla="*/ 1194314 h 1883640"/>
                  <a:gd name="connsiteX189" fmla="*/ 1387546 w 4054602"/>
                  <a:gd name="connsiteY189" fmla="*/ 1194314 h 1883640"/>
                  <a:gd name="connsiteX190" fmla="*/ 1387546 w 4054602"/>
                  <a:gd name="connsiteY190" fmla="*/ 1202103 h 1883640"/>
                  <a:gd name="connsiteX191" fmla="*/ 1396658 w 4054602"/>
                  <a:gd name="connsiteY191" fmla="*/ 1202103 h 1883640"/>
                  <a:gd name="connsiteX192" fmla="*/ 1396658 w 4054602"/>
                  <a:gd name="connsiteY192" fmla="*/ 1209892 h 1883640"/>
                  <a:gd name="connsiteX193" fmla="*/ 1403166 w 4054602"/>
                  <a:gd name="connsiteY193" fmla="*/ 1209892 h 1883640"/>
                  <a:gd name="connsiteX194" fmla="*/ 1403166 w 4054602"/>
                  <a:gd name="connsiteY194" fmla="*/ 1217681 h 1883640"/>
                  <a:gd name="connsiteX195" fmla="*/ 1410976 w 4054602"/>
                  <a:gd name="connsiteY195" fmla="*/ 1217681 h 1883640"/>
                  <a:gd name="connsiteX196" fmla="*/ 1410976 w 4054602"/>
                  <a:gd name="connsiteY196" fmla="*/ 1231961 h 1883640"/>
                  <a:gd name="connsiteX197" fmla="*/ 1443517 w 4054602"/>
                  <a:gd name="connsiteY197" fmla="*/ 1231961 h 1883640"/>
                  <a:gd name="connsiteX198" fmla="*/ 1443517 w 4054602"/>
                  <a:gd name="connsiteY198" fmla="*/ 1239750 h 1883640"/>
                  <a:gd name="connsiteX199" fmla="*/ 1450025 w 4054602"/>
                  <a:gd name="connsiteY199" fmla="*/ 1239750 h 1883640"/>
                  <a:gd name="connsiteX200" fmla="*/ 1450025 w 4054602"/>
                  <a:gd name="connsiteY200" fmla="*/ 1264415 h 1883640"/>
                  <a:gd name="connsiteX201" fmla="*/ 1474756 w 4054602"/>
                  <a:gd name="connsiteY201" fmla="*/ 1264415 h 1883640"/>
                  <a:gd name="connsiteX202" fmla="*/ 1474756 w 4054602"/>
                  <a:gd name="connsiteY202" fmla="*/ 1295571 h 1883640"/>
                  <a:gd name="connsiteX203" fmla="*/ 1505995 w 4054602"/>
                  <a:gd name="connsiteY203" fmla="*/ 1295571 h 1883640"/>
                  <a:gd name="connsiteX204" fmla="*/ 1505995 w 4054602"/>
                  <a:gd name="connsiteY204" fmla="*/ 1303360 h 1883640"/>
                  <a:gd name="connsiteX205" fmla="*/ 1522917 w 4054602"/>
                  <a:gd name="connsiteY205" fmla="*/ 1303360 h 1883640"/>
                  <a:gd name="connsiteX206" fmla="*/ 1522917 w 4054602"/>
                  <a:gd name="connsiteY206" fmla="*/ 1334516 h 1883640"/>
                  <a:gd name="connsiteX207" fmla="*/ 1538536 w 4054602"/>
                  <a:gd name="connsiteY207" fmla="*/ 1334516 h 1883640"/>
                  <a:gd name="connsiteX208" fmla="*/ 1538536 w 4054602"/>
                  <a:gd name="connsiteY208" fmla="*/ 1347498 h 1883640"/>
                  <a:gd name="connsiteX209" fmla="*/ 1546346 w 4054602"/>
                  <a:gd name="connsiteY209" fmla="*/ 1347498 h 1883640"/>
                  <a:gd name="connsiteX210" fmla="*/ 1546346 w 4054602"/>
                  <a:gd name="connsiteY210" fmla="*/ 1359181 h 1883640"/>
                  <a:gd name="connsiteX211" fmla="*/ 1554156 w 4054602"/>
                  <a:gd name="connsiteY211" fmla="*/ 1359181 h 1883640"/>
                  <a:gd name="connsiteX212" fmla="*/ 1554156 w 4054602"/>
                  <a:gd name="connsiteY212" fmla="*/ 1373461 h 1883640"/>
                  <a:gd name="connsiteX213" fmla="*/ 1569776 w 4054602"/>
                  <a:gd name="connsiteY213" fmla="*/ 1373461 h 1883640"/>
                  <a:gd name="connsiteX214" fmla="*/ 1569776 w 4054602"/>
                  <a:gd name="connsiteY214" fmla="*/ 1381250 h 1883640"/>
                  <a:gd name="connsiteX215" fmla="*/ 1576284 w 4054602"/>
                  <a:gd name="connsiteY215" fmla="*/ 1381250 h 1883640"/>
                  <a:gd name="connsiteX216" fmla="*/ 1576284 w 4054602"/>
                  <a:gd name="connsiteY216" fmla="*/ 1390337 h 1883640"/>
                  <a:gd name="connsiteX217" fmla="*/ 1593205 w 4054602"/>
                  <a:gd name="connsiteY217" fmla="*/ 1390337 h 1883640"/>
                  <a:gd name="connsiteX218" fmla="*/ 1593205 w 4054602"/>
                  <a:gd name="connsiteY218" fmla="*/ 1412406 h 1883640"/>
                  <a:gd name="connsiteX219" fmla="*/ 1601015 w 4054602"/>
                  <a:gd name="connsiteY219" fmla="*/ 1412406 h 1883640"/>
                  <a:gd name="connsiteX220" fmla="*/ 1601015 w 4054602"/>
                  <a:gd name="connsiteY220" fmla="*/ 1421493 h 1883640"/>
                  <a:gd name="connsiteX221" fmla="*/ 1632254 w 4054602"/>
                  <a:gd name="connsiteY221" fmla="*/ 1421493 h 1883640"/>
                  <a:gd name="connsiteX222" fmla="*/ 1632254 w 4054602"/>
                  <a:gd name="connsiteY222" fmla="*/ 1429282 h 1883640"/>
                  <a:gd name="connsiteX223" fmla="*/ 1671303 w 4054602"/>
                  <a:gd name="connsiteY223" fmla="*/ 1429282 h 1883640"/>
                  <a:gd name="connsiteX224" fmla="*/ 1671303 w 4054602"/>
                  <a:gd name="connsiteY224" fmla="*/ 1443562 h 1883640"/>
                  <a:gd name="connsiteX225" fmla="*/ 1686923 w 4054602"/>
                  <a:gd name="connsiteY225" fmla="*/ 1443562 h 1883640"/>
                  <a:gd name="connsiteX226" fmla="*/ 1686923 w 4054602"/>
                  <a:gd name="connsiteY226" fmla="*/ 1460438 h 1883640"/>
                  <a:gd name="connsiteX227" fmla="*/ 1696035 w 4054602"/>
                  <a:gd name="connsiteY227" fmla="*/ 1460438 h 1883640"/>
                  <a:gd name="connsiteX228" fmla="*/ 1696035 w 4054602"/>
                  <a:gd name="connsiteY228" fmla="*/ 1468227 h 1883640"/>
                  <a:gd name="connsiteX229" fmla="*/ 1710353 w 4054602"/>
                  <a:gd name="connsiteY229" fmla="*/ 1468227 h 1883640"/>
                  <a:gd name="connsiteX230" fmla="*/ 1710353 w 4054602"/>
                  <a:gd name="connsiteY230" fmla="*/ 1476016 h 1883640"/>
                  <a:gd name="connsiteX231" fmla="*/ 1732481 w 4054602"/>
                  <a:gd name="connsiteY231" fmla="*/ 1476016 h 1883640"/>
                  <a:gd name="connsiteX232" fmla="*/ 1732481 w 4054602"/>
                  <a:gd name="connsiteY232" fmla="*/ 1483805 h 1883640"/>
                  <a:gd name="connsiteX233" fmla="*/ 1766323 w 4054602"/>
                  <a:gd name="connsiteY233" fmla="*/ 1483805 h 1883640"/>
                  <a:gd name="connsiteX234" fmla="*/ 1766323 w 4054602"/>
                  <a:gd name="connsiteY234" fmla="*/ 1491594 h 1883640"/>
                  <a:gd name="connsiteX235" fmla="*/ 1828802 w 4054602"/>
                  <a:gd name="connsiteY235" fmla="*/ 1491594 h 1883640"/>
                  <a:gd name="connsiteX236" fmla="*/ 1828802 w 4054602"/>
                  <a:gd name="connsiteY236" fmla="*/ 1507172 h 1883640"/>
                  <a:gd name="connsiteX237" fmla="*/ 1836612 w 4054602"/>
                  <a:gd name="connsiteY237" fmla="*/ 1507172 h 1883640"/>
                  <a:gd name="connsiteX238" fmla="*/ 1836612 w 4054602"/>
                  <a:gd name="connsiteY238" fmla="*/ 1514961 h 1883640"/>
                  <a:gd name="connsiteX239" fmla="*/ 1884772 w 4054602"/>
                  <a:gd name="connsiteY239" fmla="*/ 1514961 h 1883640"/>
                  <a:gd name="connsiteX240" fmla="*/ 1884772 w 4054602"/>
                  <a:gd name="connsiteY240" fmla="*/ 1522750 h 1883640"/>
                  <a:gd name="connsiteX241" fmla="*/ 1995411 w 4054602"/>
                  <a:gd name="connsiteY241" fmla="*/ 1522750 h 1883640"/>
                  <a:gd name="connsiteX242" fmla="*/ 1995411 w 4054602"/>
                  <a:gd name="connsiteY242" fmla="*/ 1530539 h 1883640"/>
                  <a:gd name="connsiteX243" fmla="*/ 2009729 w 4054602"/>
                  <a:gd name="connsiteY243" fmla="*/ 1530539 h 1883640"/>
                  <a:gd name="connsiteX244" fmla="*/ 2009729 w 4054602"/>
                  <a:gd name="connsiteY244" fmla="*/ 1538328 h 1883640"/>
                  <a:gd name="connsiteX245" fmla="*/ 2025349 w 4054602"/>
                  <a:gd name="connsiteY245" fmla="*/ 1538328 h 1883640"/>
                  <a:gd name="connsiteX246" fmla="*/ 2025349 w 4054602"/>
                  <a:gd name="connsiteY246" fmla="*/ 1546117 h 1883640"/>
                  <a:gd name="connsiteX247" fmla="*/ 2033159 w 4054602"/>
                  <a:gd name="connsiteY247" fmla="*/ 1546117 h 1883640"/>
                  <a:gd name="connsiteX248" fmla="*/ 2033159 w 4054602"/>
                  <a:gd name="connsiteY248" fmla="*/ 1553906 h 1883640"/>
                  <a:gd name="connsiteX249" fmla="*/ 2098241 w 4054602"/>
                  <a:gd name="connsiteY249" fmla="*/ 1553906 h 1883640"/>
                  <a:gd name="connsiteX250" fmla="*/ 2098241 w 4054602"/>
                  <a:gd name="connsiteY250" fmla="*/ 1569484 h 1883640"/>
                  <a:gd name="connsiteX251" fmla="*/ 2104749 w 4054602"/>
                  <a:gd name="connsiteY251" fmla="*/ 1569484 h 1883640"/>
                  <a:gd name="connsiteX252" fmla="*/ 2104749 w 4054602"/>
                  <a:gd name="connsiteY252" fmla="*/ 1577273 h 1883640"/>
                  <a:gd name="connsiteX253" fmla="*/ 2112559 w 4054602"/>
                  <a:gd name="connsiteY253" fmla="*/ 1577273 h 1883640"/>
                  <a:gd name="connsiteX254" fmla="*/ 2112559 w 4054602"/>
                  <a:gd name="connsiteY254" fmla="*/ 1585062 h 1883640"/>
                  <a:gd name="connsiteX255" fmla="*/ 2310408 w 4054602"/>
                  <a:gd name="connsiteY255" fmla="*/ 1585062 h 1883640"/>
                  <a:gd name="connsiteX256" fmla="*/ 2310408 w 4054602"/>
                  <a:gd name="connsiteY256" fmla="*/ 1595448 h 1883640"/>
                  <a:gd name="connsiteX257" fmla="*/ 2316916 w 4054602"/>
                  <a:gd name="connsiteY257" fmla="*/ 1595448 h 1883640"/>
                  <a:gd name="connsiteX258" fmla="*/ 2316916 w 4054602"/>
                  <a:gd name="connsiteY258" fmla="*/ 1600640 h 1883640"/>
                  <a:gd name="connsiteX259" fmla="*/ 2349457 w 4054602"/>
                  <a:gd name="connsiteY259" fmla="*/ 1600640 h 1883640"/>
                  <a:gd name="connsiteX260" fmla="*/ 2349457 w 4054602"/>
                  <a:gd name="connsiteY260" fmla="*/ 1609727 h 1883640"/>
                  <a:gd name="connsiteX261" fmla="*/ 2355965 w 4054602"/>
                  <a:gd name="connsiteY261" fmla="*/ 1609727 h 1883640"/>
                  <a:gd name="connsiteX262" fmla="*/ 2355965 w 4054602"/>
                  <a:gd name="connsiteY262" fmla="*/ 1616218 h 1883640"/>
                  <a:gd name="connsiteX263" fmla="*/ 2404126 w 4054602"/>
                  <a:gd name="connsiteY263" fmla="*/ 1616218 h 1883640"/>
                  <a:gd name="connsiteX264" fmla="*/ 2404126 w 4054602"/>
                  <a:gd name="connsiteY264" fmla="*/ 1631796 h 1883640"/>
                  <a:gd name="connsiteX265" fmla="*/ 2466604 w 4054602"/>
                  <a:gd name="connsiteY265" fmla="*/ 1631796 h 1883640"/>
                  <a:gd name="connsiteX266" fmla="*/ 2466604 w 4054602"/>
                  <a:gd name="connsiteY266" fmla="*/ 1639585 h 1883640"/>
                  <a:gd name="connsiteX267" fmla="*/ 2531686 w 4054602"/>
                  <a:gd name="connsiteY267" fmla="*/ 1639585 h 1883640"/>
                  <a:gd name="connsiteX268" fmla="*/ 2531686 w 4054602"/>
                  <a:gd name="connsiteY268" fmla="*/ 1648673 h 1883640"/>
                  <a:gd name="connsiteX269" fmla="*/ 2539496 w 4054602"/>
                  <a:gd name="connsiteY269" fmla="*/ 1648673 h 1883640"/>
                  <a:gd name="connsiteX270" fmla="*/ 2539496 w 4054602"/>
                  <a:gd name="connsiteY270" fmla="*/ 1656461 h 1883640"/>
                  <a:gd name="connsiteX271" fmla="*/ 2608483 w 4054602"/>
                  <a:gd name="connsiteY271" fmla="*/ 1656461 h 1883640"/>
                  <a:gd name="connsiteX272" fmla="*/ 2608483 w 4054602"/>
                  <a:gd name="connsiteY272" fmla="*/ 1672039 h 1883640"/>
                  <a:gd name="connsiteX273" fmla="*/ 2672263 w 4054602"/>
                  <a:gd name="connsiteY273" fmla="*/ 1672039 h 1883640"/>
                  <a:gd name="connsiteX274" fmla="*/ 2672263 w 4054602"/>
                  <a:gd name="connsiteY274" fmla="*/ 1679828 h 1883640"/>
                  <a:gd name="connsiteX275" fmla="*/ 2680073 w 4054602"/>
                  <a:gd name="connsiteY275" fmla="*/ 1679828 h 1883640"/>
                  <a:gd name="connsiteX276" fmla="*/ 2680073 w 4054602"/>
                  <a:gd name="connsiteY276" fmla="*/ 1695406 h 1883640"/>
                  <a:gd name="connsiteX277" fmla="*/ 2751663 w 4054602"/>
                  <a:gd name="connsiteY277" fmla="*/ 1695406 h 1883640"/>
                  <a:gd name="connsiteX278" fmla="*/ 2751663 w 4054602"/>
                  <a:gd name="connsiteY278" fmla="*/ 1703195 h 1883640"/>
                  <a:gd name="connsiteX279" fmla="*/ 2767283 w 4054602"/>
                  <a:gd name="connsiteY279" fmla="*/ 1703195 h 1883640"/>
                  <a:gd name="connsiteX280" fmla="*/ 2767283 w 4054602"/>
                  <a:gd name="connsiteY280" fmla="*/ 1710984 h 1883640"/>
                  <a:gd name="connsiteX281" fmla="*/ 2781601 w 4054602"/>
                  <a:gd name="connsiteY281" fmla="*/ 1710984 h 1883640"/>
                  <a:gd name="connsiteX282" fmla="*/ 2781601 w 4054602"/>
                  <a:gd name="connsiteY282" fmla="*/ 1733053 h 1883640"/>
                  <a:gd name="connsiteX283" fmla="*/ 2845381 w 4054602"/>
                  <a:gd name="connsiteY283" fmla="*/ 1733053 h 1883640"/>
                  <a:gd name="connsiteX284" fmla="*/ 2845381 w 4054602"/>
                  <a:gd name="connsiteY284" fmla="*/ 1742141 h 1883640"/>
                  <a:gd name="connsiteX285" fmla="*/ 2853191 w 4054602"/>
                  <a:gd name="connsiteY285" fmla="*/ 1742141 h 1883640"/>
                  <a:gd name="connsiteX286" fmla="*/ 2853191 w 4054602"/>
                  <a:gd name="connsiteY286" fmla="*/ 1749929 h 1883640"/>
                  <a:gd name="connsiteX287" fmla="*/ 2900050 w 4054602"/>
                  <a:gd name="connsiteY287" fmla="*/ 1749929 h 1883640"/>
                  <a:gd name="connsiteX288" fmla="*/ 2900050 w 4054602"/>
                  <a:gd name="connsiteY288" fmla="*/ 1773296 h 1883640"/>
                  <a:gd name="connsiteX289" fmla="*/ 3002880 w 4054602"/>
                  <a:gd name="connsiteY289" fmla="*/ 1773296 h 1883640"/>
                  <a:gd name="connsiteX290" fmla="*/ 3002880 w 4054602"/>
                  <a:gd name="connsiteY290" fmla="*/ 1788874 h 1883640"/>
                  <a:gd name="connsiteX291" fmla="*/ 3019801 w 4054602"/>
                  <a:gd name="connsiteY291" fmla="*/ 1788874 h 1883640"/>
                  <a:gd name="connsiteX292" fmla="*/ 3019801 w 4054602"/>
                  <a:gd name="connsiteY292" fmla="*/ 1796663 h 1883640"/>
                  <a:gd name="connsiteX293" fmla="*/ 3224158 w 4054602"/>
                  <a:gd name="connsiteY293" fmla="*/ 1796663 h 1883640"/>
                  <a:gd name="connsiteX294" fmla="*/ 3224158 w 4054602"/>
                  <a:gd name="connsiteY294" fmla="*/ 1821329 h 1883640"/>
                  <a:gd name="connsiteX295" fmla="*/ 3239777 w 4054602"/>
                  <a:gd name="connsiteY295" fmla="*/ 1821329 h 1883640"/>
                  <a:gd name="connsiteX296" fmla="*/ 3239777 w 4054602"/>
                  <a:gd name="connsiteY296" fmla="*/ 1827819 h 1883640"/>
                  <a:gd name="connsiteX297" fmla="*/ 3854151 w 4054602"/>
                  <a:gd name="connsiteY297" fmla="*/ 1827819 h 1883640"/>
                  <a:gd name="connsiteX298" fmla="*/ 3854151 w 4054602"/>
                  <a:gd name="connsiteY298" fmla="*/ 1883641 h 1883640"/>
                  <a:gd name="connsiteX299" fmla="*/ 4054603 w 4054602"/>
                  <a:gd name="connsiteY299" fmla="*/ 1883641 h 18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</a:cxnLst>
                <a:rect l="l" t="t" r="r" b="b"/>
                <a:pathLst>
                  <a:path w="4054602" h="1883640">
                    <a:moveTo>
                      <a:pt x="0" y="0"/>
                    </a:moveTo>
                    <a:lnTo>
                      <a:pt x="88511" y="0"/>
                    </a:lnTo>
                    <a:lnTo>
                      <a:pt x="88511" y="9087"/>
                    </a:lnTo>
                    <a:lnTo>
                      <a:pt x="143180" y="9087"/>
                    </a:lnTo>
                    <a:lnTo>
                      <a:pt x="143180" y="25963"/>
                    </a:lnTo>
                    <a:lnTo>
                      <a:pt x="158800" y="25963"/>
                    </a:lnTo>
                    <a:lnTo>
                      <a:pt x="158800" y="31156"/>
                    </a:lnTo>
                    <a:lnTo>
                      <a:pt x="165308" y="31156"/>
                    </a:lnTo>
                    <a:lnTo>
                      <a:pt x="165308" y="41541"/>
                    </a:lnTo>
                    <a:lnTo>
                      <a:pt x="190039" y="41541"/>
                    </a:lnTo>
                    <a:lnTo>
                      <a:pt x="190039" y="48032"/>
                    </a:lnTo>
                    <a:lnTo>
                      <a:pt x="206960" y="48032"/>
                    </a:lnTo>
                    <a:lnTo>
                      <a:pt x="206960" y="55821"/>
                    </a:lnTo>
                    <a:lnTo>
                      <a:pt x="222580" y="55821"/>
                    </a:lnTo>
                    <a:lnTo>
                      <a:pt x="222580" y="72697"/>
                    </a:lnTo>
                    <a:lnTo>
                      <a:pt x="230390" y="72697"/>
                    </a:lnTo>
                    <a:lnTo>
                      <a:pt x="230390" y="79188"/>
                    </a:lnTo>
                    <a:lnTo>
                      <a:pt x="253819" y="79188"/>
                    </a:lnTo>
                    <a:lnTo>
                      <a:pt x="253819" y="102555"/>
                    </a:lnTo>
                    <a:lnTo>
                      <a:pt x="261629" y="102555"/>
                    </a:lnTo>
                    <a:lnTo>
                      <a:pt x="261629" y="110344"/>
                    </a:lnTo>
                    <a:lnTo>
                      <a:pt x="269439" y="110344"/>
                    </a:lnTo>
                    <a:lnTo>
                      <a:pt x="269439" y="133711"/>
                    </a:lnTo>
                    <a:lnTo>
                      <a:pt x="277249" y="133711"/>
                    </a:lnTo>
                    <a:lnTo>
                      <a:pt x="277249" y="141500"/>
                    </a:lnTo>
                    <a:lnTo>
                      <a:pt x="285059" y="141500"/>
                    </a:lnTo>
                    <a:lnTo>
                      <a:pt x="285059" y="150587"/>
                    </a:lnTo>
                    <a:lnTo>
                      <a:pt x="292869" y="150587"/>
                    </a:lnTo>
                    <a:lnTo>
                      <a:pt x="292869" y="157078"/>
                    </a:lnTo>
                    <a:lnTo>
                      <a:pt x="308488" y="157078"/>
                    </a:lnTo>
                    <a:lnTo>
                      <a:pt x="308488" y="166165"/>
                    </a:lnTo>
                    <a:lnTo>
                      <a:pt x="324108" y="166165"/>
                    </a:lnTo>
                    <a:lnTo>
                      <a:pt x="324108" y="173954"/>
                    </a:lnTo>
                    <a:lnTo>
                      <a:pt x="331918" y="173954"/>
                    </a:lnTo>
                    <a:lnTo>
                      <a:pt x="331918" y="181743"/>
                    </a:lnTo>
                    <a:lnTo>
                      <a:pt x="341029" y="181743"/>
                    </a:lnTo>
                    <a:lnTo>
                      <a:pt x="341029" y="197321"/>
                    </a:lnTo>
                    <a:lnTo>
                      <a:pt x="364459" y="197321"/>
                    </a:lnTo>
                    <a:lnTo>
                      <a:pt x="364459" y="212899"/>
                    </a:lnTo>
                    <a:lnTo>
                      <a:pt x="395698" y="212899"/>
                    </a:lnTo>
                    <a:lnTo>
                      <a:pt x="395698" y="236266"/>
                    </a:lnTo>
                    <a:lnTo>
                      <a:pt x="403508" y="236266"/>
                    </a:lnTo>
                    <a:lnTo>
                      <a:pt x="403508" y="253143"/>
                    </a:lnTo>
                    <a:lnTo>
                      <a:pt x="411318" y="253143"/>
                    </a:lnTo>
                    <a:lnTo>
                      <a:pt x="411318" y="259633"/>
                    </a:lnTo>
                    <a:lnTo>
                      <a:pt x="442557" y="259633"/>
                    </a:lnTo>
                    <a:lnTo>
                      <a:pt x="442557" y="275211"/>
                    </a:lnTo>
                    <a:lnTo>
                      <a:pt x="450367" y="275211"/>
                    </a:lnTo>
                    <a:lnTo>
                      <a:pt x="450367" y="284299"/>
                    </a:lnTo>
                    <a:lnTo>
                      <a:pt x="458177" y="284299"/>
                    </a:lnTo>
                    <a:lnTo>
                      <a:pt x="458177" y="292088"/>
                    </a:lnTo>
                    <a:lnTo>
                      <a:pt x="465987" y="292088"/>
                    </a:lnTo>
                    <a:lnTo>
                      <a:pt x="465987" y="299877"/>
                    </a:lnTo>
                    <a:lnTo>
                      <a:pt x="473796" y="299877"/>
                    </a:lnTo>
                    <a:lnTo>
                      <a:pt x="473796" y="315455"/>
                    </a:lnTo>
                    <a:lnTo>
                      <a:pt x="490718" y="315455"/>
                    </a:lnTo>
                    <a:lnTo>
                      <a:pt x="490718" y="323244"/>
                    </a:lnTo>
                    <a:lnTo>
                      <a:pt x="497226" y="323244"/>
                    </a:lnTo>
                    <a:lnTo>
                      <a:pt x="497226" y="331033"/>
                    </a:lnTo>
                    <a:lnTo>
                      <a:pt x="505036" y="331033"/>
                    </a:lnTo>
                    <a:lnTo>
                      <a:pt x="505036" y="346611"/>
                    </a:lnTo>
                    <a:lnTo>
                      <a:pt x="514147" y="346611"/>
                    </a:lnTo>
                    <a:lnTo>
                      <a:pt x="514147" y="369978"/>
                    </a:lnTo>
                    <a:lnTo>
                      <a:pt x="553196" y="369978"/>
                    </a:lnTo>
                    <a:lnTo>
                      <a:pt x="553196" y="393345"/>
                    </a:lnTo>
                    <a:lnTo>
                      <a:pt x="561006" y="393345"/>
                    </a:lnTo>
                    <a:lnTo>
                      <a:pt x="561006" y="408923"/>
                    </a:lnTo>
                    <a:lnTo>
                      <a:pt x="576626" y="408923"/>
                    </a:lnTo>
                    <a:lnTo>
                      <a:pt x="576626" y="416712"/>
                    </a:lnTo>
                    <a:lnTo>
                      <a:pt x="607865" y="416712"/>
                    </a:lnTo>
                    <a:lnTo>
                      <a:pt x="607865" y="447868"/>
                    </a:lnTo>
                    <a:lnTo>
                      <a:pt x="615675" y="447868"/>
                    </a:lnTo>
                    <a:lnTo>
                      <a:pt x="615675" y="471235"/>
                    </a:lnTo>
                    <a:lnTo>
                      <a:pt x="640406" y="471235"/>
                    </a:lnTo>
                    <a:lnTo>
                      <a:pt x="640406" y="503689"/>
                    </a:lnTo>
                    <a:lnTo>
                      <a:pt x="656026" y="503689"/>
                    </a:lnTo>
                    <a:lnTo>
                      <a:pt x="656026" y="511478"/>
                    </a:lnTo>
                    <a:lnTo>
                      <a:pt x="663836" y="511478"/>
                    </a:lnTo>
                    <a:lnTo>
                      <a:pt x="663836" y="519267"/>
                    </a:lnTo>
                    <a:lnTo>
                      <a:pt x="679455" y="519267"/>
                    </a:lnTo>
                    <a:lnTo>
                      <a:pt x="679455" y="550423"/>
                    </a:lnTo>
                    <a:lnTo>
                      <a:pt x="687265" y="550423"/>
                    </a:lnTo>
                    <a:lnTo>
                      <a:pt x="687265" y="581579"/>
                    </a:lnTo>
                    <a:lnTo>
                      <a:pt x="695075" y="581579"/>
                    </a:lnTo>
                    <a:lnTo>
                      <a:pt x="695075" y="597157"/>
                    </a:lnTo>
                    <a:lnTo>
                      <a:pt x="702885" y="597157"/>
                    </a:lnTo>
                    <a:lnTo>
                      <a:pt x="702885" y="604946"/>
                    </a:lnTo>
                    <a:lnTo>
                      <a:pt x="710695" y="604946"/>
                    </a:lnTo>
                    <a:lnTo>
                      <a:pt x="710695" y="612735"/>
                    </a:lnTo>
                    <a:lnTo>
                      <a:pt x="718504" y="612735"/>
                    </a:lnTo>
                    <a:lnTo>
                      <a:pt x="718504" y="620524"/>
                    </a:lnTo>
                    <a:lnTo>
                      <a:pt x="726314" y="620524"/>
                    </a:lnTo>
                    <a:lnTo>
                      <a:pt x="726314" y="628313"/>
                    </a:lnTo>
                    <a:lnTo>
                      <a:pt x="734124" y="628313"/>
                    </a:lnTo>
                    <a:lnTo>
                      <a:pt x="734124" y="643891"/>
                    </a:lnTo>
                    <a:lnTo>
                      <a:pt x="741934" y="643891"/>
                    </a:lnTo>
                    <a:lnTo>
                      <a:pt x="741934" y="651680"/>
                    </a:lnTo>
                    <a:lnTo>
                      <a:pt x="749744" y="651680"/>
                    </a:lnTo>
                    <a:lnTo>
                      <a:pt x="749744" y="675047"/>
                    </a:lnTo>
                    <a:lnTo>
                      <a:pt x="757553" y="675047"/>
                    </a:lnTo>
                    <a:lnTo>
                      <a:pt x="757553" y="684134"/>
                    </a:lnTo>
                    <a:lnTo>
                      <a:pt x="790094" y="684134"/>
                    </a:lnTo>
                    <a:lnTo>
                      <a:pt x="790094" y="707501"/>
                    </a:lnTo>
                    <a:lnTo>
                      <a:pt x="796603" y="707501"/>
                    </a:lnTo>
                    <a:lnTo>
                      <a:pt x="796603" y="715290"/>
                    </a:lnTo>
                    <a:lnTo>
                      <a:pt x="804412" y="715290"/>
                    </a:lnTo>
                    <a:lnTo>
                      <a:pt x="804412" y="723079"/>
                    </a:lnTo>
                    <a:lnTo>
                      <a:pt x="821334" y="723079"/>
                    </a:lnTo>
                    <a:lnTo>
                      <a:pt x="821334" y="738657"/>
                    </a:lnTo>
                    <a:lnTo>
                      <a:pt x="829144" y="738657"/>
                    </a:lnTo>
                    <a:lnTo>
                      <a:pt x="829144" y="746446"/>
                    </a:lnTo>
                    <a:lnTo>
                      <a:pt x="836953" y="746446"/>
                    </a:lnTo>
                    <a:lnTo>
                      <a:pt x="836953" y="762024"/>
                    </a:lnTo>
                    <a:lnTo>
                      <a:pt x="852573" y="762024"/>
                    </a:lnTo>
                    <a:lnTo>
                      <a:pt x="852573" y="769813"/>
                    </a:lnTo>
                    <a:lnTo>
                      <a:pt x="891622" y="769813"/>
                    </a:lnTo>
                    <a:lnTo>
                      <a:pt x="891622" y="800969"/>
                    </a:lnTo>
                    <a:lnTo>
                      <a:pt x="907242" y="800969"/>
                    </a:lnTo>
                    <a:lnTo>
                      <a:pt x="907242" y="816547"/>
                    </a:lnTo>
                    <a:lnTo>
                      <a:pt x="930671" y="816547"/>
                    </a:lnTo>
                    <a:lnTo>
                      <a:pt x="930671" y="824336"/>
                    </a:lnTo>
                    <a:lnTo>
                      <a:pt x="939783" y="824336"/>
                    </a:lnTo>
                    <a:lnTo>
                      <a:pt x="939783" y="832125"/>
                    </a:lnTo>
                    <a:lnTo>
                      <a:pt x="946291" y="832125"/>
                    </a:lnTo>
                    <a:lnTo>
                      <a:pt x="946291" y="856790"/>
                    </a:lnTo>
                    <a:lnTo>
                      <a:pt x="955402" y="856790"/>
                    </a:lnTo>
                    <a:lnTo>
                      <a:pt x="955402" y="872368"/>
                    </a:lnTo>
                    <a:lnTo>
                      <a:pt x="963212" y="872368"/>
                    </a:lnTo>
                    <a:lnTo>
                      <a:pt x="963212" y="878859"/>
                    </a:lnTo>
                    <a:lnTo>
                      <a:pt x="971022" y="878859"/>
                    </a:lnTo>
                    <a:lnTo>
                      <a:pt x="971022" y="899630"/>
                    </a:lnTo>
                    <a:lnTo>
                      <a:pt x="986642" y="899630"/>
                    </a:lnTo>
                    <a:lnTo>
                      <a:pt x="986642" y="907419"/>
                    </a:lnTo>
                    <a:lnTo>
                      <a:pt x="993150" y="907419"/>
                    </a:lnTo>
                    <a:lnTo>
                      <a:pt x="993150" y="917804"/>
                    </a:lnTo>
                    <a:lnTo>
                      <a:pt x="1002261" y="917804"/>
                    </a:lnTo>
                    <a:lnTo>
                      <a:pt x="1002261" y="925593"/>
                    </a:lnTo>
                    <a:lnTo>
                      <a:pt x="1025691" y="925593"/>
                    </a:lnTo>
                    <a:lnTo>
                      <a:pt x="1025691" y="934680"/>
                    </a:lnTo>
                    <a:lnTo>
                      <a:pt x="1041311" y="934680"/>
                    </a:lnTo>
                    <a:lnTo>
                      <a:pt x="1041311" y="950258"/>
                    </a:lnTo>
                    <a:lnTo>
                      <a:pt x="1049121" y="950258"/>
                    </a:lnTo>
                    <a:lnTo>
                      <a:pt x="1049121" y="958047"/>
                    </a:lnTo>
                    <a:lnTo>
                      <a:pt x="1064740" y="958047"/>
                    </a:lnTo>
                    <a:lnTo>
                      <a:pt x="1064740" y="965836"/>
                    </a:lnTo>
                    <a:lnTo>
                      <a:pt x="1072550" y="965836"/>
                    </a:lnTo>
                    <a:lnTo>
                      <a:pt x="1072550" y="981414"/>
                    </a:lnTo>
                    <a:lnTo>
                      <a:pt x="1088170" y="981414"/>
                    </a:lnTo>
                    <a:lnTo>
                      <a:pt x="1088170" y="989203"/>
                    </a:lnTo>
                    <a:lnTo>
                      <a:pt x="1103789" y="989203"/>
                    </a:lnTo>
                    <a:lnTo>
                      <a:pt x="1103789" y="998291"/>
                    </a:lnTo>
                    <a:lnTo>
                      <a:pt x="1120711" y="998291"/>
                    </a:lnTo>
                    <a:lnTo>
                      <a:pt x="1120711" y="1012570"/>
                    </a:lnTo>
                    <a:lnTo>
                      <a:pt x="1128520" y="1012570"/>
                    </a:lnTo>
                    <a:lnTo>
                      <a:pt x="1128520" y="1020359"/>
                    </a:lnTo>
                    <a:lnTo>
                      <a:pt x="1146743" y="1020359"/>
                    </a:lnTo>
                    <a:lnTo>
                      <a:pt x="1146743" y="1029447"/>
                    </a:lnTo>
                    <a:lnTo>
                      <a:pt x="1183189" y="1029447"/>
                    </a:lnTo>
                    <a:lnTo>
                      <a:pt x="1183189" y="1037236"/>
                    </a:lnTo>
                    <a:lnTo>
                      <a:pt x="1190999" y="1037236"/>
                    </a:lnTo>
                    <a:lnTo>
                      <a:pt x="1190999" y="1043726"/>
                    </a:lnTo>
                    <a:lnTo>
                      <a:pt x="1198809" y="1043726"/>
                    </a:lnTo>
                    <a:lnTo>
                      <a:pt x="1198809" y="1051515"/>
                    </a:lnTo>
                    <a:lnTo>
                      <a:pt x="1206619" y="1051515"/>
                    </a:lnTo>
                    <a:lnTo>
                      <a:pt x="1206619" y="1059304"/>
                    </a:lnTo>
                    <a:lnTo>
                      <a:pt x="1214429" y="1059304"/>
                    </a:lnTo>
                    <a:lnTo>
                      <a:pt x="1214429" y="1067094"/>
                    </a:lnTo>
                    <a:lnTo>
                      <a:pt x="1231350" y="1067094"/>
                    </a:lnTo>
                    <a:lnTo>
                      <a:pt x="1231350" y="1082672"/>
                    </a:lnTo>
                    <a:lnTo>
                      <a:pt x="1237858" y="1082672"/>
                    </a:lnTo>
                    <a:lnTo>
                      <a:pt x="1237858" y="1090461"/>
                    </a:lnTo>
                    <a:lnTo>
                      <a:pt x="1246969" y="1090461"/>
                    </a:lnTo>
                    <a:lnTo>
                      <a:pt x="1246969" y="1107337"/>
                    </a:lnTo>
                    <a:lnTo>
                      <a:pt x="1261287" y="1107337"/>
                    </a:lnTo>
                    <a:lnTo>
                      <a:pt x="1261287" y="1122915"/>
                    </a:lnTo>
                    <a:lnTo>
                      <a:pt x="1270399" y="1122915"/>
                    </a:lnTo>
                    <a:lnTo>
                      <a:pt x="1270399" y="1138493"/>
                    </a:lnTo>
                    <a:lnTo>
                      <a:pt x="1302940" y="1138493"/>
                    </a:lnTo>
                    <a:lnTo>
                      <a:pt x="1302940" y="1146282"/>
                    </a:lnTo>
                    <a:lnTo>
                      <a:pt x="1309448" y="1146282"/>
                    </a:lnTo>
                    <a:lnTo>
                      <a:pt x="1309448" y="1154071"/>
                    </a:lnTo>
                    <a:lnTo>
                      <a:pt x="1317258" y="1154071"/>
                    </a:lnTo>
                    <a:lnTo>
                      <a:pt x="1317258" y="1161860"/>
                    </a:lnTo>
                    <a:lnTo>
                      <a:pt x="1339386" y="1161860"/>
                    </a:lnTo>
                    <a:lnTo>
                      <a:pt x="1339386" y="1170947"/>
                    </a:lnTo>
                    <a:lnTo>
                      <a:pt x="1348497" y="1170947"/>
                    </a:lnTo>
                    <a:lnTo>
                      <a:pt x="1348497" y="1186525"/>
                    </a:lnTo>
                    <a:lnTo>
                      <a:pt x="1364117" y="1186525"/>
                    </a:lnTo>
                    <a:lnTo>
                      <a:pt x="1364117" y="1194314"/>
                    </a:lnTo>
                    <a:lnTo>
                      <a:pt x="1387546" y="1194314"/>
                    </a:lnTo>
                    <a:lnTo>
                      <a:pt x="1387546" y="1202103"/>
                    </a:lnTo>
                    <a:lnTo>
                      <a:pt x="1396658" y="1202103"/>
                    </a:lnTo>
                    <a:lnTo>
                      <a:pt x="1396658" y="1209892"/>
                    </a:lnTo>
                    <a:lnTo>
                      <a:pt x="1403166" y="1209892"/>
                    </a:lnTo>
                    <a:lnTo>
                      <a:pt x="1403166" y="1217681"/>
                    </a:lnTo>
                    <a:lnTo>
                      <a:pt x="1410976" y="1217681"/>
                    </a:lnTo>
                    <a:lnTo>
                      <a:pt x="1410976" y="1231961"/>
                    </a:lnTo>
                    <a:lnTo>
                      <a:pt x="1443517" y="1231961"/>
                    </a:lnTo>
                    <a:lnTo>
                      <a:pt x="1443517" y="1239750"/>
                    </a:lnTo>
                    <a:lnTo>
                      <a:pt x="1450025" y="1239750"/>
                    </a:lnTo>
                    <a:lnTo>
                      <a:pt x="1450025" y="1264415"/>
                    </a:lnTo>
                    <a:lnTo>
                      <a:pt x="1474756" y="1264415"/>
                    </a:lnTo>
                    <a:lnTo>
                      <a:pt x="1474756" y="1295571"/>
                    </a:lnTo>
                    <a:lnTo>
                      <a:pt x="1505995" y="1295571"/>
                    </a:lnTo>
                    <a:lnTo>
                      <a:pt x="1505995" y="1303360"/>
                    </a:lnTo>
                    <a:lnTo>
                      <a:pt x="1522917" y="1303360"/>
                    </a:lnTo>
                    <a:lnTo>
                      <a:pt x="1522917" y="1334516"/>
                    </a:lnTo>
                    <a:lnTo>
                      <a:pt x="1538536" y="1334516"/>
                    </a:lnTo>
                    <a:lnTo>
                      <a:pt x="1538536" y="1347498"/>
                    </a:lnTo>
                    <a:lnTo>
                      <a:pt x="1546346" y="1347498"/>
                    </a:lnTo>
                    <a:lnTo>
                      <a:pt x="1546346" y="1359181"/>
                    </a:lnTo>
                    <a:lnTo>
                      <a:pt x="1554156" y="1359181"/>
                    </a:lnTo>
                    <a:lnTo>
                      <a:pt x="1554156" y="1373461"/>
                    </a:lnTo>
                    <a:lnTo>
                      <a:pt x="1569776" y="1373461"/>
                    </a:lnTo>
                    <a:lnTo>
                      <a:pt x="1569776" y="1381250"/>
                    </a:lnTo>
                    <a:lnTo>
                      <a:pt x="1576284" y="1381250"/>
                    </a:lnTo>
                    <a:lnTo>
                      <a:pt x="1576284" y="1390337"/>
                    </a:lnTo>
                    <a:lnTo>
                      <a:pt x="1593205" y="1390337"/>
                    </a:lnTo>
                    <a:lnTo>
                      <a:pt x="1593205" y="1412406"/>
                    </a:lnTo>
                    <a:lnTo>
                      <a:pt x="1601015" y="1412406"/>
                    </a:lnTo>
                    <a:lnTo>
                      <a:pt x="1601015" y="1421493"/>
                    </a:lnTo>
                    <a:lnTo>
                      <a:pt x="1632254" y="1421493"/>
                    </a:lnTo>
                    <a:lnTo>
                      <a:pt x="1632254" y="1429282"/>
                    </a:lnTo>
                    <a:lnTo>
                      <a:pt x="1671303" y="1429282"/>
                    </a:lnTo>
                    <a:lnTo>
                      <a:pt x="1671303" y="1443562"/>
                    </a:lnTo>
                    <a:lnTo>
                      <a:pt x="1686923" y="1443562"/>
                    </a:lnTo>
                    <a:lnTo>
                      <a:pt x="1686923" y="1460438"/>
                    </a:lnTo>
                    <a:lnTo>
                      <a:pt x="1696035" y="1460438"/>
                    </a:lnTo>
                    <a:lnTo>
                      <a:pt x="1696035" y="1468227"/>
                    </a:lnTo>
                    <a:lnTo>
                      <a:pt x="1710353" y="1468227"/>
                    </a:lnTo>
                    <a:lnTo>
                      <a:pt x="1710353" y="1476016"/>
                    </a:lnTo>
                    <a:lnTo>
                      <a:pt x="1732481" y="1476016"/>
                    </a:lnTo>
                    <a:lnTo>
                      <a:pt x="1732481" y="1483805"/>
                    </a:lnTo>
                    <a:lnTo>
                      <a:pt x="1766323" y="1483805"/>
                    </a:lnTo>
                    <a:lnTo>
                      <a:pt x="1766323" y="1491594"/>
                    </a:lnTo>
                    <a:lnTo>
                      <a:pt x="1828802" y="1491594"/>
                    </a:lnTo>
                    <a:lnTo>
                      <a:pt x="1828802" y="1507172"/>
                    </a:lnTo>
                    <a:lnTo>
                      <a:pt x="1836612" y="1507172"/>
                    </a:lnTo>
                    <a:lnTo>
                      <a:pt x="1836612" y="1514961"/>
                    </a:lnTo>
                    <a:lnTo>
                      <a:pt x="1884772" y="1514961"/>
                    </a:lnTo>
                    <a:lnTo>
                      <a:pt x="1884772" y="1522750"/>
                    </a:lnTo>
                    <a:lnTo>
                      <a:pt x="1995411" y="1522750"/>
                    </a:lnTo>
                    <a:lnTo>
                      <a:pt x="1995411" y="1530539"/>
                    </a:lnTo>
                    <a:lnTo>
                      <a:pt x="2009729" y="1530539"/>
                    </a:lnTo>
                    <a:lnTo>
                      <a:pt x="2009729" y="1538328"/>
                    </a:lnTo>
                    <a:lnTo>
                      <a:pt x="2025349" y="1538328"/>
                    </a:lnTo>
                    <a:lnTo>
                      <a:pt x="2025349" y="1546117"/>
                    </a:lnTo>
                    <a:lnTo>
                      <a:pt x="2033159" y="1546117"/>
                    </a:lnTo>
                    <a:lnTo>
                      <a:pt x="2033159" y="1553906"/>
                    </a:lnTo>
                    <a:lnTo>
                      <a:pt x="2098241" y="1553906"/>
                    </a:lnTo>
                    <a:lnTo>
                      <a:pt x="2098241" y="1569484"/>
                    </a:lnTo>
                    <a:lnTo>
                      <a:pt x="2104749" y="1569484"/>
                    </a:lnTo>
                    <a:lnTo>
                      <a:pt x="2104749" y="1577273"/>
                    </a:lnTo>
                    <a:lnTo>
                      <a:pt x="2112559" y="1577273"/>
                    </a:lnTo>
                    <a:lnTo>
                      <a:pt x="2112559" y="1585062"/>
                    </a:lnTo>
                    <a:lnTo>
                      <a:pt x="2310408" y="1585062"/>
                    </a:lnTo>
                    <a:lnTo>
                      <a:pt x="2310408" y="1595448"/>
                    </a:lnTo>
                    <a:lnTo>
                      <a:pt x="2316916" y="1595448"/>
                    </a:lnTo>
                    <a:lnTo>
                      <a:pt x="2316916" y="1600640"/>
                    </a:lnTo>
                    <a:lnTo>
                      <a:pt x="2349457" y="1600640"/>
                    </a:lnTo>
                    <a:lnTo>
                      <a:pt x="2349457" y="1609727"/>
                    </a:lnTo>
                    <a:lnTo>
                      <a:pt x="2355965" y="1609727"/>
                    </a:lnTo>
                    <a:lnTo>
                      <a:pt x="2355965" y="1616218"/>
                    </a:lnTo>
                    <a:lnTo>
                      <a:pt x="2404126" y="1616218"/>
                    </a:lnTo>
                    <a:lnTo>
                      <a:pt x="2404126" y="1631796"/>
                    </a:lnTo>
                    <a:lnTo>
                      <a:pt x="2466604" y="1631796"/>
                    </a:lnTo>
                    <a:lnTo>
                      <a:pt x="2466604" y="1639585"/>
                    </a:lnTo>
                    <a:lnTo>
                      <a:pt x="2531686" y="1639585"/>
                    </a:lnTo>
                    <a:lnTo>
                      <a:pt x="2531686" y="1648673"/>
                    </a:lnTo>
                    <a:lnTo>
                      <a:pt x="2539496" y="1648673"/>
                    </a:lnTo>
                    <a:lnTo>
                      <a:pt x="2539496" y="1656461"/>
                    </a:lnTo>
                    <a:lnTo>
                      <a:pt x="2608483" y="1656461"/>
                    </a:lnTo>
                    <a:lnTo>
                      <a:pt x="2608483" y="1672039"/>
                    </a:lnTo>
                    <a:lnTo>
                      <a:pt x="2672263" y="1672039"/>
                    </a:lnTo>
                    <a:lnTo>
                      <a:pt x="2672263" y="1679828"/>
                    </a:lnTo>
                    <a:lnTo>
                      <a:pt x="2680073" y="1679828"/>
                    </a:lnTo>
                    <a:lnTo>
                      <a:pt x="2680073" y="1695406"/>
                    </a:lnTo>
                    <a:lnTo>
                      <a:pt x="2751663" y="1695406"/>
                    </a:lnTo>
                    <a:lnTo>
                      <a:pt x="2751663" y="1703195"/>
                    </a:lnTo>
                    <a:lnTo>
                      <a:pt x="2767283" y="1703195"/>
                    </a:lnTo>
                    <a:lnTo>
                      <a:pt x="2767283" y="1710984"/>
                    </a:lnTo>
                    <a:lnTo>
                      <a:pt x="2781601" y="1710984"/>
                    </a:lnTo>
                    <a:lnTo>
                      <a:pt x="2781601" y="1733053"/>
                    </a:lnTo>
                    <a:lnTo>
                      <a:pt x="2845381" y="1733053"/>
                    </a:lnTo>
                    <a:lnTo>
                      <a:pt x="2845381" y="1742141"/>
                    </a:lnTo>
                    <a:lnTo>
                      <a:pt x="2853191" y="1742141"/>
                    </a:lnTo>
                    <a:lnTo>
                      <a:pt x="2853191" y="1749929"/>
                    </a:lnTo>
                    <a:lnTo>
                      <a:pt x="2900050" y="1749929"/>
                    </a:lnTo>
                    <a:lnTo>
                      <a:pt x="2900050" y="1773296"/>
                    </a:lnTo>
                    <a:lnTo>
                      <a:pt x="3002880" y="1773296"/>
                    </a:lnTo>
                    <a:lnTo>
                      <a:pt x="3002880" y="1788874"/>
                    </a:lnTo>
                    <a:lnTo>
                      <a:pt x="3019801" y="1788874"/>
                    </a:lnTo>
                    <a:lnTo>
                      <a:pt x="3019801" y="1796663"/>
                    </a:lnTo>
                    <a:lnTo>
                      <a:pt x="3224158" y="1796663"/>
                    </a:lnTo>
                    <a:lnTo>
                      <a:pt x="3224158" y="1821329"/>
                    </a:lnTo>
                    <a:lnTo>
                      <a:pt x="3239777" y="1821329"/>
                    </a:lnTo>
                    <a:lnTo>
                      <a:pt x="3239777" y="1827819"/>
                    </a:lnTo>
                    <a:lnTo>
                      <a:pt x="3854151" y="1827819"/>
                    </a:lnTo>
                    <a:lnTo>
                      <a:pt x="3854151" y="1883641"/>
                    </a:lnTo>
                    <a:lnTo>
                      <a:pt x="4054603" y="1883641"/>
                    </a:lnTo>
                  </a:path>
                </a:pathLst>
              </a:custGeom>
              <a:noFill/>
              <a:ln w="13010" cap="flat">
                <a:solidFill>
                  <a:srgbClr val="BFBF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BBC6961-D8EA-D120-B8DB-DE734C1CC845}"/>
                  </a:ext>
                </a:extLst>
              </p:cNvPr>
              <p:cNvSpPr/>
              <p:nvPr/>
            </p:nvSpPr>
            <p:spPr>
              <a:xfrm>
                <a:off x="1280789" y="1981786"/>
                <a:ext cx="4046793" cy="1757718"/>
              </a:xfrm>
              <a:custGeom>
                <a:avLst/>
                <a:gdLst>
                  <a:gd name="connsiteX0" fmla="*/ 0 w 4046793"/>
                  <a:gd name="connsiteY0" fmla="*/ 0 h 1757718"/>
                  <a:gd name="connsiteX1" fmla="*/ 65082 w 4046793"/>
                  <a:gd name="connsiteY1" fmla="*/ 0 h 1757718"/>
                  <a:gd name="connsiteX2" fmla="*/ 65082 w 4046793"/>
                  <a:gd name="connsiteY2" fmla="*/ 9087 h 1757718"/>
                  <a:gd name="connsiteX3" fmla="*/ 105433 w 4046793"/>
                  <a:gd name="connsiteY3" fmla="*/ 9087 h 1757718"/>
                  <a:gd name="connsiteX4" fmla="*/ 105433 w 4046793"/>
                  <a:gd name="connsiteY4" fmla="*/ 16876 h 1757718"/>
                  <a:gd name="connsiteX5" fmla="*/ 128862 w 4046793"/>
                  <a:gd name="connsiteY5" fmla="*/ 16876 h 1757718"/>
                  <a:gd name="connsiteX6" fmla="*/ 128862 w 4046793"/>
                  <a:gd name="connsiteY6" fmla="*/ 25963 h 1757718"/>
                  <a:gd name="connsiteX7" fmla="*/ 174420 w 4046793"/>
                  <a:gd name="connsiteY7" fmla="*/ 25963 h 1757718"/>
                  <a:gd name="connsiteX8" fmla="*/ 174420 w 4046793"/>
                  <a:gd name="connsiteY8" fmla="*/ 33752 h 1757718"/>
                  <a:gd name="connsiteX9" fmla="*/ 186134 w 4046793"/>
                  <a:gd name="connsiteY9" fmla="*/ 33752 h 1757718"/>
                  <a:gd name="connsiteX10" fmla="*/ 186134 w 4046793"/>
                  <a:gd name="connsiteY10" fmla="*/ 44138 h 1757718"/>
                  <a:gd name="connsiteX11" fmla="*/ 204357 w 4046793"/>
                  <a:gd name="connsiteY11" fmla="*/ 44138 h 1757718"/>
                  <a:gd name="connsiteX12" fmla="*/ 204357 w 4046793"/>
                  <a:gd name="connsiteY12" fmla="*/ 51927 h 1757718"/>
                  <a:gd name="connsiteX13" fmla="*/ 213469 w 4046793"/>
                  <a:gd name="connsiteY13" fmla="*/ 51927 h 1757718"/>
                  <a:gd name="connsiteX14" fmla="*/ 213469 w 4046793"/>
                  <a:gd name="connsiteY14" fmla="*/ 58418 h 1757718"/>
                  <a:gd name="connsiteX15" fmla="*/ 260328 w 4046793"/>
                  <a:gd name="connsiteY15" fmla="*/ 58418 h 1757718"/>
                  <a:gd name="connsiteX16" fmla="*/ 260328 w 4046793"/>
                  <a:gd name="connsiteY16" fmla="*/ 63610 h 1757718"/>
                  <a:gd name="connsiteX17" fmla="*/ 299377 w 4046793"/>
                  <a:gd name="connsiteY17" fmla="*/ 63610 h 1757718"/>
                  <a:gd name="connsiteX18" fmla="*/ 299377 w 4046793"/>
                  <a:gd name="connsiteY18" fmla="*/ 71399 h 1757718"/>
                  <a:gd name="connsiteX19" fmla="*/ 307187 w 4046793"/>
                  <a:gd name="connsiteY19" fmla="*/ 71399 h 1757718"/>
                  <a:gd name="connsiteX20" fmla="*/ 307187 w 4046793"/>
                  <a:gd name="connsiteY20" fmla="*/ 80486 h 1757718"/>
                  <a:gd name="connsiteX21" fmla="*/ 329315 w 4046793"/>
                  <a:gd name="connsiteY21" fmla="*/ 80486 h 1757718"/>
                  <a:gd name="connsiteX22" fmla="*/ 329315 w 4046793"/>
                  <a:gd name="connsiteY22" fmla="*/ 86977 h 1757718"/>
                  <a:gd name="connsiteX23" fmla="*/ 346236 w 4046793"/>
                  <a:gd name="connsiteY23" fmla="*/ 86977 h 1757718"/>
                  <a:gd name="connsiteX24" fmla="*/ 346236 w 4046793"/>
                  <a:gd name="connsiteY24" fmla="*/ 96064 h 1757718"/>
                  <a:gd name="connsiteX25" fmla="*/ 355347 w 4046793"/>
                  <a:gd name="connsiteY25" fmla="*/ 96064 h 1757718"/>
                  <a:gd name="connsiteX26" fmla="*/ 355347 w 4046793"/>
                  <a:gd name="connsiteY26" fmla="*/ 103853 h 1757718"/>
                  <a:gd name="connsiteX27" fmla="*/ 386587 w 4046793"/>
                  <a:gd name="connsiteY27" fmla="*/ 103853 h 1757718"/>
                  <a:gd name="connsiteX28" fmla="*/ 386587 w 4046793"/>
                  <a:gd name="connsiteY28" fmla="*/ 111642 h 1757718"/>
                  <a:gd name="connsiteX29" fmla="*/ 402206 w 4046793"/>
                  <a:gd name="connsiteY29" fmla="*/ 111642 h 1757718"/>
                  <a:gd name="connsiteX30" fmla="*/ 402206 w 4046793"/>
                  <a:gd name="connsiteY30" fmla="*/ 119431 h 1757718"/>
                  <a:gd name="connsiteX31" fmla="*/ 410016 w 4046793"/>
                  <a:gd name="connsiteY31" fmla="*/ 119431 h 1757718"/>
                  <a:gd name="connsiteX32" fmla="*/ 410016 w 4046793"/>
                  <a:gd name="connsiteY32" fmla="*/ 133711 h 1757718"/>
                  <a:gd name="connsiteX33" fmla="*/ 441255 w 4046793"/>
                  <a:gd name="connsiteY33" fmla="*/ 133711 h 1757718"/>
                  <a:gd name="connsiteX34" fmla="*/ 441255 w 4046793"/>
                  <a:gd name="connsiteY34" fmla="*/ 150587 h 1757718"/>
                  <a:gd name="connsiteX35" fmla="*/ 456875 w 4046793"/>
                  <a:gd name="connsiteY35" fmla="*/ 150587 h 1757718"/>
                  <a:gd name="connsiteX36" fmla="*/ 456875 w 4046793"/>
                  <a:gd name="connsiteY36" fmla="*/ 158376 h 1757718"/>
                  <a:gd name="connsiteX37" fmla="*/ 472495 w 4046793"/>
                  <a:gd name="connsiteY37" fmla="*/ 158376 h 1757718"/>
                  <a:gd name="connsiteX38" fmla="*/ 472495 w 4046793"/>
                  <a:gd name="connsiteY38" fmla="*/ 166165 h 1757718"/>
                  <a:gd name="connsiteX39" fmla="*/ 480305 w 4046793"/>
                  <a:gd name="connsiteY39" fmla="*/ 166165 h 1757718"/>
                  <a:gd name="connsiteX40" fmla="*/ 480305 w 4046793"/>
                  <a:gd name="connsiteY40" fmla="*/ 173954 h 1757718"/>
                  <a:gd name="connsiteX41" fmla="*/ 488114 w 4046793"/>
                  <a:gd name="connsiteY41" fmla="*/ 173954 h 1757718"/>
                  <a:gd name="connsiteX42" fmla="*/ 488114 w 4046793"/>
                  <a:gd name="connsiteY42" fmla="*/ 181743 h 1757718"/>
                  <a:gd name="connsiteX43" fmla="*/ 495924 w 4046793"/>
                  <a:gd name="connsiteY43" fmla="*/ 181743 h 1757718"/>
                  <a:gd name="connsiteX44" fmla="*/ 495924 w 4046793"/>
                  <a:gd name="connsiteY44" fmla="*/ 189532 h 1757718"/>
                  <a:gd name="connsiteX45" fmla="*/ 511544 w 4046793"/>
                  <a:gd name="connsiteY45" fmla="*/ 189532 h 1757718"/>
                  <a:gd name="connsiteX46" fmla="*/ 511544 w 4046793"/>
                  <a:gd name="connsiteY46" fmla="*/ 197321 h 1757718"/>
                  <a:gd name="connsiteX47" fmla="*/ 519354 w 4046793"/>
                  <a:gd name="connsiteY47" fmla="*/ 197321 h 1757718"/>
                  <a:gd name="connsiteX48" fmla="*/ 519354 w 4046793"/>
                  <a:gd name="connsiteY48" fmla="*/ 205110 h 1757718"/>
                  <a:gd name="connsiteX49" fmla="*/ 536275 w 4046793"/>
                  <a:gd name="connsiteY49" fmla="*/ 205110 h 1757718"/>
                  <a:gd name="connsiteX50" fmla="*/ 536275 w 4046793"/>
                  <a:gd name="connsiteY50" fmla="*/ 212899 h 1757718"/>
                  <a:gd name="connsiteX51" fmla="*/ 544085 w 4046793"/>
                  <a:gd name="connsiteY51" fmla="*/ 212899 h 1757718"/>
                  <a:gd name="connsiteX52" fmla="*/ 544085 w 4046793"/>
                  <a:gd name="connsiteY52" fmla="*/ 220688 h 1757718"/>
                  <a:gd name="connsiteX53" fmla="*/ 559704 w 4046793"/>
                  <a:gd name="connsiteY53" fmla="*/ 220688 h 1757718"/>
                  <a:gd name="connsiteX54" fmla="*/ 559704 w 4046793"/>
                  <a:gd name="connsiteY54" fmla="*/ 236266 h 1757718"/>
                  <a:gd name="connsiteX55" fmla="*/ 583134 w 4046793"/>
                  <a:gd name="connsiteY55" fmla="*/ 236266 h 1757718"/>
                  <a:gd name="connsiteX56" fmla="*/ 583134 w 4046793"/>
                  <a:gd name="connsiteY56" fmla="*/ 244055 h 1757718"/>
                  <a:gd name="connsiteX57" fmla="*/ 590944 w 4046793"/>
                  <a:gd name="connsiteY57" fmla="*/ 244055 h 1757718"/>
                  <a:gd name="connsiteX58" fmla="*/ 590944 w 4046793"/>
                  <a:gd name="connsiteY58" fmla="*/ 253143 h 1757718"/>
                  <a:gd name="connsiteX59" fmla="*/ 606563 w 4046793"/>
                  <a:gd name="connsiteY59" fmla="*/ 253143 h 1757718"/>
                  <a:gd name="connsiteX60" fmla="*/ 606563 w 4046793"/>
                  <a:gd name="connsiteY60" fmla="*/ 259633 h 1757718"/>
                  <a:gd name="connsiteX61" fmla="*/ 614373 w 4046793"/>
                  <a:gd name="connsiteY61" fmla="*/ 259633 h 1757718"/>
                  <a:gd name="connsiteX62" fmla="*/ 614373 w 4046793"/>
                  <a:gd name="connsiteY62" fmla="*/ 275211 h 1757718"/>
                  <a:gd name="connsiteX63" fmla="*/ 639104 w 4046793"/>
                  <a:gd name="connsiteY63" fmla="*/ 275211 h 1757718"/>
                  <a:gd name="connsiteX64" fmla="*/ 639104 w 4046793"/>
                  <a:gd name="connsiteY64" fmla="*/ 284299 h 1757718"/>
                  <a:gd name="connsiteX65" fmla="*/ 653422 w 4046793"/>
                  <a:gd name="connsiteY65" fmla="*/ 284299 h 1757718"/>
                  <a:gd name="connsiteX66" fmla="*/ 653422 w 4046793"/>
                  <a:gd name="connsiteY66" fmla="*/ 299877 h 1757718"/>
                  <a:gd name="connsiteX67" fmla="*/ 661232 w 4046793"/>
                  <a:gd name="connsiteY67" fmla="*/ 299877 h 1757718"/>
                  <a:gd name="connsiteX68" fmla="*/ 661232 w 4046793"/>
                  <a:gd name="connsiteY68" fmla="*/ 307666 h 1757718"/>
                  <a:gd name="connsiteX69" fmla="*/ 676852 w 4046793"/>
                  <a:gd name="connsiteY69" fmla="*/ 307666 h 1757718"/>
                  <a:gd name="connsiteX70" fmla="*/ 676852 w 4046793"/>
                  <a:gd name="connsiteY70" fmla="*/ 323244 h 1757718"/>
                  <a:gd name="connsiteX71" fmla="*/ 693773 w 4046793"/>
                  <a:gd name="connsiteY71" fmla="*/ 323244 h 1757718"/>
                  <a:gd name="connsiteX72" fmla="*/ 693773 w 4046793"/>
                  <a:gd name="connsiteY72" fmla="*/ 338822 h 1757718"/>
                  <a:gd name="connsiteX73" fmla="*/ 709393 w 4046793"/>
                  <a:gd name="connsiteY73" fmla="*/ 338822 h 1757718"/>
                  <a:gd name="connsiteX74" fmla="*/ 709393 w 4046793"/>
                  <a:gd name="connsiteY74" fmla="*/ 354400 h 1757718"/>
                  <a:gd name="connsiteX75" fmla="*/ 732822 w 4046793"/>
                  <a:gd name="connsiteY75" fmla="*/ 354400 h 1757718"/>
                  <a:gd name="connsiteX76" fmla="*/ 732822 w 4046793"/>
                  <a:gd name="connsiteY76" fmla="*/ 362189 h 1757718"/>
                  <a:gd name="connsiteX77" fmla="*/ 740632 w 4046793"/>
                  <a:gd name="connsiteY77" fmla="*/ 362189 h 1757718"/>
                  <a:gd name="connsiteX78" fmla="*/ 740632 w 4046793"/>
                  <a:gd name="connsiteY78" fmla="*/ 377767 h 1757718"/>
                  <a:gd name="connsiteX79" fmla="*/ 748442 w 4046793"/>
                  <a:gd name="connsiteY79" fmla="*/ 377767 h 1757718"/>
                  <a:gd name="connsiteX80" fmla="*/ 748442 w 4046793"/>
                  <a:gd name="connsiteY80" fmla="*/ 386854 h 1757718"/>
                  <a:gd name="connsiteX81" fmla="*/ 764062 w 4046793"/>
                  <a:gd name="connsiteY81" fmla="*/ 386854 h 1757718"/>
                  <a:gd name="connsiteX82" fmla="*/ 764062 w 4046793"/>
                  <a:gd name="connsiteY82" fmla="*/ 394643 h 1757718"/>
                  <a:gd name="connsiteX83" fmla="*/ 773173 w 4046793"/>
                  <a:gd name="connsiteY83" fmla="*/ 394643 h 1757718"/>
                  <a:gd name="connsiteX84" fmla="*/ 773173 w 4046793"/>
                  <a:gd name="connsiteY84" fmla="*/ 402432 h 1757718"/>
                  <a:gd name="connsiteX85" fmla="*/ 780983 w 4046793"/>
                  <a:gd name="connsiteY85" fmla="*/ 402432 h 1757718"/>
                  <a:gd name="connsiteX86" fmla="*/ 780983 w 4046793"/>
                  <a:gd name="connsiteY86" fmla="*/ 416712 h 1757718"/>
                  <a:gd name="connsiteX87" fmla="*/ 795301 w 4046793"/>
                  <a:gd name="connsiteY87" fmla="*/ 416712 h 1757718"/>
                  <a:gd name="connsiteX88" fmla="*/ 795301 w 4046793"/>
                  <a:gd name="connsiteY88" fmla="*/ 432290 h 1757718"/>
                  <a:gd name="connsiteX89" fmla="*/ 804412 w 4046793"/>
                  <a:gd name="connsiteY89" fmla="*/ 432290 h 1757718"/>
                  <a:gd name="connsiteX90" fmla="*/ 804412 w 4046793"/>
                  <a:gd name="connsiteY90" fmla="*/ 440079 h 1757718"/>
                  <a:gd name="connsiteX91" fmla="*/ 810921 w 4046793"/>
                  <a:gd name="connsiteY91" fmla="*/ 440079 h 1757718"/>
                  <a:gd name="connsiteX92" fmla="*/ 810921 w 4046793"/>
                  <a:gd name="connsiteY92" fmla="*/ 449166 h 1757718"/>
                  <a:gd name="connsiteX93" fmla="*/ 820032 w 4046793"/>
                  <a:gd name="connsiteY93" fmla="*/ 449166 h 1757718"/>
                  <a:gd name="connsiteX94" fmla="*/ 820032 w 4046793"/>
                  <a:gd name="connsiteY94" fmla="*/ 455657 h 1757718"/>
                  <a:gd name="connsiteX95" fmla="*/ 835652 w 4046793"/>
                  <a:gd name="connsiteY95" fmla="*/ 455657 h 1757718"/>
                  <a:gd name="connsiteX96" fmla="*/ 835652 w 4046793"/>
                  <a:gd name="connsiteY96" fmla="*/ 463446 h 1757718"/>
                  <a:gd name="connsiteX97" fmla="*/ 843462 w 4046793"/>
                  <a:gd name="connsiteY97" fmla="*/ 463446 h 1757718"/>
                  <a:gd name="connsiteX98" fmla="*/ 843462 w 4046793"/>
                  <a:gd name="connsiteY98" fmla="*/ 471235 h 1757718"/>
                  <a:gd name="connsiteX99" fmla="*/ 851271 w 4046793"/>
                  <a:gd name="connsiteY99" fmla="*/ 471235 h 1757718"/>
                  <a:gd name="connsiteX100" fmla="*/ 851271 w 4046793"/>
                  <a:gd name="connsiteY100" fmla="*/ 479024 h 1757718"/>
                  <a:gd name="connsiteX101" fmla="*/ 857780 w 4046793"/>
                  <a:gd name="connsiteY101" fmla="*/ 479024 h 1757718"/>
                  <a:gd name="connsiteX102" fmla="*/ 857780 w 4046793"/>
                  <a:gd name="connsiteY102" fmla="*/ 486813 h 1757718"/>
                  <a:gd name="connsiteX103" fmla="*/ 874701 w 4046793"/>
                  <a:gd name="connsiteY103" fmla="*/ 486813 h 1757718"/>
                  <a:gd name="connsiteX104" fmla="*/ 874701 w 4046793"/>
                  <a:gd name="connsiteY104" fmla="*/ 494602 h 1757718"/>
                  <a:gd name="connsiteX105" fmla="*/ 882511 w 4046793"/>
                  <a:gd name="connsiteY105" fmla="*/ 494602 h 1757718"/>
                  <a:gd name="connsiteX106" fmla="*/ 882511 w 4046793"/>
                  <a:gd name="connsiteY106" fmla="*/ 510180 h 1757718"/>
                  <a:gd name="connsiteX107" fmla="*/ 890321 w 4046793"/>
                  <a:gd name="connsiteY107" fmla="*/ 510180 h 1757718"/>
                  <a:gd name="connsiteX108" fmla="*/ 890321 w 4046793"/>
                  <a:gd name="connsiteY108" fmla="*/ 519267 h 1757718"/>
                  <a:gd name="connsiteX109" fmla="*/ 905940 w 4046793"/>
                  <a:gd name="connsiteY109" fmla="*/ 519267 h 1757718"/>
                  <a:gd name="connsiteX110" fmla="*/ 905940 w 4046793"/>
                  <a:gd name="connsiteY110" fmla="*/ 527056 h 1757718"/>
                  <a:gd name="connsiteX111" fmla="*/ 913750 w 4046793"/>
                  <a:gd name="connsiteY111" fmla="*/ 527056 h 1757718"/>
                  <a:gd name="connsiteX112" fmla="*/ 913750 w 4046793"/>
                  <a:gd name="connsiteY112" fmla="*/ 534845 h 1757718"/>
                  <a:gd name="connsiteX113" fmla="*/ 930671 w 4046793"/>
                  <a:gd name="connsiteY113" fmla="*/ 534845 h 1757718"/>
                  <a:gd name="connsiteX114" fmla="*/ 930671 w 4046793"/>
                  <a:gd name="connsiteY114" fmla="*/ 542634 h 1757718"/>
                  <a:gd name="connsiteX115" fmla="*/ 946291 w 4046793"/>
                  <a:gd name="connsiteY115" fmla="*/ 542634 h 1757718"/>
                  <a:gd name="connsiteX116" fmla="*/ 946291 w 4046793"/>
                  <a:gd name="connsiteY116" fmla="*/ 550423 h 1757718"/>
                  <a:gd name="connsiteX117" fmla="*/ 961911 w 4046793"/>
                  <a:gd name="connsiteY117" fmla="*/ 550423 h 1757718"/>
                  <a:gd name="connsiteX118" fmla="*/ 961911 w 4046793"/>
                  <a:gd name="connsiteY118" fmla="*/ 558212 h 1757718"/>
                  <a:gd name="connsiteX119" fmla="*/ 969721 w 4046793"/>
                  <a:gd name="connsiteY119" fmla="*/ 558212 h 1757718"/>
                  <a:gd name="connsiteX120" fmla="*/ 969721 w 4046793"/>
                  <a:gd name="connsiteY120" fmla="*/ 566001 h 1757718"/>
                  <a:gd name="connsiteX121" fmla="*/ 977530 w 4046793"/>
                  <a:gd name="connsiteY121" fmla="*/ 566001 h 1757718"/>
                  <a:gd name="connsiteX122" fmla="*/ 977530 w 4046793"/>
                  <a:gd name="connsiteY122" fmla="*/ 575088 h 1757718"/>
                  <a:gd name="connsiteX123" fmla="*/ 986642 w 4046793"/>
                  <a:gd name="connsiteY123" fmla="*/ 575088 h 1757718"/>
                  <a:gd name="connsiteX124" fmla="*/ 986642 w 4046793"/>
                  <a:gd name="connsiteY124" fmla="*/ 598455 h 1757718"/>
                  <a:gd name="connsiteX125" fmla="*/ 1000960 w 4046793"/>
                  <a:gd name="connsiteY125" fmla="*/ 598455 h 1757718"/>
                  <a:gd name="connsiteX126" fmla="*/ 1000960 w 4046793"/>
                  <a:gd name="connsiteY126" fmla="*/ 612735 h 1757718"/>
                  <a:gd name="connsiteX127" fmla="*/ 1008770 w 4046793"/>
                  <a:gd name="connsiteY127" fmla="*/ 612735 h 1757718"/>
                  <a:gd name="connsiteX128" fmla="*/ 1008770 w 4046793"/>
                  <a:gd name="connsiteY128" fmla="*/ 629611 h 1757718"/>
                  <a:gd name="connsiteX129" fmla="*/ 1015278 w 4046793"/>
                  <a:gd name="connsiteY129" fmla="*/ 629611 h 1757718"/>
                  <a:gd name="connsiteX130" fmla="*/ 1015278 w 4046793"/>
                  <a:gd name="connsiteY130" fmla="*/ 637400 h 1757718"/>
                  <a:gd name="connsiteX131" fmla="*/ 1024389 w 4046793"/>
                  <a:gd name="connsiteY131" fmla="*/ 637400 h 1757718"/>
                  <a:gd name="connsiteX132" fmla="*/ 1024389 w 4046793"/>
                  <a:gd name="connsiteY132" fmla="*/ 645189 h 1757718"/>
                  <a:gd name="connsiteX133" fmla="*/ 1032199 w 4046793"/>
                  <a:gd name="connsiteY133" fmla="*/ 645189 h 1757718"/>
                  <a:gd name="connsiteX134" fmla="*/ 1032199 w 4046793"/>
                  <a:gd name="connsiteY134" fmla="*/ 652978 h 1757718"/>
                  <a:gd name="connsiteX135" fmla="*/ 1049120 w 4046793"/>
                  <a:gd name="connsiteY135" fmla="*/ 652978 h 1757718"/>
                  <a:gd name="connsiteX136" fmla="*/ 1049120 w 4046793"/>
                  <a:gd name="connsiteY136" fmla="*/ 659469 h 1757718"/>
                  <a:gd name="connsiteX137" fmla="*/ 1063439 w 4046793"/>
                  <a:gd name="connsiteY137" fmla="*/ 659469 h 1757718"/>
                  <a:gd name="connsiteX138" fmla="*/ 1063439 w 4046793"/>
                  <a:gd name="connsiteY138" fmla="*/ 668556 h 1757718"/>
                  <a:gd name="connsiteX139" fmla="*/ 1071248 w 4046793"/>
                  <a:gd name="connsiteY139" fmla="*/ 668556 h 1757718"/>
                  <a:gd name="connsiteX140" fmla="*/ 1071248 w 4046793"/>
                  <a:gd name="connsiteY140" fmla="*/ 676345 h 1757718"/>
                  <a:gd name="connsiteX141" fmla="*/ 1079058 w 4046793"/>
                  <a:gd name="connsiteY141" fmla="*/ 676345 h 1757718"/>
                  <a:gd name="connsiteX142" fmla="*/ 1079058 w 4046793"/>
                  <a:gd name="connsiteY142" fmla="*/ 684134 h 1757718"/>
                  <a:gd name="connsiteX143" fmla="*/ 1086868 w 4046793"/>
                  <a:gd name="connsiteY143" fmla="*/ 684134 h 1757718"/>
                  <a:gd name="connsiteX144" fmla="*/ 1086868 w 4046793"/>
                  <a:gd name="connsiteY144" fmla="*/ 691923 h 1757718"/>
                  <a:gd name="connsiteX145" fmla="*/ 1102488 w 4046793"/>
                  <a:gd name="connsiteY145" fmla="*/ 691923 h 1757718"/>
                  <a:gd name="connsiteX146" fmla="*/ 1102488 w 4046793"/>
                  <a:gd name="connsiteY146" fmla="*/ 699712 h 1757718"/>
                  <a:gd name="connsiteX147" fmla="*/ 1119409 w 4046793"/>
                  <a:gd name="connsiteY147" fmla="*/ 699712 h 1757718"/>
                  <a:gd name="connsiteX148" fmla="*/ 1119409 w 4046793"/>
                  <a:gd name="connsiteY148" fmla="*/ 707501 h 1757718"/>
                  <a:gd name="connsiteX149" fmla="*/ 1135029 w 4046793"/>
                  <a:gd name="connsiteY149" fmla="*/ 707501 h 1757718"/>
                  <a:gd name="connsiteX150" fmla="*/ 1135029 w 4046793"/>
                  <a:gd name="connsiteY150" fmla="*/ 721781 h 1757718"/>
                  <a:gd name="connsiteX151" fmla="*/ 1142838 w 4046793"/>
                  <a:gd name="connsiteY151" fmla="*/ 721781 h 1757718"/>
                  <a:gd name="connsiteX152" fmla="*/ 1142838 w 4046793"/>
                  <a:gd name="connsiteY152" fmla="*/ 738657 h 1757718"/>
                  <a:gd name="connsiteX153" fmla="*/ 1150648 w 4046793"/>
                  <a:gd name="connsiteY153" fmla="*/ 738657 h 1757718"/>
                  <a:gd name="connsiteX154" fmla="*/ 1150648 w 4046793"/>
                  <a:gd name="connsiteY154" fmla="*/ 746446 h 1757718"/>
                  <a:gd name="connsiteX155" fmla="*/ 1158458 w 4046793"/>
                  <a:gd name="connsiteY155" fmla="*/ 746446 h 1757718"/>
                  <a:gd name="connsiteX156" fmla="*/ 1158458 w 4046793"/>
                  <a:gd name="connsiteY156" fmla="*/ 754235 h 1757718"/>
                  <a:gd name="connsiteX157" fmla="*/ 1166268 w 4046793"/>
                  <a:gd name="connsiteY157" fmla="*/ 754235 h 1757718"/>
                  <a:gd name="connsiteX158" fmla="*/ 1166268 w 4046793"/>
                  <a:gd name="connsiteY158" fmla="*/ 777602 h 1757718"/>
                  <a:gd name="connsiteX159" fmla="*/ 1181887 w 4046793"/>
                  <a:gd name="connsiteY159" fmla="*/ 777602 h 1757718"/>
                  <a:gd name="connsiteX160" fmla="*/ 1181887 w 4046793"/>
                  <a:gd name="connsiteY160" fmla="*/ 786689 h 1757718"/>
                  <a:gd name="connsiteX161" fmla="*/ 1192301 w 4046793"/>
                  <a:gd name="connsiteY161" fmla="*/ 786689 h 1757718"/>
                  <a:gd name="connsiteX162" fmla="*/ 1192301 w 4046793"/>
                  <a:gd name="connsiteY162" fmla="*/ 793180 h 1757718"/>
                  <a:gd name="connsiteX163" fmla="*/ 1198809 w 4046793"/>
                  <a:gd name="connsiteY163" fmla="*/ 793180 h 1757718"/>
                  <a:gd name="connsiteX164" fmla="*/ 1198809 w 4046793"/>
                  <a:gd name="connsiteY164" fmla="*/ 800969 h 1757718"/>
                  <a:gd name="connsiteX165" fmla="*/ 1206619 w 4046793"/>
                  <a:gd name="connsiteY165" fmla="*/ 800969 h 1757718"/>
                  <a:gd name="connsiteX166" fmla="*/ 1206619 w 4046793"/>
                  <a:gd name="connsiteY166" fmla="*/ 810056 h 1757718"/>
                  <a:gd name="connsiteX167" fmla="*/ 1220937 w 4046793"/>
                  <a:gd name="connsiteY167" fmla="*/ 810056 h 1757718"/>
                  <a:gd name="connsiteX168" fmla="*/ 1220937 w 4046793"/>
                  <a:gd name="connsiteY168" fmla="*/ 816547 h 1757718"/>
                  <a:gd name="connsiteX169" fmla="*/ 1253478 w 4046793"/>
                  <a:gd name="connsiteY169" fmla="*/ 816547 h 1757718"/>
                  <a:gd name="connsiteX170" fmla="*/ 1253478 w 4046793"/>
                  <a:gd name="connsiteY170" fmla="*/ 832125 h 1757718"/>
                  <a:gd name="connsiteX171" fmla="*/ 1269097 w 4046793"/>
                  <a:gd name="connsiteY171" fmla="*/ 832125 h 1757718"/>
                  <a:gd name="connsiteX172" fmla="*/ 1269097 w 4046793"/>
                  <a:gd name="connsiteY172" fmla="*/ 841212 h 1757718"/>
                  <a:gd name="connsiteX173" fmla="*/ 1284717 w 4046793"/>
                  <a:gd name="connsiteY173" fmla="*/ 841212 h 1757718"/>
                  <a:gd name="connsiteX174" fmla="*/ 1284717 w 4046793"/>
                  <a:gd name="connsiteY174" fmla="*/ 856790 h 1757718"/>
                  <a:gd name="connsiteX175" fmla="*/ 1292527 w 4046793"/>
                  <a:gd name="connsiteY175" fmla="*/ 856790 h 1757718"/>
                  <a:gd name="connsiteX176" fmla="*/ 1292527 w 4046793"/>
                  <a:gd name="connsiteY176" fmla="*/ 863281 h 1757718"/>
                  <a:gd name="connsiteX177" fmla="*/ 1308147 w 4046793"/>
                  <a:gd name="connsiteY177" fmla="*/ 863281 h 1757718"/>
                  <a:gd name="connsiteX178" fmla="*/ 1308147 w 4046793"/>
                  <a:gd name="connsiteY178" fmla="*/ 871070 h 1757718"/>
                  <a:gd name="connsiteX179" fmla="*/ 1323766 w 4046793"/>
                  <a:gd name="connsiteY179" fmla="*/ 871070 h 1757718"/>
                  <a:gd name="connsiteX180" fmla="*/ 1323766 w 4046793"/>
                  <a:gd name="connsiteY180" fmla="*/ 878859 h 1757718"/>
                  <a:gd name="connsiteX181" fmla="*/ 1334179 w 4046793"/>
                  <a:gd name="connsiteY181" fmla="*/ 878859 h 1757718"/>
                  <a:gd name="connsiteX182" fmla="*/ 1334179 w 4046793"/>
                  <a:gd name="connsiteY182" fmla="*/ 887946 h 1757718"/>
                  <a:gd name="connsiteX183" fmla="*/ 1341989 w 4046793"/>
                  <a:gd name="connsiteY183" fmla="*/ 887946 h 1757718"/>
                  <a:gd name="connsiteX184" fmla="*/ 1341989 w 4046793"/>
                  <a:gd name="connsiteY184" fmla="*/ 895735 h 1757718"/>
                  <a:gd name="connsiteX185" fmla="*/ 1356307 w 4046793"/>
                  <a:gd name="connsiteY185" fmla="*/ 895735 h 1757718"/>
                  <a:gd name="connsiteX186" fmla="*/ 1356307 w 4046793"/>
                  <a:gd name="connsiteY186" fmla="*/ 904823 h 1757718"/>
                  <a:gd name="connsiteX187" fmla="*/ 1364117 w 4046793"/>
                  <a:gd name="connsiteY187" fmla="*/ 904823 h 1757718"/>
                  <a:gd name="connsiteX188" fmla="*/ 1364117 w 4046793"/>
                  <a:gd name="connsiteY188" fmla="*/ 911313 h 1757718"/>
                  <a:gd name="connsiteX189" fmla="*/ 1379737 w 4046793"/>
                  <a:gd name="connsiteY189" fmla="*/ 911313 h 1757718"/>
                  <a:gd name="connsiteX190" fmla="*/ 1379737 w 4046793"/>
                  <a:gd name="connsiteY190" fmla="*/ 919102 h 1757718"/>
                  <a:gd name="connsiteX191" fmla="*/ 1388848 w 4046793"/>
                  <a:gd name="connsiteY191" fmla="*/ 919102 h 1757718"/>
                  <a:gd name="connsiteX192" fmla="*/ 1388848 w 4046793"/>
                  <a:gd name="connsiteY192" fmla="*/ 926891 h 1757718"/>
                  <a:gd name="connsiteX193" fmla="*/ 1409674 w 4046793"/>
                  <a:gd name="connsiteY193" fmla="*/ 926891 h 1757718"/>
                  <a:gd name="connsiteX194" fmla="*/ 1409674 w 4046793"/>
                  <a:gd name="connsiteY194" fmla="*/ 934680 h 1757718"/>
                  <a:gd name="connsiteX195" fmla="*/ 1426595 w 4046793"/>
                  <a:gd name="connsiteY195" fmla="*/ 934680 h 1757718"/>
                  <a:gd name="connsiteX196" fmla="*/ 1426595 w 4046793"/>
                  <a:gd name="connsiteY196" fmla="*/ 950258 h 1757718"/>
                  <a:gd name="connsiteX197" fmla="*/ 1442215 w 4046793"/>
                  <a:gd name="connsiteY197" fmla="*/ 950258 h 1757718"/>
                  <a:gd name="connsiteX198" fmla="*/ 1442215 w 4046793"/>
                  <a:gd name="connsiteY198" fmla="*/ 965836 h 1757718"/>
                  <a:gd name="connsiteX199" fmla="*/ 1450025 w 4046793"/>
                  <a:gd name="connsiteY199" fmla="*/ 965836 h 1757718"/>
                  <a:gd name="connsiteX200" fmla="*/ 1450025 w 4046793"/>
                  <a:gd name="connsiteY200" fmla="*/ 974924 h 1757718"/>
                  <a:gd name="connsiteX201" fmla="*/ 1457835 w 4046793"/>
                  <a:gd name="connsiteY201" fmla="*/ 974924 h 1757718"/>
                  <a:gd name="connsiteX202" fmla="*/ 1457835 w 4046793"/>
                  <a:gd name="connsiteY202" fmla="*/ 996992 h 1757718"/>
                  <a:gd name="connsiteX203" fmla="*/ 1465645 w 4046793"/>
                  <a:gd name="connsiteY203" fmla="*/ 996992 h 1757718"/>
                  <a:gd name="connsiteX204" fmla="*/ 1465645 w 4046793"/>
                  <a:gd name="connsiteY204" fmla="*/ 1006080 h 1757718"/>
                  <a:gd name="connsiteX205" fmla="*/ 1505995 w 4046793"/>
                  <a:gd name="connsiteY205" fmla="*/ 1006080 h 1757718"/>
                  <a:gd name="connsiteX206" fmla="*/ 1505995 w 4046793"/>
                  <a:gd name="connsiteY206" fmla="*/ 1012570 h 1757718"/>
                  <a:gd name="connsiteX207" fmla="*/ 1529425 w 4046793"/>
                  <a:gd name="connsiteY207" fmla="*/ 1012570 h 1757718"/>
                  <a:gd name="connsiteX208" fmla="*/ 1529425 w 4046793"/>
                  <a:gd name="connsiteY208" fmla="*/ 1020359 h 1757718"/>
                  <a:gd name="connsiteX209" fmla="*/ 1545045 w 4046793"/>
                  <a:gd name="connsiteY209" fmla="*/ 1020359 h 1757718"/>
                  <a:gd name="connsiteX210" fmla="*/ 1545045 w 4046793"/>
                  <a:gd name="connsiteY210" fmla="*/ 1028149 h 1757718"/>
                  <a:gd name="connsiteX211" fmla="*/ 1552854 w 4046793"/>
                  <a:gd name="connsiteY211" fmla="*/ 1028149 h 1757718"/>
                  <a:gd name="connsiteX212" fmla="*/ 1552854 w 4046793"/>
                  <a:gd name="connsiteY212" fmla="*/ 1045025 h 1757718"/>
                  <a:gd name="connsiteX213" fmla="*/ 1582792 w 4046793"/>
                  <a:gd name="connsiteY213" fmla="*/ 1045025 h 1757718"/>
                  <a:gd name="connsiteX214" fmla="*/ 1582792 w 4046793"/>
                  <a:gd name="connsiteY214" fmla="*/ 1051515 h 1757718"/>
                  <a:gd name="connsiteX215" fmla="*/ 1599713 w 4046793"/>
                  <a:gd name="connsiteY215" fmla="*/ 1051515 h 1757718"/>
                  <a:gd name="connsiteX216" fmla="*/ 1599713 w 4046793"/>
                  <a:gd name="connsiteY216" fmla="*/ 1060603 h 1757718"/>
                  <a:gd name="connsiteX217" fmla="*/ 1608825 w 4046793"/>
                  <a:gd name="connsiteY217" fmla="*/ 1060603 h 1757718"/>
                  <a:gd name="connsiteX218" fmla="*/ 1608825 w 4046793"/>
                  <a:gd name="connsiteY218" fmla="*/ 1068392 h 1757718"/>
                  <a:gd name="connsiteX219" fmla="*/ 1624444 w 4046793"/>
                  <a:gd name="connsiteY219" fmla="*/ 1068392 h 1757718"/>
                  <a:gd name="connsiteX220" fmla="*/ 1624444 w 4046793"/>
                  <a:gd name="connsiteY220" fmla="*/ 1076181 h 1757718"/>
                  <a:gd name="connsiteX221" fmla="*/ 1646572 w 4046793"/>
                  <a:gd name="connsiteY221" fmla="*/ 1076181 h 1757718"/>
                  <a:gd name="connsiteX222" fmla="*/ 1646572 w 4046793"/>
                  <a:gd name="connsiteY222" fmla="*/ 1091759 h 1757718"/>
                  <a:gd name="connsiteX223" fmla="*/ 1663494 w 4046793"/>
                  <a:gd name="connsiteY223" fmla="*/ 1091759 h 1757718"/>
                  <a:gd name="connsiteX224" fmla="*/ 1663494 w 4046793"/>
                  <a:gd name="connsiteY224" fmla="*/ 1099548 h 1757718"/>
                  <a:gd name="connsiteX225" fmla="*/ 1671304 w 4046793"/>
                  <a:gd name="connsiteY225" fmla="*/ 1099548 h 1757718"/>
                  <a:gd name="connsiteX226" fmla="*/ 1671304 w 4046793"/>
                  <a:gd name="connsiteY226" fmla="*/ 1107337 h 1757718"/>
                  <a:gd name="connsiteX227" fmla="*/ 1679113 w 4046793"/>
                  <a:gd name="connsiteY227" fmla="*/ 1107337 h 1757718"/>
                  <a:gd name="connsiteX228" fmla="*/ 1679113 w 4046793"/>
                  <a:gd name="connsiteY228" fmla="*/ 1113828 h 1757718"/>
                  <a:gd name="connsiteX229" fmla="*/ 1702543 w 4046793"/>
                  <a:gd name="connsiteY229" fmla="*/ 1113828 h 1757718"/>
                  <a:gd name="connsiteX230" fmla="*/ 1702543 w 4046793"/>
                  <a:gd name="connsiteY230" fmla="*/ 1122915 h 1757718"/>
                  <a:gd name="connsiteX231" fmla="*/ 1710353 w 4046793"/>
                  <a:gd name="connsiteY231" fmla="*/ 1122915 h 1757718"/>
                  <a:gd name="connsiteX232" fmla="*/ 1710353 w 4046793"/>
                  <a:gd name="connsiteY232" fmla="*/ 1130704 h 1757718"/>
                  <a:gd name="connsiteX233" fmla="*/ 1724671 w 4046793"/>
                  <a:gd name="connsiteY233" fmla="*/ 1130704 h 1757718"/>
                  <a:gd name="connsiteX234" fmla="*/ 1724671 w 4046793"/>
                  <a:gd name="connsiteY234" fmla="*/ 1146282 h 1757718"/>
                  <a:gd name="connsiteX235" fmla="*/ 1735084 w 4046793"/>
                  <a:gd name="connsiteY235" fmla="*/ 1146282 h 1757718"/>
                  <a:gd name="connsiteX236" fmla="*/ 1735084 w 4046793"/>
                  <a:gd name="connsiteY236" fmla="*/ 1154071 h 1757718"/>
                  <a:gd name="connsiteX237" fmla="*/ 1780641 w 4046793"/>
                  <a:gd name="connsiteY237" fmla="*/ 1154071 h 1757718"/>
                  <a:gd name="connsiteX238" fmla="*/ 1780641 w 4046793"/>
                  <a:gd name="connsiteY238" fmla="*/ 1161860 h 1757718"/>
                  <a:gd name="connsiteX239" fmla="*/ 1822294 w 4046793"/>
                  <a:gd name="connsiteY239" fmla="*/ 1161860 h 1757718"/>
                  <a:gd name="connsiteX240" fmla="*/ 1822294 w 4046793"/>
                  <a:gd name="connsiteY240" fmla="*/ 1169649 h 1757718"/>
                  <a:gd name="connsiteX241" fmla="*/ 1845723 w 4046793"/>
                  <a:gd name="connsiteY241" fmla="*/ 1169649 h 1757718"/>
                  <a:gd name="connsiteX242" fmla="*/ 1845723 w 4046793"/>
                  <a:gd name="connsiteY242" fmla="*/ 1178736 h 1757718"/>
                  <a:gd name="connsiteX243" fmla="*/ 1875661 w 4046793"/>
                  <a:gd name="connsiteY243" fmla="*/ 1178736 h 1757718"/>
                  <a:gd name="connsiteX244" fmla="*/ 1875661 w 4046793"/>
                  <a:gd name="connsiteY244" fmla="*/ 1185227 h 1757718"/>
                  <a:gd name="connsiteX245" fmla="*/ 1882169 w 4046793"/>
                  <a:gd name="connsiteY245" fmla="*/ 1185227 h 1757718"/>
                  <a:gd name="connsiteX246" fmla="*/ 1882169 w 4046793"/>
                  <a:gd name="connsiteY246" fmla="*/ 1193016 h 1757718"/>
                  <a:gd name="connsiteX247" fmla="*/ 1899090 w 4046793"/>
                  <a:gd name="connsiteY247" fmla="*/ 1193016 h 1757718"/>
                  <a:gd name="connsiteX248" fmla="*/ 1899090 w 4046793"/>
                  <a:gd name="connsiteY248" fmla="*/ 1200805 h 1757718"/>
                  <a:gd name="connsiteX249" fmla="*/ 1908202 w 4046793"/>
                  <a:gd name="connsiteY249" fmla="*/ 1200805 h 1757718"/>
                  <a:gd name="connsiteX250" fmla="*/ 1908202 w 4046793"/>
                  <a:gd name="connsiteY250" fmla="*/ 1209892 h 1757718"/>
                  <a:gd name="connsiteX251" fmla="*/ 1938139 w 4046793"/>
                  <a:gd name="connsiteY251" fmla="*/ 1209892 h 1757718"/>
                  <a:gd name="connsiteX252" fmla="*/ 1938139 w 4046793"/>
                  <a:gd name="connsiteY252" fmla="*/ 1216383 h 1757718"/>
                  <a:gd name="connsiteX253" fmla="*/ 1945949 w 4046793"/>
                  <a:gd name="connsiteY253" fmla="*/ 1216383 h 1757718"/>
                  <a:gd name="connsiteX254" fmla="*/ 1945949 w 4046793"/>
                  <a:gd name="connsiteY254" fmla="*/ 1225470 h 1757718"/>
                  <a:gd name="connsiteX255" fmla="*/ 1953759 w 4046793"/>
                  <a:gd name="connsiteY255" fmla="*/ 1225470 h 1757718"/>
                  <a:gd name="connsiteX256" fmla="*/ 1953759 w 4046793"/>
                  <a:gd name="connsiteY256" fmla="*/ 1241048 h 1757718"/>
                  <a:gd name="connsiteX257" fmla="*/ 1969379 w 4046793"/>
                  <a:gd name="connsiteY257" fmla="*/ 1241048 h 1757718"/>
                  <a:gd name="connsiteX258" fmla="*/ 1969379 w 4046793"/>
                  <a:gd name="connsiteY258" fmla="*/ 1248837 h 1757718"/>
                  <a:gd name="connsiteX259" fmla="*/ 1978490 w 4046793"/>
                  <a:gd name="connsiteY259" fmla="*/ 1248837 h 1757718"/>
                  <a:gd name="connsiteX260" fmla="*/ 1978490 w 4046793"/>
                  <a:gd name="connsiteY260" fmla="*/ 1264415 h 1757718"/>
                  <a:gd name="connsiteX261" fmla="*/ 2017539 w 4046793"/>
                  <a:gd name="connsiteY261" fmla="*/ 1264415 h 1757718"/>
                  <a:gd name="connsiteX262" fmla="*/ 2017539 w 4046793"/>
                  <a:gd name="connsiteY262" fmla="*/ 1279993 h 1757718"/>
                  <a:gd name="connsiteX263" fmla="*/ 2056588 w 4046793"/>
                  <a:gd name="connsiteY263" fmla="*/ 1279993 h 1757718"/>
                  <a:gd name="connsiteX264" fmla="*/ 2056588 w 4046793"/>
                  <a:gd name="connsiteY264" fmla="*/ 1287782 h 1757718"/>
                  <a:gd name="connsiteX265" fmla="*/ 2081320 w 4046793"/>
                  <a:gd name="connsiteY265" fmla="*/ 1287782 h 1757718"/>
                  <a:gd name="connsiteX266" fmla="*/ 2081320 w 4046793"/>
                  <a:gd name="connsiteY266" fmla="*/ 1295571 h 1757718"/>
                  <a:gd name="connsiteX267" fmla="*/ 2087828 w 4046793"/>
                  <a:gd name="connsiteY267" fmla="*/ 1295571 h 1757718"/>
                  <a:gd name="connsiteX268" fmla="*/ 2087828 w 4046793"/>
                  <a:gd name="connsiteY268" fmla="*/ 1303360 h 1757718"/>
                  <a:gd name="connsiteX269" fmla="*/ 2103447 w 4046793"/>
                  <a:gd name="connsiteY269" fmla="*/ 1303360 h 1757718"/>
                  <a:gd name="connsiteX270" fmla="*/ 2103447 w 4046793"/>
                  <a:gd name="connsiteY270" fmla="*/ 1311149 h 1757718"/>
                  <a:gd name="connsiteX271" fmla="*/ 2112559 w 4046793"/>
                  <a:gd name="connsiteY271" fmla="*/ 1311149 h 1757718"/>
                  <a:gd name="connsiteX272" fmla="*/ 2112559 w 4046793"/>
                  <a:gd name="connsiteY272" fmla="*/ 1318938 h 1757718"/>
                  <a:gd name="connsiteX273" fmla="*/ 2128179 w 4046793"/>
                  <a:gd name="connsiteY273" fmla="*/ 1318938 h 1757718"/>
                  <a:gd name="connsiteX274" fmla="*/ 2128179 w 4046793"/>
                  <a:gd name="connsiteY274" fmla="*/ 1326727 h 1757718"/>
                  <a:gd name="connsiteX275" fmla="*/ 2151608 w 4046793"/>
                  <a:gd name="connsiteY275" fmla="*/ 1326727 h 1757718"/>
                  <a:gd name="connsiteX276" fmla="*/ 2151608 w 4046793"/>
                  <a:gd name="connsiteY276" fmla="*/ 1342305 h 1757718"/>
                  <a:gd name="connsiteX277" fmla="*/ 2191959 w 4046793"/>
                  <a:gd name="connsiteY277" fmla="*/ 1342305 h 1757718"/>
                  <a:gd name="connsiteX278" fmla="*/ 2191959 w 4046793"/>
                  <a:gd name="connsiteY278" fmla="*/ 1350094 h 1757718"/>
                  <a:gd name="connsiteX279" fmla="*/ 2198467 w 4046793"/>
                  <a:gd name="connsiteY279" fmla="*/ 1350094 h 1757718"/>
                  <a:gd name="connsiteX280" fmla="*/ 2198467 w 4046793"/>
                  <a:gd name="connsiteY280" fmla="*/ 1357883 h 1757718"/>
                  <a:gd name="connsiteX281" fmla="*/ 2214087 w 4046793"/>
                  <a:gd name="connsiteY281" fmla="*/ 1357883 h 1757718"/>
                  <a:gd name="connsiteX282" fmla="*/ 2214087 w 4046793"/>
                  <a:gd name="connsiteY282" fmla="*/ 1365672 h 1757718"/>
                  <a:gd name="connsiteX283" fmla="*/ 2223198 w 4046793"/>
                  <a:gd name="connsiteY283" fmla="*/ 1365672 h 1757718"/>
                  <a:gd name="connsiteX284" fmla="*/ 2223198 w 4046793"/>
                  <a:gd name="connsiteY284" fmla="*/ 1373461 h 1757718"/>
                  <a:gd name="connsiteX285" fmla="*/ 2229706 w 4046793"/>
                  <a:gd name="connsiteY285" fmla="*/ 1373461 h 1757718"/>
                  <a:gd name="connsiteX286" fmla="*/ 2229706 w 4046793"/>
                  <a:gd name="connsiteY286" fmla="*/ 1381250 h 1757718"/>
                  <a:gd name="connsiteX287" fmla="*/ 2270057 w 4046793"/>
                  <a:gd name="connsiteY287" fmla="*/ 1381250 h 1757718"/>
                  <a:gd name="connsiteX288" fmla="*/ 2270057 w 4046793"/>
                  <a:gd name="connsiteY288" fmla="*/ 1389039 h 1757718"/>
                  <a:gd name="connsiteX289" fmla="*/ 2277867 w 4046793"/>
                  <a:gd name="connsiteY289" fmla="*/ 1389039 h 1757718"/>
                  <a:gd name="connsiteX290" fmla="*/ 2277867 w 4046793"/>
                  <a:gd name="connsiteY290" fmla="*/ 1396828 h 1757718"/>
                  <a:gd name="connsiteX291" fmla="*/ 2284375 w 4046793"/>
                  <a:gd name="connsiteY291" fmla="*/ 1396828 h 1757718"/>
                  <a:gd name="connsiteX292" fmla="*/ 2284375 w 4046793"/>
                  <a:gd name="connsiteY292" fmla="*/ 1404617 h 1757718"/>
                  <a:gd name="connsiteX293" fmla="*/ 2348155 w 4046793"/>
                  <a:gd name="connsiteY293" fmla="*/ 1404617 h 1757718"/>
                  <a:gd name="connsiteX294" fmla="*/ 2348155 w 4046793"/>
                  <a:gd name="connsiteY294" fmla="*/ 1412406 h 1757718"/>
                  <a:gd name="connsiteX295" fmla="*/ 2374188 w 4046793"/>
                  <a:gd name="connsiteY295" fmla="*/ 1412406 h 1757718"/>
                  <a:gd name="connsiteX296" fmla="*/ 2374188 w 4046793"/>
                  <a:gd name="connsiteY296" fmla="*/ 1437071 h 1757718"/>
                  <a:gd name="connsiteX297" fmla="*/ 2410634 w 4046793"/>
                  <a:gd name="connsiteY297" fmla="*/ 1437071 h 1757718"/>
                  <a:gd name="connsiteX298" fmla="*/ 2410634 w 4046793"/>
                  <a:gd name="connsiteY298" fmla="*/ 1444860 h 1757718"/>
                  <a:gd name="connsiteX299" fmla="*/ 2427555 w 4046793"/>
                  <a:gd name="connsiteY299" fmla="*/ 1444860 h 1757718"/>
                  <a:gd name="connsiteX300" fmla="*/ 2427555 w 4046793"/>
                  <a:gd name="connsiteY300" fmla="*/ 1452649 h 1757718"/>
                  <a:gd name="connsiteX301" fmla="*/ 2435365 w 4046793"/>
                  <a:gd name="connsiteY301" fmla="*/ 1452649 h 1757718"/>
                  <a:gd name="connsiteX302" fmla="*/ 2435365 w 4046793"/>
                  <a:gd name="connsiteY302" fmla="*/ 1460438 h 1757718"/>
                  <a:gd name="connsiteX303" fmla="*/ 2536893 w 4046793"/>
                  <a:gd name="connsiteY303" fmla="*/ 1460438 h 1757718"/>
                  <a:gd name="connsiteX304" fmla="*/ 2536893 w 4046793"/>
                  <a:gd name="connsiteY304" fmla="*/ 1468227 h 1757718"/>
                  <a:gd name="connsiteX305" fmla="*/ 2553814 w 4046793"/>
                  <a:gd name="connsiteY305" fmla="*/ 1468227 h 1757718"/>
                  <a:gd name="connsiteX306" fmla="*/ 2553814 w 4046793"/>
                  <a:gd name="connsiteY306" fmla="*/ 1476016 h 1757718"/>
                  <a:gd name="connsiteX307" fmla="*/ 2561624 w 4046793"/>
                  <a:gd name="connsiteY307" fmla="*/ 1476016 h 1757718"/>
                  <a:gd name="connsiteX308" fmla="*/ 2561624 w 4046793"/>
                  <a:gd name="connsiteY308" fmla="*/ 1483805 h 1757718"/>
                  <a:gd name="connsiteX309" fmla="*/ 2600673 w 4046793"/>
                  <a:gd name="connsiteY309" fmla="*/ 1483805 h 1757718"/>
                  <a:gd name="connsiteX310" fmla="*/ 2600673 w 4046793"/>
                  <a:gd name="connsiteY310" fmla="*/ 1499383 h 1757718"/>
                  <a:gd name="connsiteX311" fmla="*/ 2607181 w 4046793"/>
                  <a:gd name="connsiteY311" fmla="*/ 1499383 h 1757718"/>
                  <a:gd name="connsiteX312" fmla="*/ 2607181 w 4046793"/>
                  <a:gd name="connsiteY312" fmla="*/ 1507172 h 1757718"/>
                  <a:gd name="connsiteX313" fmla="*/ 2639722 w 4046793"/>
                  <a:gd name="connsiteY313" fmla="*/ 1507172 h 1757718"/>
                  <a:gd name="connsiteX314" fmla="*/ 2639722 w 4046793"/>
                  <a:gd name="connsiteY314" fmla="*/ 1514961 h 1757718"/>
                  <a:gd name="connsiteX315" fmla="*/ 2648834 w 4046793"/>
                  <a:gd name="connsiteY315" fmla="*/ 1514961 h 1757718"/>
                  <a:gd name="connsiteX316" fmla="*/ 2648834 w 4046793"/>
                  <a:gd name="connsiteY316" fmla="*/ 1522750 h 1757718"/>
                  <a:gd name="connsiteX317" fmla="*/ 2663152 w 4046793"/>
                  <a:gd name="connsiteY317" fmla="*/ 1522750 h 1757718"/>
                  <a:gd name="connsiteX318" fmla="*/ 2663152 w 4046793"/>
                  <a:gd name="connsiteY318" fmla="*/ 1530539 h 1757718"/>
                  <a:gd name="connsiteX319" fmla="*/ 2695693 w 4046793"/>
                  <a:gd name="connsiteY319" fmla="*/ 1530539 h 1757718"/>
                  <a:gd name="connsiteX320" fmla="*/ 2695693 w 4046793"/>
                  <a:gd name="connsiteY320" fmla="*/ 1538328 h 1757718"/>
                  <a:gd name="connsiteX321" fmla="*/ 2710011 w 4046793"/>
                  <a:gd name="connsiteY321" fmla="*/ 1538328 h 1757718"/>
                  <a:gd name="connsiteX322" fmla="*/ 2710011 w 4046793"/>
                  <a:gd name="connsiteY322" fmla="*/ 1553906 h 1757718"/>
                  <a:gd name="connsiteX323" fmla="*/ 2758171 w 4046793"/>
                  <a:gd name="connsiteY323" fmla="*/ 1553906 h 1757718"/>
                  <a:gd name="connsiteX324" fmla="*/ 2758171 w 4046793"/>
                  <a:gd name="connsiteY324" fmla="*/ 1561695 h 1757718"/>
                  <a:gd name="connsiteX325" fmla="*/ 2797221 w 4046793"/>
                  <a:gd name="connsiteY325" fmla="*/ 1561695 h 1757718"/>
                  <a:gd name="connsiteX326" fmla="*/ 2797221 w 4046793"/>
                  <a:gd name="connsiteY326" fmla="*/ 1570782 h 1757718"/>
                  <a:gd name="connsiteX327" fmla="*/ 2875319 w 4046793"/>
                  <a:gd name="connsiteY327" fmla="*/ 1570782 h 1757718"/>
                  <a:gd name="connsiteX328" fmla="*/ 2875319 w 4046793"/>
                  <a:gd name="connsiteY328" fmla="*/ 1577273 h 1757718"/>
                  <a:gd name="connsiteX329" fmla="*/ 2884431 w 4046793"/>
                  <a:gd name="connsiteY329" fmla="*/ 1577273 h 1757718"/>
                  <a:gd name="connsiteX330" fmla="*/ 2884431 w 4046793"/>
                  <a:gd name="connsiteY330" fmla="*/ 1585062 h 1757718"/>
                  <a:gd name="connsiteX331" fmla="*/ 2900050 w 4046793"/>
                  <a:gd name="connsiteY331" fmla="*/ 1585062 h 1757718"/>
                  <a:gd name="connsiteX332" fmla="*/ 2900050 w 4046793"/>
                  <a:gd name="connsiteY332" fmla="*/ 1592851 h 1757718"/>
                  <a:gd name="connsiteX333" fmla="*/ 2931289 w 4046793"/>
                  <a:gd name="connsiteY333" fmla="*/ 1592851 h 1757718"/>
                  <a:gd name="connsiteX334" fmla="*/ 2931289 w 4046793"/>
                  <a:gd name="connsiteY334" fmla="*/ 1601938 h 1757718"/>
                  <a:gd name="connsiteX335" fmla="*/ 2939099 w 4046793"/>
                  <a:gd name="connsiteY335" fmla="*/ 1601938 h 1757718"/>
                  <a:gd name="connsiteX336" fmla="*/ 2939099 w 4046793"/>
                  <a:gd name="connsiteY336" fmla="*/ 1609727 h 1757718"/>
                  <a:gd name="connsiteX337" fmla="*/ 2963830 w 4046793"/>
                  <a:gd name="connsiteY337" fmla="*/ 1609727 h 1757718"/>
                  <a:gd name="connsiteX338" fmla="*/ 2963830 w 4046793"/>
                  <a:gd name="connsiteY338" fmla="*/ 1616218 h 1757718"/>
                  <a:gd name="connsiteX339" fmla="*/ 2970338 w 4046793"/>
                  <a:gd name="connsiteY339" fmla="*/ 1616218 h 1757718"/>
                  <a:gd name="connsiteX340" fmla="*/ 2970338 w 4046793"/>
                  <a:gd name="connsiteY340" fmla="*/ 1624007 h 1757718"/>
                  <a:gd name="connsiteX341" fmla="*/ 2985958 w 4046793"/>
                  <a:gd name="connsiteY341" fmla="*/ 1624007 h 1757718"/>
                  <a:gd name="connsiteX342" fmla="*/ 2985958 w 4046793"/>
                  <a:gd name="connsiteY342" fmla="*/ 1640883 h 1757718"/>
                  <a:gd name="connsiteX343" fmla="*/ 3001578 w 4046793"/>
                  <a:gd name="connsiteY343" fmla="*/ 1640883 h 1757718"/>
                  <a:gd name="connsiteX344" fmla="*/ 3001578 w 4046793"/>
                  <a:gd name="connsiteY344" fmla="*/ 1648673 h 1757718"/>
                  <a:gd name="connsiteX345" fmla="*/ 3026309 w 4046793"/>
                  <a:gd name="connsiteY345" fmla="*/ 1648673 h 1757718"/>
                  <a:gd name="connsiteX346" fmla="*/ 3026309 w 4046793"/>
                  <a:gd name="connsiteY346" fmla="*/ 1662952 h 1757718"/>
                  <a:gd name="connsiteX347" fmla="*/ 3152568 w 4046793"/>
                  <a:gd name="connsiteY347" fmla="*/ 1662952 h 1757718"/>
                  <a:gd name="connsiteX348" fmla="*/ 3152568 w 4046793"/>
                  <a:gd name="connsiteY348" fmla="*/ 1679828 h 1757718"/>
                  <a:gd name="connsiteX349" fmla="*/ 3397276 w 4046793"/>
                  <a:gd name="connsiteY349" fmla="*/ 1679828 h 1757718"/>
                  <a:gd name="connsiteX350" fmla="*/ 3397276 w 4046793"/>
                  <a:gd name="connsiteY350" fmla="*/ 1695406 h 1757718"/>
                  <a:gd name="connsiteX351" fmla="*/ 3475374 w 4046793"/>
                  <a:gd name="connsiteY351" fmla="*/ 1695406 h 1757718"/>
                  <a:gd name="connsiteX352" fmla="*/ 3475374 w 4046793"/>
                  <a:gd name="connsiteY352" fmla="*/ 1703195 h 1757718"/>
                  <a:gd name="connsiteX353" fmla="*/ 3489692 w 4046793"/>
                  <a:gd name="connsiteY353" fmla="*/ 1703195 h 1757718"/>
                  <a:gd name="connsiteX354" fmla="*/ 3489692 w 4046793"/>
                  <a:gd name="connsiteY354" fmla="*/ 1710984 h 1757718"/>
                  <a:gd name="connsiteX355" fmla="*/ 3687541 w 4046793"/>
                  <a:gd name="connsiteY355" fmla="*/ 1710984 h 1757718"/>
                  <a:gd name="connsiteX356" fmla="*/ 3687541 w 4046793"/>
                  <a:gd name="connsiteY356" fmla="*/ 1757718 h 1757718"/>
                  <a:gd name="connsiteX357" fmla="*/ 4046793 w 4046793"/>
                  <a:gd name="connsiteY357" fmla="*/ 1757718 h 1757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</a:cxnLst>
                <a:rect l="l" t="t" r="r" b="b"/>
                <a:pathLst>
                  <a:path w="4046793" h="1757718">
                    <a:moveTo>
                      <a:pt x="0" y="0"/>
                    </a:moveTo>
                    <a:lnTo>
                      <a:pt x="65082" y="0"/>
                    </a:lnTo>
                    <a:lnTo>
                      <a:pt x="65082" y="9087"/>
                    </a:lnTo>
                    <a:lnTo>
                      <a:pt x="105433" y="9087"/>
                    </a:lnTo>
                    <a:lnTo>
                      <a:pt x="105433" y="16876"/>
                    </a:lnTo>
                    <a:lnTo>
                      <a:pt x="128862" y="16876"/>
                    </a:lnTo>
                    <a:lnTo>
                      <a:pt x="128862" y="25963"/>
                    </a:lnTo>
                    <a:lnTo>
                      <a:pt x="174420" y="25963"/>
                    </a:lnTo>
                    <a:lnTo>
                      <a:pt x="174420" y="33752"/>
                    </a:lnTo>
                    <a:lnTo>
                      <a:pt x="186134" y="33752"/>
                    </a:lnTo>
                    <a:lnTo>
                      <a:pt x="186134" y="44138"/>
                    </a:lnTo>
                    <a:lnTo>
                      <a:pt x="204357" y="44138"/>
                    </a:lnTo>
                    <a:lnTo>
                      <a:pt x="204357" y="51927"/>
                    </a:lnTo>
                    <a:lnTo>
                      <a:pt x="213469" y="51927"/>
                    </a:lnTo>
                    <a:lnTo>
                      <a:pt x="213469" y="58418"/>
                    </a:lnTo>
                    <a:lnTo>
                      <a:pt x="260328" y="58418"/>
                    </a:lnTo>
                    <a:lnTo>
                      <a:pt x="260328" y="63610"/>
                    </a:lnTo>
                    <a:lnTo>
                      <a:pt x="299377" y="63610"/>
                    </a:lnTo>
                    <a:lnTo>
                      <a:pt x="299377" y="71399"/>
                    </a:lnTo>
                    <a:lnTo>
                      <a:pt x="307187" y="71399"/>
                    </a:lnTo>
                    <a:lnTo>
                      <a:pt x="307187" y="80486"/>
                    </a:lnTo>
                    <a:lnTo>
                      <a:pt x="329315" y="80486"/>
                    </a:lnTo>
                    <a:lnTo>
                      <a:pt x="329315" y="86977"/>
                    </a:lnTo>
                    <a:lnTo>
                      <a:pt x="346236" y="86977"/>
                    </a:lnTo>
                    <a:lnTo>
                      <a:pt x="346236" y="96064"/>
                    </a:lnTo>
                    <a:lnTo>
                      <a:pt x="355347" y="96064"/>
                    </a:lnTo>
                    <a:lnTo>
                      <a:pt x="355347" y="103853"/>
                    </a:lnTo>
                    <a:lnTo>
                      <a:pt x="386587" y="103853"/>
                    </a:lnTo>
                    <a:lnTo>
                      <a:pt x="386587" y="111642"/>
                    </a:lnTo>
                    <a:lnTo>
                      <a:pt x="402206" y="111642"/>
                    </a:lnTo>
                    <a:lnTo>
                      <a:pt x="402206" y="119431"/>
                    </a:lnTo>
                    <a:lnTo>
                      <a:pt x="410016" y="119431"/>
                    </a:lnTo>
                    <a:lnTo>
                      <a:pt x="410016" y="133711"/>
                    </a:lnTo>
                    <a:lnTo>
                      <a:pt x="441255" y="133711"/>
                    </a:lnTo>
                    <a:lnTo>
                      <a:pt x="441255" y="150587"/>
                    </a:lnTo>
                    <a:lnTo>
                      <a:pt x="456875" y="150587"/>
                    </a:lnTo>
                    <a:lnTo>
                      <a:pt x="456875" y="158376"/>
                    </a:lnTo>
                    <a:lnTo>
                      <a:pt x="472495" y="158376"/>
                    </a:lnTo>
                    <a:lnTo>
                      <a:pt x="472495" y="166165"/>
                    </a:lnTo>
                    <a:lnTo>
                      <a:pt x="480305" y="166165"/>
                    </a:lnTo>
                    <a:lnTo>
                      <a:pt x="480305" y="173954"/>
                    </a:lnTo>
                    <a:lnTo>
                      <a:pt x="488114" y="173954"/>
                    </a:lnTo>
                    <a:lnTo>
                      <a:pt x="488114" y="181743"/>
                    </a:lnTo>
                    <a:lnTo>
                      <a:pt x="495924" y="181743"/>
                    </a:lnTo>
                    <a:lnTo>
                      <a:pt x="495924" y="189532"/>
                    </a:lnTo>
                    <a:lnTo>
                      <a:pt x="511544" y="189532"/>
                    </a:lnTo>
                    <a:lnTo>
                      <a:pt x="511544" y="197321"/>
                    </a:lnTo>
                    <a:lnTo>
                      <a:pt x="519354" y="197321"/>
                    </a:lnTo>
                    <a:lnTo>
                      <a:pt x="519354" y="205110"/>
                    </a:lnTo>
                    <a:lnTo>
                      <a:pt x="536275" y="205110"/>
                    </a:lnTo>
                    <a:lnTo>
                      <a:pt x="536275" y="212899"/>
                    </a:lnTo>
                    <a:lnTo>
                      <a:pt x="544085" y="212899"/>
                    </a:lnTo>
                    <a:lnTo>
                      <a:pt x="544085" y="220688"/>
                    </a:lnTo>
                    <a:lnTo>
                      <a:pt x="559704" y="220688"/>
                    </a:lnTo>
                    <a:lnTo>
                      <a:pt x="559704" y="236266"/>
                    </a:lnTo>
                    <a:lnTo>
                      <a:pt x="583134" y="236266"/>
                    </a:lnTo>
                    <a:lnTo>
                      <a:pt x="583134" y="244055"/>
                    </a:lnTo>
                    <a:lnTo>
                      <a:pt x="590944" y="244055"/>
                    </a:lnTo>
                    <a:lnTo>
                      <a:pt x="590944" y="253143"/>
                    </a:lnTo>
                    <a:lnTo>
                      <a:pt x="606563" y="253143"/>
                    </a:lnTo>
                    <a:lnTo>
                      <a:pt x="606563" y="259633"/>
                    </a:lnTo>
                    <a:lnTo>
                      <a:pt x="614373" y="259633"/>
                    </a:lnTo>
                    <a:lnTo>
                      <a:pt x="614373" y="275211"/>
                    </a:lnTo>
                    <a:lnTo>
                      <a:pt x="639104" y="275211"/>
                    </a:lnTo>
                    <a:lnTo>
                      <a:pt x="639104" y="284299"/>
                    </a:lnTo>
                    <a:lnTo>
                      <a:pt x="653422" y="284299"/>
                    </a:lnTo>
                    <a:lnTo>
                      <a:pt x="653422" y="299877"/>
                    </a:lnTo>
                    <a:lnTo>
                      <a:pt x="661232" y="299877"/>
                    </a:lnTo>
                    <a:lnTo>
                      <a:pt x="661232" y="307666"/>
                    </a:lnTo>
                    <a:lnTo>
                      <a:pt x="676852" y="307666"/>
                    </a:lnTo>
                    <a:lnTo>
                      <a:pt x="676852" y="323244"/>
                    </a:lnTo>
                    <a:lnTo>
                      <a:pt x="693773" y="323244"/>
                    </a:lnTo>
                    <a:lnTo>
                      <a:pt x="693773" y="338822"/>
                    </a:lnTo>
                    <a:lnTo>
                      <a:pt x="709393" y="338822"/>
                    </a:lnTo>
                    <a:lnTo>
                      <a:pt x="709393" y="354400"/>
                    </a:lnTo>
                    <a:lnTo>
                      <a:pt x="732822" y="354400"/>
                    </a:lnTo>
                    <a:lnTo>
                      <a:pt x="732822" y="362189"/>
                    </a:lnTo>
                    <a:lnTo>
                      <a:pt x="740632" y="362189"/>
                    </a:lnTo>
                    <a:lnTo>
                      <a:pt x="740632" y="377767"/>
                    </a:lnTo>
                    <a:lnTo>
                      <a:pt x="748442" y="377767"/>
                    </a:lnTo>
                    <a:lnTo>
                      <a:pt x="748442" y="386854"/>
                    </a:lnTo>
                    <a:lnTo>
                      <a:pt x="764062" y="386854"/>
                    </a:lnTo>
                    <a:lnTo>
                      <a:pt x="764062" y="394643"/>
                    </a:lnTo>
                    <a:lnTo>
                      <a:pt x="773173" y="394643"/>
                    </a:lnTo>
                    <a:lnTo>
                      <a:pt x="773173" y="402432"/>
                    </a:lnTo>
                    <a:lnTo>
                      <a:pt x="780983" y="402432"/>
                    </a:lnTo>
                    <a:lnTo>
                      <a:pt x="780983" y="416712"/>
                    </a:lnTo>
                    <a:lnTo>
                      <a:pt x="795301" y="416712"/>
                    </a:lnTo>
                    <a:lnTo>
                      <a:pt x="795301" y="432290"/>
                    </a:lnTo>
                    <a:lnTo>
                      <a:pt x="804412" y="432290"/>
                    </a:lnTo>
                    <a:lnTo>
                      <a:pt x="804412" y="440079"/>
                    </a:lnTo>
                    <a:lnTo>
                      <a:pt x="810921" y="440079"/>
                    </a:lnTo>
                    <a:lnTo>
                      <a:pt x="810921" y="449166"/>
                    </a:lnTo>
                    <a:lnTo>
                      <a:pt x="820032" y="449166"/>
                    </a:lnTo>
                    <a:lnTo>
                      <a:pt x="820032" y="455657"/>
                    </a:lnTo>
                    <a:lnTo>
                      <a:pt x="835652" y="455657"/>
                    </a:lnTo>
                    <a:lnTo>
                      <a:pt x="835652" y="463446"/>
                    </a:lnTo>
                    <a:lnTo>
                      <a:pt x="843462" y="463446"/>
                    </a:lnTo>
                    <a:lnTo>
                      <a:pt x="843462" y="471235"/>
                    </a:lnTo>
                    <a:lnTo>
                      <a:pt x="851271" y="471235"/>
                    </a:lnTo>
                    <a:lnTo>
                      <a:pt x="851271" y="479024"/>
                    </a:lnTo>
                    <a:lnTo>
                      <a:pt x="857780" y="479024"/>
                    </a:lnTo>
                    <a:lnTo>
                      <a:pt x="857780" y="486813"/>
                    </a:lnTo>
                    <a:lnTo>
                      <a:pt x="874701" y="486813"/>
                    </a:lnTo>
                    <a:lnTo>
                      <a:pt x="874701" y="494602"/>
                    </a:lnTo>
                    <a:lnTo>
                      <a:pt x="882511" y="494602"/>
                    </a:lnTo>
                    <a:lnTo>
                      <a:pt x="882511" y="510180"/>
                    </a:lnTo>
                    <a:lnTo>
                      <a:pt x="890321" y="510180"/>
                    </a:lnTo>
                    <a:lnTo>
                      <a:pt x="890321" y="519267"/>
                    </a:lnTo>
                    <a:lnTo>
                      <a:pt x="905940" y="519267"/>
                    </a:lnTo>
                    <a:lnTo>
                      <a:pt x="905940" y="527056"/>
                    </a:lnTo>
                    <a:lnTo>
                      <a:pt x="913750" y="527056"/>
                    </a:lnTo>
                    <a:lnTo>
                      <a:pt x="913750" y="534845"/>
                    </a:lnTo>
                    <a:lnTo>
                      <a:pt x="930671" y="534845"/>
                    </a:lnTo>
                    <a:lnTo>
                      <a:pt x="930671" y="542634"/>
                    </a:lnTo>
                    <a:lnTo>
                      <a:pt x="946291" y="542634"/>
                    </a:lnTo>
                    <a:lnTo>
                      <a:pt x="946291" y="550423"/>
                    </a:lnTo>
                    <a:lnTo>
                      <a:pt x="961911" y="550423"/>
                    </a:lnTo>
                    <a:lnTo>
                      <a:pt x="961911" y="558212"/>
                    </a:lnTo>
                    <a:lnTo>
                      <a:pt x="969721" y="558212"/>
                    </a:lnTo>
                    <a:lnTo>
                      <a:pt x="969721" y="566001"/>
                    </a:lnTo>
                    <a:lnTo>
                      <a:pt x="977530" y="566001"/>
                    </a:lnTo>
                    <a:lnTo>
                      <a:pt x="977530" y="575088"/>
                    </a:lnTo>
                    <a:lnTo>
                      <a:pt x="986642" y="575088"/>
                    </a:lnTo>
                    <a:lnTo>
                      <a:pt x="986642" y="598455"/>
                    </a:lnTo>
                    <a:lnTo>
                      <a:pt x="1000960" y="598455"/>
                    </a:lnTo>
                    <a:lnTo>
                      <a:pt x="1000960" y="612735"/>
                    </a:lnTo>
                    <a:lnTo>
                      <a:pt x="1008770" y="612735"/>
                    </a:lnTo>
                    <a:lnTo>
                      <a:pt x="1008770" y="629611"/>
                    </a:lnTo>
                    <a:lnTo>
                      <a:pt x="1015278" y="629611"/>
                    </a:lnTo>
                    <a:lnTo>
                      <a:pt x="1015278" y="637400"/>
                    </a:lnTo>
                    <a:lnTo>
                      <a:pt x="1024389" y="637400"/>
                    </a:lnTo>
                    <a:lnTo>
                      <a:pt x="1024389" y="645189"/>
                    </a:lnTo>
                    <a:lnTo>
                      <a:pt x="1032199" y="645189"/>
                    </a:lnTo>
                    <a:lnTo>
                      <a:pt x="1032199" y="652978"/>
                    </a:lnTo>
                    <a:lnTo>
                      <a:pt x="1049120" y="652978"/>
                    </a:lnTo>
                    <a:lnTo>
                      <a:pt x="1049120" y="659469"/>
                    </a:lnTo>
                    <a:lnTo>
                      <a:pt x="1063439" y="659469"/>
                    </a:lnTo>
                    <a:lnTo>
                      <a:pt x="1063439" y="668556"/>
                    </a:lnTo>
                    <a:lnTo>
                      <a:pt x="1071248" y="668556"/>
                    </a:lnTo>
                    <a:lnTo>
                      <a:pt x="1071248" y="676345"/>
                    </a:lnTo>
                    <a:lnTo>
                      <a:pt x="1079058" y="676345"/>
                    </a:lnTo>
                    <a:lnTo>
                      <a:pt x="1079058" y="684134"/>
                    </a:lnTo>
                    <a:lnTo>
                      <a:pt x="1086868" y="684134"/>
                    </a:lnTo>
                    <a:lnTo>
                      <a:pt x="1086868" y="691923"/>
                    </a:lnTo>
                    <a:lnTo>
                      <a:pt x="1102488" y="691923"/>
                    </a:lnTo>
                    <a:lnTo>
                      <a:pt x="1102488" y="699712"/>
                    </a:lnTo>
                    <a:lnTo>
                      <a:pt x="1119409" y="699712"/>
                    </a:lnTo>
                    <a:lnTo>
                      <a:pt x="1119409" y="707501"/>
                    </a:lnTo>
                    <a:lnTo>
                      <a:pt x="1135029" y="707501"/>
                    </a:lnTo>
                    <a:lnTo>
                      <a:pt x="1135029" y="721781"/>
                    </a:lnTo>
                    <a:lnTo>
                      <a:pt x="1142838" y="721781"/>
                    </a:lnTo>
                    <a:lnTo>
                      <a:pt x="1142838" y="738657"/>
                    </a:lnTo>
                    <a:lnTo>
                      <a:pt x="1150648" y="738657"/>
                    </a:lnTo>
                    <a:lnTo>
                      <a:pt x="1150648" y="746446"/>
                    </a:lnTo>
                    <a:lnTo>
                      <a:pt x="1158458" y="746446"/>
                    </a:lnTo>
                    <a:lnTo>
                      <a:pt x="1158458" y="754235"/>
                    </a:lnTo>
                    <a:lnTo>
                      <a:pt x="1166268" y="754235"/>
                    </a:lnTo>
                    <a:lnTo>
                      <a:pt x="1166268" y="777602"/>
                    </a:lnTo>
                    <a:lnTo>
                      <a:pt x="1181887" y="777602"/>
                    </a:lnTo>
                    <a:lnTo>
                      <a:pt x="1181887" y="786689"/>
                    </a:lnTo>
                    <a:lnTo>
                      <a:pt x="1192301" y="786689"/>
                    </a:lnTo>
                    <a:lnTo>
                      <a:pt x="1192301" y="793180"/>
                    </a:lnTo>
                    <a:lnTo>
                      <a:pt x="1198809" y="793180"/>
                    </a:lnTo>
                    <a:lnTo>
                      <a:pt x="1198809" y="800969"/>
                    </a:lnTo>
                    <a:lnTo>
                      <a:pt x="1206619" y="800969"/>
                    </a:lnTo>
                    <a:lnTo>
                      <a:pt x="1206619" y="810056"/>
                    </a:lnTo>
                    <a:lnTo>
                      <a:pt x="1220937" y="810056"/>
                    </a:lnTo>
                    <a:lnTo>
                      <a:pt x="1220937" y="816547"/>
                    </a:lnTo>
                    <a:lnTo>
                      <a:pt x="1253478" y="816547"/>
                    </a:lnTo>
                    <a:lnTo>
                      <a:pt x="1253478" y="832125"/>
                    </a:lnTo>
                    <a:lnTo>
                      <a:pt x="1269097" y="832125"/>
                    </a:lnTo>
                    <a:lnTo>
                      <a:pt x="1269097" y="841212"/>
                    </a:lnTo>
                    <a:lnTo>
                      <a:pt x="1284717" y="841212"/>
                    </a:lnTo>
                    <a:lnTo>
                      <a:pt x="1284717" y="856790"/>
                    </a:lnTo>
                    <a:lnTo>
                      <a:pt x="1292527" y="856790"/>
                    </a:lnTo>
                    <a:lnTo>
                      <a:pt x="1292527" y="863281"/>
                    </a:lnTo>
                    <a:lnTo>
                      <a:pt x="1308147" y="863281"/>
                    </a:lnTo>
                    <a:lnTo>
                      <a:pt x="1308147" y="871070"/>
                    </a:lnTo>
                    <a:lnTo>
                      <a:pt x="1323766" y="871070"/>
                    </a:lnTo>
                    <a:lnTo>
                      <a:pt x="1323766" y="878859"/>
                    </a:lnTo>
                    <a:lnTo>
                      <a:pt x="1334179" y="878859"/>
                    </a:lnTo>
                    <a:lnTo>
                      <a:pt x="1334179" y="887946"/>
                    </a:lnTo>
                    <a:lnTo>
                      <a:pt x="1341989" y="887946"/>
                    </a:lnTo>
                    <a:lnTo>
                      <a:pt x="1341989" y="895735"/>
                    </a:lnTo>
                    <a:lnTo>
                      <a:pt x="1356307" y="895735"/>
                    </a:lnTo>
                    <a:lnTo>
                      <a:pt x="1356307" y="904823"/>
                    </a:lnTo>
                    <a:lnTo>
                      <a:pt x="1364117" y="904823"/>
                    </a:lnTo>
                    <a:lnTo>
                      <a:pt x="1364117" y="911313"/>
                    </a:lnTo>
                    <a:lnTo>
                      <a:pt x="1379737" y="911313"/>
                    </a:lnTo>
                    <a:lnTo>
                      <a:pt x="1379737" y="919102"/>
                    </a:lnTo>
                    <a:lnTo>
                      <a:pt x="1388848" y="919102"/>
                    </a:lnTo>
                    <a:lnTo>
                      <a:pt x="1388848" y="926891"/>
                    </a:lnTo>
                    <a:lnTo>
                      <a:pt x="1409674" y="926891"/>
                    </a:lnTo>
                    <a:lnTo>
                      <a:pt x="1409674" y="934680"/>
                    </a:lnTo>
                    <a:lnTo>
                      <a:pt x="1426595" y="934680"/>
                    </a:lnTo>
                    <a:lnTo>
                      <a:pt x="1426595" y="950258"/>
                    </a:lnTo>
                    <a:lnTo>
                      <a:pt x="1442215" y="950258"/>
                    </a:lnTo>
                    <a:lnTo>
                      <a:pt x="1442215" y="965836"/>
                    </a:lnTo>
                    <a:lnTo>
                      <a:pt x="1450025" y="965836"/>
                    </a:lnTo>
                    <a:lnTo>
                      <a:pt x="1450025" y="974924"/>
                    </a:lnTo>
                    <a:lnTo>
                      <a:pt x="1457835" y="974924"/>
                    </a:lnTo>
                    <a:lnTo>
                      <a:pt x="1457835" y="996992"/>
                    </a:lnTo>
                    <a:lnTo>
                      <a:pt x="1465645" y="996992"/>
                    </a:lnTo>
                    <a:lnTo>
                      <a:pt x="1465645" y="1006080"/>
                    </a:lnTo>
                    <a:lnTo>
                      <a:pt x="1505995" y="1006080"/>
                    </a:lnTo>
                    <a:lnTo>
                      <a:pt x="1505995" y="1012570"/>
                    </a:lnTo>
                    <a:lnTo>
                      <a:pt x="1529425" y="1012570"/>
                    </a:lnTo>
                    <a:lnTo>
                      <a:pt x="1529425" y="1020359"/>
                    </a:lnTo>
                    <a:lnTo>
                      <a:pt x="1545045" y="1020359"/>
                    </a:lnTo>
                    <a:lnTo>
                      <a:pt x="1545045" y="1028149"/>
                    </a:lnTo>
                    <a:lnTo>
                      <a:pt x="1552854" y="1028149"/>
                    </a:lnTo>
                    <a:lnTo>
                      <a:pt x="1552854" y="1045025"/>
                    </a:lnTo>
                    <a:lnTo>
                      <a:pt x="1582792" y="1045025"/>
                    </a:lnTo>
                    <a:lnTo>
                      <a:pt x="1582792" y="1051515"/>
                    </a:lnTo>
                    <a:lnTo>
                      <a:pt x="1599713" y="1051515"/>
                    </a:lnTo>
                    <a:lnTo>
                      <a:pt x="1599713" y="1060603"/>
                    </a:lnTo>
                    <a:lnTo>
                      <a:pt x="1608825" y="1060603"/>
                    </a:lnTo>
                    <a:lnTo>
                      <a:pt x="1608825" y="1068392"/>
                    </a:lnTo>
                    <a:lnTo>
                      <a:pt x="1624444" y="1068392"/>
                    </a:lnTo>
                    <a:lnTo>
                      <a:pt x="1624444" y="1076181"/>
                    </a:lnTo>
                    <a:lnTo>
                      <a:pt x="1646572" y="1076181"/>
                    </a:lnTo>
                    <a:lnTo>
                      <a:pt x="1646572" y="1091759"/>
                    </a:lnTo>
                    <a:lnTo>
                      <a:pt x="1663494" y="1091759"/>
                    </a:lnTo>
                    <a:lnTo>
                      <a:pt x="1663494" y="1099548"/>
                    </a:lnTo>
                    <a:lnTo>
                      <a:pt x="1671304" y="1099548"/>
                    </a:lnTo>
                    <a:lnTo>
                      <a:pt x="1671304" y="1107337"/>
                    </a:lnTo>
                    <a:lnTo>
                      <a:pt x="1679113" y="1107337"/>
                    </a:lnTo>
                    <a:lnTo>
                      <a:pt x="1679113" y="1113828"/>
                    </a:lnTo>
                    <a:lnTo>
                      <a:pt x="1702543" y="1113828"/>
                    </a:lnTo>
                    <a:lnTo>
                      <a:pt x="1702543" y="1122915"/>
                    </a:lnTo>
                    <a:lnTo>
                      <a:pt x="1710353" y="1122915"/>
                    </a:lnTo>
                    <a:lnTo>
                      <a:pt x="1710353" y="1130704"/>
                    </a:lnTo>
                    <a:lnTo>
                      <a:pt x="1724671" y="1130704"/>
                    </a:lnTo>
                    <a:lnTo>
                      <a:pt x="1724671" y="1146282"/>
                    </a:lnTo>
                    <a:lnTo>
                      <a:pt x="1735084" y="1146282"/>
                    </a:lnTo>
                    <a:lnTo>
                      <a:pt x="1735084" y="1154071"/>
                    </a:lnTo>
                    <a:lnTo>
                      <a:pt x="1780641" y="1154071"/>
                    </a:lnTo>
                    <a:lnTo>
                      <a:pt x="1780641" y="1161860"/>
                    </a:lnTo>
                    <a:lnTo>
                      <a:pt x="1822294" y="1161860"/>
                    </a:lnTo>
                    <a:lnTo>
                      <a:pt x="1822294" y="1169649"/>
                    </a:lnTo>
                    <a:lnTo>
                      <a:pt x="1845723" y="1169649"/>
                    </a:lnTo>
                    <a:lnTo>
                      <a:pt x="1845723" y="1178736"/>
                    </a:lnTo>
                    <a:lnTo>
                      <a:pt x="1875661" y="1178736"/>
                    </a:lnTo>
                    <a:lnTo>
                      <a:pt x="1875661" y="1185227"/>
                    </a:lnTo>
                    <a:lnTo>
                      <a:pt x="1882169" y="1185227"/>
                    </a:lnTo>
                    <a:lnTo>
                      <a:pt x="1882169" y="1193016"/>
                    </a:lnTo>
                    <a:lnTo>
                      <a:pt x="1899090" y="1193016"/>
                    </a:lnTo>
                    <a:lnTo>
                      <a:pt x="1899090" y="1200805"/>
                    </a:lnTo>
                    <a:lnTo>
                      <a:pt x="1908202" y="1200805"/>
                    </a:lnTo>
                    <a:lnTo>
                      <a:pt x="1908202" y="1209892"/>
                    </a:lnTo>
                    <a:lnTo>
                      <a:pt x="1938139" y="1209892"/>
                    </a:lnTo>
                    <a:lnTo>
                      <a:pt x="1938139" y="1216383"/>
                    </a:lnTo>
                    <a:lnTo>
                      <a:pt x="1945949" y="1216383"/>
                    </a:lnTo>
                    <a:lnTo>
                      <a:pt x="1945949" y="1225470"/>
                    </a:lnTo>
                    <a:lnTo>
                      <a:pt x="1953759" y="1225470"/>
                    </a:lnTo>
                    <a:lnTo>
                      <a:pt x="1953759" y="1241048"/>
                    </a:lnTo>
                    <a:lnTo>
                      <a:pt x="1969379" y="1241048"/>
                    </a:lnTo>
                    <a:lnTo>
                      <a:pt x="1969379" y="1248837"/>
                    </a:lnTo>
                    <a:lnTo>
                      <a:pt x="1978490" y="1248837"/>
                    </a:lnTo>
                    <a:lnTo>
                      <a:pt x="1978490" y="1264415"/>
                    </a:lnTo>
                    <a:lnTo>
                      <a:pt x="2017539" y="1264415"/>
                    </a:lnTo>
                    <a:lnTo>
                      <a:pt x="2017539" y="1279993"/>
                    </a:lnTo>
                    <a:lnTo>
                      <a:pt x="2056588" y="1279993"/>
                    </a:lnTo>
                    <a:lnTo>
                      <a:pt x="2056588" y="1287782"/>
                    </a:lnTo>
                    <a:lnTo>
                      <a:pt x="2081320" y="1287782"/>
                    </a:lnTo>
                    <a:lnTo>
                      <a:pt x="2081320" y="1295571"/>
                    </a:lnTo>
                    <a:lnTo>
                      <a:pt x="2087828" y="1295571"/>
                    </a:lnTo>
                    <a:lnTo>
                      <a:pt x="2087828" y="1303360"/>
                    </a:lnTo>
                    <a:lnTo>
                      <a:pt x="2103447" y="1303360"/>
                    </a:lnTo>
                    <a:lnTo>
                      <a:pt x="2103447" y="1311149"/>
                    </a:lnTo>
                    <a:lnTo>
                      <a:pt x="2112559" y="1311149"/>
                    </a:lnTo>
                    <a:lnTo>
                      <a:pt x="2112559" y="1318938"/>
                    </a:lnTo>
                    <a:lnTo>
                      <a:pt x="2128179" y="1318938"/>
                    </a:lnTo>
                    <a:lnTo>
                      <a:pt x="2128179" y="1326727"/>
                    </a:lnTo>
                    <a:lnTo>
                      <a:pt x="2151608" y="1326727"/>
                    </a:lnTo>
                    <a:lnTo>
                      <a:pt x="2151608" y="1342305"/>
                    </a:lnTo>
                    <a:lnTo>
                      <a:pt x="2191959" y="1342305"/>
                    </a:lnTo>
                    <a:lnTo>
                      <a:pt x="2191959" y="1350094"/>
                    </a:lnTo>
                    <a:lnTo>
                      <a:pt x="2198467" y="1350094"/>
                    </a:lnTo>
                    <a:lnTo>
                      <a:pt x="2198467" y="1357883"/>
                    </a:lnTo>
                    <a:lnTo>
                      <a:pt x="2214087" y="1357883"/>
                    </a:lnTo>
                    <a:lnTo>
                      <a:pt x="2214087" y="1365672"/>
                    </a:lnTo>
                    <a:lnTo>
                      <a:pt x="2223198" y="1365672"/>
                    </a:lnTo>
                    <a:lnTo>
                      <a:pt x="2223198" y="1373461"/>
                    </a:lnTo>
                    <a:lnTo>
                      <a:pt x="2229706" y="1373461"/>
                    </a:lnTo>
                    <a:lnTo>
                      <a:pt x="2229706" y="1381250"/>
                    </a:lnTo>
                    <a:lnTo>
                      <a:pt x="2270057" y="1381250"/>
                    </a:lnTo>
                    <a:lnTo>
                      <a:pt x="2270057" y="1389039"/>
                    </a:lnTo>
                    <a:lnTo>
                      <a:pt x="2277867" y="1389039"/>
                    </a:lnTo>
                    <a:lnTo>
                      <a:pt x="2277867" y="1396828"/>
                    </a:lnTo>
                    <a:lnTo>
                      <a:pt x="2284375" y="1396828"/>
                    </a:lnTo>
                    <a:lnTo>
                      <a:pt x="2284375" y="1404617"/>
                    </a:lnTo>
                    <a:lnTo>
                      <a:pt x="2348155" y="1404617"/>
                    </a:lnTo>
                    <a:lnTo>
                      <a:pt x="2348155" y="1412406"/>
                    </a:lnTo>
                    <a:lnTo>
                      <a:pt x="2374188" y="1412406"/>
                    </a:lnTo>
                    <a:lnTo>
                      <a:pt x="2374188" y="1437071"/>
                    </a:lnTo>
                    <a:lnTo>
                      <a:pt x="2410634" y="1437071"/>
                    </a:lnTo>
                    <a:lnTo>
                      <a:pt x="2410634" y="1444860"/>
                    </a:lnTo>
                    <a:lnTo>
                      <a:pt x="2427555" y="1444860"/>
                    </a:lnTo>
                    <a:lnTo>
                      <a:pt x="2427555" y="1452649"/>
                    </a:lnTo>
                    <a:lnTo>
                      <a:pt x="2435365" y="1452649"/>
                    </a:lnTo>
                    <a:lnTo>
                      <a:pt x="2435365" y="1460438"/>
                    </a:lnTo>
                    <a:lnTo>
                      <a:pt x="2536893" y="1460438"/>
                    </a:lnTo>
                    <a:lnTo>
                      <a:pt x="2536893" y="1468227"/>
                    </a:lnTo>
                    <a:lnTo>
                      <a:pt x="2553814" y="1468227"/>
                    </a:lnTo>
                    <a:lnTo>
                      <a:pt x="2553814" y="1476016"/>
                    </a:lnTo>
                    <a:lnTo>
                      <a:pt x="2561624" y="1476016"/>
                    </a:lnTo>
                    <a:lnTo>
                      <a:pt x="2561624" y="1483805"/>
                    </a:lnTo>
                    <a:lnTo>
                      <a:pt x="2600673" y="1483805"/>
                    </a:lnTo>
                    <a:lnTo>
                      <a:pt x="2600673" y="1499383"/>
                    </a:lnTo>
                    <a:lnTo>
                      <a:pt x="2607181" y="1499383"/>
                    </a:lnTo>
                    <a:lnTo>
                      <a:pt x="2607181" y="1507172"/>
                    </a:lnTo>
                    <a:lnTo>
                      <a:pt x="2639722" y="1507172"/>
                    </a:lnTo>
                    <a:lnTo>
                      <a:pt x="2639722" y="1514961"/>
                    </a:lnTo>
                    <a:lnTo>
                      <a:pt x="2648834" y="1514961"/>
                    </a:lnTo>
                    <a:lnTo>
                      <a:pt x="2648834" y="1522750"/>
                    </a:lnTo>
                    <a:lnTo>
                      <a:pt x="2663152" y="1522750"/>
                    </a:lnTo>
                    <a:lnTo>
                      <a:pt x="2663152" y="1530539"/>
                    </a:lnTo>
                    <a:lnTo>
                      <a:pt x="2695693" y="1530539"/>
                    </a:lnTo>
                    <a:lnTo>
                      <a:pt x="2695693" y="1538328"/>
                    </a:lnTo>
                    <a:lnTo>
                      <a:pt x="2710011" y="1538328"/>
                    </a:lnTo>
                    <a:lnTo>
                      <a:pt x="2710011" y="1553906"/>
                    </a:lnTo>
                    <a:lnTo>
                      <a:pt x="2758171" y="1553906"/>
                    </a:lnTo>
                    <a:lnTo>
                      <a:pt x="2758171" y="1561695"/>
                    </a:lnTo>
                    <a:lnTo>
                      <a:pt x="2797221" y="1561695"/>
                    </a:lnTo>
                    <a:lnTo>
                      <a:pt x="2797221" y="1570782"/>
                    </a:lnTo>
                    <a:lnTo>
                      <a:pt x="2875319" y="1570782"/>
                    </a:lnTo>
                    <a:lnTo>
                      <a:pt x="2875319" y="1577273"/>
                    </a:lnTo>
                    <a:lnTo>
                      <a:pt x="2884431" y="1577273"/>
                    </a:lnTo>
                    <a:lnTo>
                      <a:pt x="2884431" y="1585062"/>
                    </a:lnTo>
                    <a:lnTo>
                      <a:pt x="2900050" y="1585062"/>
                    </a:lnTo>
                    <a:lnTo>
                      <a:pt x="2900050" y="1592851"/>
                    </a:lnTo>
                    <a:lnTo>
                      <a:pt x="2931289" y="1592851"/>
                    </a:lnTo>
                    <a:lnTo>
                      <a:pt x="2931289" y="1601938"/>
                    </a:lnTo>
                    <a:lnTo>
                      <a:pt x="2939099" y="1601938"/>
                    </a:lnTo>
                    <a:lnTo>
                      <a:pt x="2939099" y="1609727"/>
                    </a:lnTo>
                    <a:lnTo>
                      <a:pt x="2963830" y="1609727"/>
                    </a:lnTo>
                    <a:lnTo>
                      <a:pt x="2963830" y="1616218"/>
                    </a:lnTo>
                    <a:lnTo>
                      <a:pt x="2970338" y="1616218"/>
                    </a:lnTo>
                    <a:lnTo>
                      <a:pt x="2970338" y="1624007"/>
                    </a:lnTo>
                    <a:lnTo>
                      <a:pt x="2985958" y="1624007"/>
                    </a:lnTo>
                    <a:lnTo>
                      <a:pt x="2985958" y="1640883"/>
                    </a:lnTo>
                    <a:lnTo>
                      <a:pt x="3001578" y="1640883"/>
                    </a:lnTo>
                    <a:lnTo>
                      <a:pt x="3001578" y="1648673"/>
                    </a:lnTo>
                    <a:lnTo>
                      <a:pt x="3026309" y="1648673"/>
                    </a:lnTo>
                    <a:lnTo>
                      <a:pt x="3026309" y="1662952"/>
                    </a:lnTo>
                    <a:lnTo>
                      <a:pt x="3152568" y="1662952"/>
                    </a:lnTo>
                    <a:lnTo>
                      <a:pt x="3152568" y="1679828"/>
                    </a:lnTo>
                    <a:lnTo>
                      <a:pt x="3397276" y="1679828"/>
                    </a:lnTo>
                    <a:lnTo>
                      <a:pt x="3397276" y="1695406"/>
                    </a:lnTo>
                    <a:lnTo>
                      <a:pt x="3475374" y="1695406"/>
                    </a:lnTo>
                    <a:lnTo>
                      <a:pt x="3475374" y="1703195"/>
                    </a:lnTo>
                    <a:lnTo>
                      <a:pt x="3489692" y="1703195"/>
                    </a:lnTo>
                    <a:lnTo>
                      <a:pt x="3489692" y="1710984"/>
                    </a:lnTo>
                    <a:lnTo>
                      <a:pt x="3687541" y="1710984"/>
                    </a:lnTo>
                    <a:lnTo>
                      <a:pt x="3687541" y="1757718"/>
                    </a:lnTo>
                    <a:lnTo>
                      <a:pt x="4046793" y="1757718"/>
                    </a:lnTo>
                  </a:path>
                </a:pathLst>
              </a:custGeom>
              <a:noFill/>
              <a:ln w="13010" cap="flat">
                <a:solidFill>
                  <a:srgbClr val="EB3C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41" name="Graphic 4">
                <a:extLst>
                  <a:ext uri="{FF2B5EF4-FFF2-40B4-BE49-F238E27FC236}">
                    <a16:creationId xmlns:a16="http://schemas.microsoft.com/office/drawing/2014/main" id="{7DCDC051-552E-0CAE-C287-152E36F80BF3}"/>
                  </a:ext>
                </a:extLst>
              </p:cNvPr>
              <p:cNvGrpSpPr/>
              <p:nvPr/>
            </p:nvGrpSpPr>
            <p:grpSpPr>
              <a:xfrm>
                <a:off x="1663471" y="2199878"/>
                <a:ext cx="3664111" cy="1708388"/>
                <a:chOff x="1663471" y="2199878"/>
                <a:chExt cx="3664111" cy="1708388"/>
              </a:xfrm>
              <a:solidFill>
                <a:srgbClr val="BFBFBF"/>
              </a:solidFill>
            </p:grpSpPr>
            <p:sp>
              <p:nvSpPr>
                <p:cNvPr id="139" name="Freeform 138">
                  <a:extLst>
                    <a:ext uri="{FF2B5EF4-FFF2-40B4-BE49-F238E27FC236}">
                      <a16:creationId xmlns:a16="http://schemas.microsoft.com/office/drawing/2014/main" id="{B04155F9-F97B-366F-827C-5E34ACCB25CC}"/>
                    </a:ext>
                  </a:extLst>
                </p:cNvPr>
                <p:cNvSpPr/>
                <p:nvPr/>
              </p:nvSpPr>
              <p:spPr>
                <a:xfrm>
                  <a:off x="1663471" y="2199878"/>
                  <a:ext cx="7809" cy="45435"/>
                </a:xfrm>
                <a:custGeom>
                  <a:avLst/>
                  <a:gdLst>
                    <a:gd name="connsiteX0" fmla="*/ 0 w 7809"/>
                    <a:gd name="connsiteY0" fmla="*/ 0 h 45435"/>
                    <a:gd name="connsiteX1" fmla="*/ 7810 w 7809"/>
                    <a:gd name="connsiteY1" fmla="*/ 0 h 45435"/>
                    <a:gd name="connsiteX2" fmla="*/ 7810 w 7809"/>
                    <a:gd name="connsiteY2" fmla="*/ 45436 h 45435"/>
                    <a:gd name="connsiteX3" fmla="*/ 0 w 7809"/>
                    <a:gd name="connsiteY3" fmla="*/ 45436 h 45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5435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5436"/>
                      </a:lnTo>
                      <a:lnTo>
                        <a:pt x="0" y="4543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 139">
                  <a:extLst>
                    <a:ext uri="{FF2B5EF4-FFF2-40B4-BE49-F238E27FC236}">
                      <a16:creationId xmlns:a16="http://schemas.microsoft.com/office/drawing/2014/main" id="{EEF5239C-3CC7-6EC5-5BD5-17AB056FAC22}"/>
                    </a:ext>
                  </a:extLst>
                </p:cNvPr>
                <p:cNvSpPr/>
                <p:nvPr/>
              </p:nvSpPr>
              <p:spPr>
                <a:xfrm>
                  <a:off x="1867828" y="2401094"/>
                  <a:ext cx="7809" cy="49330"/>
                </a:xfrm>
                <a:custGeom>
                  <a:avLst/>
                  <a:gdLst>
                    <a:gd name="connsiteX0" fmla="*/ 0 w 7809"/>
                    <a:gd name="connsiteY0" fmla="*/ 0 h 49330"/>
                    <a:gd name="connsiteX1" fmla="*/ 7810 w 7809"/>
                    <a:gd name="connsiteY1" fmla="*/ 0 h 49330"/>
                    <a:gd name="connsiteX2" fmla="*/ 7810 w 7809"/>
                    <a:gd name="connsiteY2" fmla="*/ 49330 h 49330"/>
                    <a:gd name="connsiteX3" fmla="*/ 0 w 7809"/>
                    <a:gd name="connsiteY3" fmla="*/ 49330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9330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9330"/>
                      </a:lnTo>
                      <a:lnTo>
                        <a:pt x="0" y="4933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40">
                  <a:extLst>
                    <a:ext uri="{FF2B5EF4-FFF2-40B4-BE49-F238E27FC236}">
                      <a16:creationId xmlns:a16="http://schemas.microsoft.com/office/drawing/2014/main" id="{7D167556-F016-B643-AB2F-F35AF5EA2D8B}"/>
                    </a:ext>
                  </a:extLst>
                </p:cNvPr>
                <p:cNvSpPr/>
                <p:nvPr/>
              </p:nvSpPr>
              <p:spPr>
                <a:xfrm>
                  <a:off x="2246605" y="2841173"/>
                  <a:ext cx="7809" cy="55821"/>
                </a:xfrm>
                <a:custGeom>
                  <a:avLst/>
                  <a:gdLst>
                    <a:gd name="connsiteX0" fmla="*/ 0 w 7809"/>
                    <a:gd name="connsiteY0" fmla="*/ 0 h 55821"/>
                    <a:gd name="connsiteX1" fmla="*/ 7810 w 7809"/>
                    <a:gd name="connsiteY1" fmla="*/ 0 h 55821"/>
                    <a:gd name="connsiteX2" fmla="*/ 7810 w 7809"/>
                    <a:gd name="connsiteY2" fmla="*/ 55821 h 55821"/>
                    <a:gd name="connsiteX3" fmla="*/ 0 w 7809"/>
                    <a:gd name="connsiteY3" fmla="*/ 55821 h 55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5821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5821"/>
                      </a:lnTo>
                      <a:lnTo>
                        <a:pt x="0" y="5582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>
                  <a:extLst>
                    <a:ext uri="{FF2B5EF4-FFF2-40B4-BE49-F238E27FC236}">
                      <a16:creationId xmlns:a16="http://schemas.microsoft.com/office/drawing/2014/main" id="{0E72B454-5B06-848A-79DC-A248C9BD897C}"/>
                    </a:ext>
                  </a:extLst>
                </p:cNvPr>
                <p:cNvSpPr/>
                <p:nvPr/>
              </p:nvSpPr>
              <p:spPr>
                <a:xfrm>
                  <a:off x="2262225" y="2882714"/>
                  <a:ext cx="7809" cy="44137"/>
                </a:xfrm>
                <a:custGeom>
                  <a:avLst/>
                  <a:gdLst>
                    <a:gd name="connsiteX0" fmla="*/ 0 w 7809"/>
                    <a:gd name="connsiteY0" fmla="*/ 0 h 44137"/>
                    <a:gd name="connsiteX1" fmla="*/ 7810 w 7809"/>
                    <a:gd name="connsiteY1" fmla="*/ 0 h 44137"/>
                    <a:gd name="connsiteX2" fmla="*/ 7810 w 7809"/>
                    <a:gd name="connsiteY2" fmla="*/ 44138 h 44137"/>
                    <a:gd name="connsiteX3" fmla="*/ 0 w 7809"/>
                    <a:gd name="connsiteY3" fmla="*/ 44138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4137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4138"/>
                      </a:lnTo>
                      <a:lnTo>
                        <a:pt x="0" y="4413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>
                  <a:extLst>
                    <a:ext uri="{FF2B5EF4-FFF2-40B4-BE49-F238E27FC236}">
                      <a16:creationId xmlns:a16="http://schemas.microsoft.com/office/drawing/2014/main" id="{05BBBC12-D0FE-E187-224E-33F470E93998}"/>
                    </a:ext>
                  </a:extLst>
                </p:cNvPr>
                <p:cNvSpPr/>
                <p:nvPr/>
              </p:nvSpPr>
              <p:spPr>
                <a:xfrm>
                  <a:off x="2371562" y="2973586"/>
                  <a:ext cx="7809" cy="40243"/>
                </a:xfrm>
                <a:custGeom>
                  <a:avLst/>
                  <a:gdLst>
                    <a:gd name="connsiteX0" fmla="*/ 0 w 7809"/>
                    <a:gd name="connsiteY0" fmla="*/ 0 h 40243"/>
                    <a:gd name="connsiteX1" fmla="*/ 7810 w 7809"/>
                    <a:gd name="connsiteY1" fmla="*/ 0 h 40243"/>
                    <a:gd name="connsiteX2" fmla="*/ 7810 w 7809"/>
                    <a:gd name="connsiteY2" fmla="*/ 40243 h 40243"/>
                    <a:gd name="connsiteX3" fmla="*/ 0 w 7809"/>
                    <a:gd name="connsiteY3" fmla="*/ 40243 h 40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0243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0243"/>
                      </a:lnTo>
                      <a:lnTo>
                        <a:pt x="0" y="4024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143">
                  <a:extLst>
                    <a:ext uri="{FF2B5EF4-FFF2-40B4-BE49-F238E27FC236}">
                      <a16:creationId xmlns:a16="http://schemas.microsoft.com/office/drawing/2014/main" id="{D223CDC6-50D3-41B0-77AF-050807C684DE}"/>
                    </a:ext>
                  </a:extLst>
                </p:cNvPr>
                <p:cNvSpPr/>
                <p:nvPr/>
              </p:nvSpPr>
              <p:spPr>
                <a:xfrm>
                  <a:off x="2396293" y="2967095"/>
                  <a:ext cx="7809" cy="55821"/>
                </a:xfrm>
                <a:custGeom>
                  <a:avLst/>
                  <a:gdLst>
                    <a:gd name="connsiteX0" fmla="*/ 0 w 7809"/>
                    <a:gd name="connsiteY0" fmla="*/ 0 h 55821"/>
                    <a:gd name="connsiteX1" fmla="*/ 7810 w 7809"/>
                    <a:gd name="connsiteY1" fmla="*/ 0 h 55821"/>
                    <a:gd name="connsiteX2" fmla="*/ 7810 w 7809"/>
                    <a:gd name="connsiteY2" fmla="*/ 55821 h 55821"/>
                    <a:gd name="connsiteX3" fmla="*/ 0 w 7809"/>
                    <a:gd name="connsiteY3" fmla="*/ 55821 h 55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5821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5821"/>
                      </a:lnTo>
                      <a:lnTo>
                        <a:pt x="0" y="5582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44">
                  <a:extLst>
                    <a:ext uri="{FF2B5EF4-FFF2-40B4-BE49-F238E27FC236}">
                      <a16:creationId xmlns:a16="http://schemas.microsoft.com/office/drawing/2014/main" id="{574938DF-A5B6-98E9-68D1-A9C2DFA675B3}"/>
                    </a:ext>
                  </a:extLst>
                </p:cNvPr>
                <p:cNvSpPr/>
                <p:nvPr/>
              </p:nvSpPr>
              <p:spPr>
                <a:xfrm>
                  <a:off x="2427533" y="2998251"/>
                  <a:ext cx="15619" cy="54523"/>
                </a:xfrm>
                <a:custGeom>
                  <a:avLst/>
                  <a:gdLst>
                    <a:gd name="connsiteX0" fmla="*/ 0 w 15619"/>
                    <a:gd name="connsiteY0" fmla="*/ 0 h 54523"/>
                    <a:gd name="connsiteX1" fmla="*/ 15620 w 15619"/>
                    <a:gd name="connsiteY1" fmla="*/ 0 h 54523"/>
                    <a:gd name="connsiteX2" fmla="*/ 15620 w 15619"/>
                    <a:gd name="connsiteY2" fmla="*/ 54523 h 54523"/>
                    <a:gd name="connsiteX3" fmla="*/ 0 w 15619"/>
                    <a:gd name="connsiteY3" fmla="*/ 54523 h 54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54523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54523"/>
                      </a:lnTo>
                      <a:lnTo>
                        <a:pt x="0" y="5452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145">
                  <a:extLst>
                    <a:ext uri="{FF2B5EF4-FFF2-40B4-BE49-F238E27FC236}">
                      <a16:creationId xmlns:a16="http://schemas.microsoft.com/office/drawing/2014/main" id="{C098D175-8CDB-93A3-3886-1E99F9FFFB42}"/>
                    </a:ext>
                  </a:extLst>
                </p:cNvPr>
                <p:cNvSpPr/>
                <p:nvPr/>
              </p:nvSpPr>
              <p:spPr>
                <a:xfrm>
                  <a:off x="2530362" y="3091719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38BBE05F-0EA5-384A-A7BD-7BE4B7F26013}"/>
                    </a:ext>
                  </a:extLst>
                </p:cNvPr>
                <p:cNvSpPr/>
                <p:nvPr/>
              </p:nvSpPr>
              <p:spPr>
                <a:xfrm>
                  <a:off x="2569411" y="3125472"/>
                  <a:ext cx="15619" cy="37646"/>
                </a:xfrm>
                <a:custGeom>
                  <a:avLst/>
                  <a:gdLst>
                    <a:gd name="connsiteX0" fmla="*/ 0 w 15619"/>
                    <a:gd name="connsiteY0" fmla="*/ 0 h 37646"/>
                    <a:gd name="connsiteX1" fmla="*/ 15620 w 15619"/>
                    <a:gd name="connsiteY1" fmla="*/ 0 h 37646"/>
                    <a:gd name="connsiteX2" fmla="*/ 15620 w 15619"/>
                    <a:gd name="connsiteY2" fmla="*/ 37647 h 37646"/>
                    <a:gd name="connsiteX3" fmla="*/ 0 w 15619"/>
                    <a:gd name="connsiteY3" fmla="*/ 37647 h 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37646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37647"/>
                      </a:lnTo>
                      <a:lnTo>
                        <a:pt x="0" y="3764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C3E7BFBF-E209-EF5F-6AEF-B9CD413D73A1}"/>
                    </a:ext>
                  </a:extLst>
                </p:cNvPr>
                <p:cNvSpPr/>
                <p:nvPr/>
              </p:nvSpPr>
              <p:spPr>
                <a:xfrm>
                  <a:off x="2624080" y="3168311"/>
                  <a:ext cx="7809" cy="25963"/>
                </a:xfrm>
                <a:custGeom>
                  <a:avLst/>
                  <a:gdLst>
                    <a:gd name="connsiteX0" fmla="*/ 0 w 7809"/>
                    <a:gd name="connsiteY0" fmla="*/ 0 h 25963"/>
                    <a:gd name="connsiteX1" fmla="*/ 7810 w 7809"/>
                    <a:gd name="connsiteY1" fmla="*/ 0 h 25963"/>
                    <a:gd name="connsiteX2" fmla="*/ 7810 w 7809"/>
                    <a:gd name="connsiteY2" fmla="*/ 25963 h 25963"/>
                    <a:gd name="connsiteX3" fmla="*/ 0 w 7809"/>
                    <a:gd name="connsiteY3" fmla="*/ 25963 h 25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25963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25963"/>
                      </a:lnTo>
                      <a:lnTo>
                        <a:pt x="0" y="2596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167BA631-320E-06B7-9F6E-4C282A099A7E}"/>
                    </a:ext>
                  </a:extLst>
                </p:cNvPr>
                <p:cNvSpPr/>
                <p:nvPr/>
              </p:nvSpPr>
              <p:spPr>
                <a:xfrm>
                  <a:off x="2656621" y="3178696"/>
                  <a:ext cx="7809" cy="46734"/>
                </a:xfrm>
                <a:custGeom>
                  <a:avLst/>
                  <a:gdLst>
                    <a:gd name="connsiteX0" fmla="*/ 0 w 7809"/>
                    <a:gd name="connsiteY0" fmla="*/ 0 h 46734"/>
                    <a:gd name="connsiteX1" fmla="*/ 7810 w 7809"/>
                    <a:gd name="connsiteY1" fmla="*/ 0 h 46734"/>
                    <a:gd name="connsiteX2" fmla="*/ 7810 w 7809"/>
                    <a:gd name="connsiteY2" fmla="*/ 46734 h 46734"/>
                    <a:gd name="connsiteX3" fmla="*/ 0 w 7809"/>
                    <a:gd name="connsiteY3" fmla="*/ 46734 h 4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6734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6734"/>
                      </a:lnTo>
                      <a:lnTo>
                        <a:pt x="0" y="467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131BFA42-F460-BFA8-4FF1-A134E0FFB5D4}"/>
                    </a:ext>
                  </a:extLst>
                </p:cNvPr>
                <p:cNvSpPr/>
                <p:nvPr/>
              </p:nvSpPr>
              <p:spPr>
                <a:xfrm>
                  <a:off x="2687860" y="3207256"/>
                  <a:ext cx="7809" cy="41541"/>
                </a:xfrm>
                <a:custGeom>
                  <a:avLst/>
                  <a:gdLst>
                    <a:gd name="connsiteX0" fmla="*/ 0 w 7809"/>
                    <a:gd name="connsiteY0" fmla="*/ 0 h 41541"/>
                    <a:gd name="connsiteX1" fmla="*/ 7810 w 7809"/>
                    <a:gd name="connsiteY1" fmla="*/ 0 h 41541"/>
                    <a:gd name="connsiteX2" fmla="*/ 7810 w 7809"/>
                    <a:gd name="connsiteY2" fmla="*/ 41541 h 41541"/>
                    <a:gd name="connsiteX3" fmla="*/ 0 w 7809"/>
                    <a:gd name="connsiteY3" fmla="*/ 41541 h 41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1541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1541"/>
                      </a:lnTo>
                      <a:lnTo>
                        <a:pt x="0" y="415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:a16="http://schemas.microsoft.com/office/drawing/2014/main" id="{D7DC4144-9956-3DCD-64ED-6983C12875C3}"/>
                    </a:ext>
                  </a:extLst>
                </p:cNvPr>
                <p:cNvSpPr/>
                <p:nvPr/>
              </p:nvSpPr>
              <p:spPr>
                <a:xfrm>
                  <a:off x="2703480" y="3202063"/>
                  <a:ext cx="7809" cy="54523"/>
                </a:xfrm>
                <a:custGeom>
                  <a:avLst/>
                  <a:gdLst>
                    <a:gd name="connsiteX0" fmla="*/ 0 w 7809"/>
                    <a:gd name="connsiteY0" fmla="*/ 0 h 54523"/>
                    <a:gd name="connsiteX1" fmla="*/ 7810 w 7809"/>
                    <a:gd name="connsiteY1" fmla="*/ 0 h 54523"/>
                    <a:gd name="connsiteX2" fmla="*/ 7810 w 7809"/>
                    <a:gd name="connsiteY2" fmla="*/ 54523 h 54523"/>
                    <a:gd name="connsiteX3" fmla="*/ 0 w 7809"/>
                    <a:gd name="connsiteY3" fmla="*/ 54523 h 54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4523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4523"/>
                      </a:lnTo>
                      <a:lnTo>
                        <a:pt x="0" y="5452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:a16="http://schemas.microsoft.com/office/drawing/2014/main" id="{4A6B3CD7-DE0F-22E1-2BDE-3314E542A296}"/>
                    </a:ext>
                  </a:extLst>
                </p:cNvPr>
                <p:cNvSpPr/>
                <p:nvPr/>
              </p:nvSpPr>
              <p:spPr>
                <a:xfrm>
                  <a:off x="2726909" y="3241008"/>
                  <a:ext cx="7809" cy="23367"/>
                </a:xfrm>
                <a:custGeom>
                  <a:avLst/>
                  <a:gdLst>
                    <a:gd name="connsiteX0" fmla="*/ 0 w 7809"/>
                    <a:gd name="connsiteY0" fmla="*/ 0 h 23367"/>
                    <a:gd name="connsiteX1" fmla="*/ 7810 w 7809"/>
                    <a:gd name="connsiteY1" fmla="*/ 0 h 23367"/>
                    <a:gd name="connsiteX2" fmla="*/ 7810 w 7809"/>
                    <a:gd name="connsiteY2" fmla="*/ 23367 h 23367"/>
                    <a:gd name="connsiteX3" fmla="*/ 0 w 7809"/>
                    <a:gd name="connsiteY3" fmla="*/ 23367 h 23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23367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23367"/>
                      </a:lnTo>
                      <a:lnTo>
                        <a:pt x="0" y="2336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Freeform 152">
                  <a:extLst>
                    <a:ext uri="{FF2B5EF4-FFF2-40B4-BE49-F238E27FC236}">
                      <a16:creationId xmlns:a16="http://schemas.microsoft.com/office/drawing/2014/main" id="{01B5812E-70A9-DC16-AD07-F1847AB290DB}"/>
                    </a:ext>
                  </a:extLst>
                </p:cNvPr>
                <p:cNvSpPr/>
                <p:nvPr/>
              </p:nvSpPr>
              <p:spPr>
                <a:xfrm>
                  <a:off x="2781578" y="3286444"/>
                  <a:ext cx="7809" cy="41541"/>
                </a:xfrm>
                <a:custGeom>
                  <a:avLst/>
                  <a:gdLst>
                    <a:gd name="connsiteX0" fmla="*/ 0 w 7809"/>
                    <a:gd name="connsiteY0" fmla="*/ 0 h 41541"/>
                    <a:gd name="connsiteX1" fmla="*/ 7810 w 7809"/>
                    <a:gd name="connsiteY1" fmla="*/ 0 h 41541"/>
                    <a:gd name="connsiteX2" fmla="*/ 7810 w 7809"/>
                    <a:gd name="connsiteY2" fmla="*/ 41541 h 41541"/>
                    <a:gd name="connsiteX3" fmla="*/ 0 w 7809"/>
                    <a:gd name="connsiteY3" fmla="*/ 41541 h 41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1541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1541"/>
                      </a:lnTo>
                      <a:lnTo>
                        <a:pt x="0" y="415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153">
                  <a:extLst>
                    <a:ext uri="{FF2B5EF4-FFF2-40B4-BE49-F238E27FC236}">
                      <a16:creationId xmlns:a16="http://schemas.microsoft.com/office/drawing/2014/main" id="{778A0DFA-E7D0-5DF8-83A6-9387C17DAE68}"/>
                    </a:ext>
                  </a:extLst>
                </p:cNvPr>
                <p:cNvSpPr/>
                <p:nvPr/>
              </p:nvSpPr>
              <p:spPr>
                <a:xfrm>
                  <a:off x="2821929" y="3320197"/>
                  <a:ext cx="7809" cy="54523"/>
                </a:xfrm>
                <a:custGeom>
                  <a:avLst/>
                  <a:gdLst>
                    <a:gd name="connsiteX0" fmla="*/ 0 w 7809"/>
                    <a:gd name="connsiteY0" fmla="*/ 0 h 54523"/>
                    <a:gd name="connsiteX1" fmla="*/ 7810 w 7809"/>
                    <a:gd name="connsiteY1" fmla="*/ 0 h 54523"/>
                    <a:gd name="connsiteX2" fmla="*/ 7810 w 7809"/>
                    <a:gd name="connsiteY2" fmla="*/ 54523 h 54523"/>
                    <a:gd name="connsiteX3" fmla="*/ 0 w 7809"/>
                    <a:gd name="connsiteY3" fmla="*/ 54523 h 54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4523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4523"/>
                      </a:lnTo>
                      <a:lnTo>
                        <a:pt x="0" y="5452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 154">
                  <a:extLst>
                    <a:ext uri="{FF2B5EF4-FFF2-40B4-BE49-F238E27FC236}">
                      <a16:creationId xmlns:a16="http://schemas.microsoft.com/office/drawing/2014/main" id="{2670B1F5-3F6D-85CB-08C7-330F75D65EAC}"/>
                    </a:ext>
                  </a:extLst>
                </p:cNvPr>
                <p:cNvSpPr/>
                <p:nvPr/>
              </p:nvSpPr>
              <p:spPr>
                <a:xfrm>
                  <a:off x="2876598" y="3396788"/>
                  <a:ext cx="7809" cy="55821"/>
                </a:xfrm>
                <a:custGeom>
                  <a:avLst/>
                  <a:gdLst>
                    <a:gd name="connsiteX0" fmla="*/ 0 w 7809"/>
                    <a:gd name="connsiteY0" fmla="*/ 0 h 55821"/>
                    <a:gd name="connsiteX1" fmla="*/ 7810 w 7809"/>
                    <a:gd name="connsiteY1" fmla="*/ 0 h 55821"/>
                    <a:gd name="connsiteX2" fmla="*/ 7810 w 7809"/>
                    <a:gd name="connsiteY2" fmla="*/ 55821 h 55821"/>
                    <a:gd name="connsiteX3" fmla="*/ 0 w 7809"/>
                    <a:gd name="connsiteY3" fmla="*/ 55821 h 55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5821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5821"/>
                      </a:lnTo>
                      <a:lnTo>
                        <a:pt x="0" y="5582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Freeform 155">
                  <a:extLst>
                    <a:ext uri="{FF2B5EF4-FFF2-40B4-BE49-F238E27FC236}">
                      <a16:creationId xmlns:a16="http://schemas.microsoft.com/office/drawing/2014/main" id="{2E99A6FA-B414-ED61-CC17-EC8719908DAD}"/>
                    </a:ext>
                  </a:extLst>
                </p:cNvPr>
                <p:cNvSpPr/>
                <p:nvPr/>
              </p:nvSpPr>
              <p:spPr>
                <a:xfrm>
                  <a:off x="2923457" y="3413665"/>
                  <a:ext cx="7809" cy="46734"/>
                </a:xfrm>
                <a:custGeom>
                  <a:avLst/>
                  <a:gdLst>
                    <a:gd name="connsiteX0" fmla="*/ 0 w 7809"/>
                    <a:gd name="connsiteY0" fmla="*/ 0 h 46734"/>
                    <a:gd name="connsiteX1" fmla="*/ 7810 w 7809"/>
                    <a:gd name="connsiteY1" fmla="*/ 0 h 46734"/>
                    <a:gd name="connsiteX2" fmla="*/ 7810 w 7809"/>
                    <a:gd name="connsiteY2" fmla="*/ 46734 h 46734"/>
                    <a:gd name="connsiteX3" fmla="*/ 0 w 7809"/>
                    <a:gd name="connsiteY3" fmla="*/ 46734 h 4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6734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6734"/>
                      </a:lnTo>
                      <a:lnTo>
                        <a:pt x="0" y="467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55DA9BEE-8BCE-356B-68F6-2916CF8EE840}"/>
                    </a:ext>
                  </a:extLst>
                </p:cNvPr>
                <p:cNvSpPr/>
                <p:nvPr/>
              </p:nvSpPr>
              <p:spPr>
                <a:xfrm>
                  <a:off x="2946886" y="3422752"/>
                  <a:ext cx="7809" cy="37646"/>
                </a:xfrm>
                <a:custGeom>
                  <a:avLst/>
                  <a:gdLst>
                    <a:gd name="connsiteX0" fmla="*/ 0 w 7809"/>
                    <a:gd name="connsiteY0" fmla="*/ 0 h 37646"/>
                    <a:gd name="connsiteX1" fmla="*/ 7810 w 7809"/>
                    <a:gd name="connsiteY1" fmla="*/ 0 h 37646"/>
                    <a:gd name="connsiteX2" fmla="*/ 7810 w 7809"/>
                    <a:gd name="connsiteY2" fmla="*/ 37647 h 37646"/>
                    <a:gd name="connsiteX3" fmla="*/ 0 w 7809"/>
                    <a:gd name="connsiteY3" fmla="*/ 37647 h 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37646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37647"/>
                      </a:lnTo>
                      <a:lnTo>
                        <a:pt x="0" y="3764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:a16="http://schemas.microsoft.com/office/drawing/2014/main" id="{42D2C740-EB20-44C5-FB53-B2789511C3B5}"/>
                    </a:ext>
                  </a:extLst>
                </p:cNvPr>
                <p:cNvSpPr/>
                <p:nvPr/>
              </p:nvSpPr>
              <p:spPr>
                <a:xfrm>
                  <a:off x="3002857" y="3446119"/>
                  <a:ext cx="7809" cy="54523"/>
                </a:xfrm>
                <a:custGeom>
                  <a:avLst/>
                  <a:gdLst>
                    <a:gd name="connsiteX0" fmla="*/ 0 w 7809"/>
                    <a:gd name="connsiteY0" fmla="*/ 0 h 54523"/>
                    <a:gd name="connsiteX1" fmla="*/ 7810 w 7809"/>
                    <a:gd name="connsiteY1" fmla="*/ 0 h 54523"/>
                    <a:gd name="connsiteX2" fmla="*/ 7810 w 7809"/>
                    <a:gd name="connsiteY2" fmla="*/ 54523 h 54523"/>
                    <a:gd name="connsiteX3" fmla="*/ 0 w 7809"/>
                    <a:gd name="connsiteY3" fmla="*/ 54523 h 54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4523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4523"/>
                      </a:lnTo>
                      <a:lnTo>
                        <a:pt x="0" y="5452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:a16="http://schemas.microsoft.com/office/drawing/2014/main" id="{03B5BF0F-D533-13BE-817E-A2DEE7B1A954}"/>
                    </a:ext>
                  </a:extLst>
                </p:cNvPr>
                <p:cNvSpPr/>
                <p:nvPr/>
              </p:nvSpPr>
              <p:spPr>
                <a:xfrm>
                  <a:off x="3018476" y="3462995"/>
                  <a:ext cx="7809" cy="44137"/>
                </a:xfrm>
                <a:custGeom>
                  <a:avLst/>
                  <a:gdLst>
                    <a:gd name="connsiteX0" fmla="*/ 0 w 7809"/>
                    <a:gd name="connsiteY0" fmla="*/ 0 h 44137"/>
                    <a:gd name="connsiteX1" fmla="*/ 7810 w 7809"/>
                    <a:gd name="connsiteY1" fmla="*/ 0 h 44137"/>
                    <a:gd name="connsiteX2" fmla="*/ 7810 w 7809"/>
                    <a:gd name="connsiteY2" fmla="*/ 44138 h 44137"/>
                    <a:gd name="connsiteX3" fmla="*/ 0 w 7809"/>
                    <a:gd name="connsiteY3" fmla="*/ 44138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4137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4138"/>
                      </a:lnTo>
                      <a:lnTo>
                        <a:pt x="0" y="4413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30C42227-49F2-8C8D-F9D6-33828E1C8BD6}"/>
                    </a:ext>
                  </a:extLst>
                </p:cNvPr>
                <p:cNvSpPr/>
                <p:nvPr/>
              </p:nvSpPr>
              <p:spPr>
                <a:xfrm>
                  <a:off x="3247565" y="3505835"/>
                  <a:ext cx="7809" cy="49330"/>
                </a:xfrm>
                <a:custGeom>
                  <a:avLst/>
                  <a:gdLst>
                    <a:gd name="connsiteX0" fmla="*/ 0 w 7809"/>
                    <a:gd name="connsiteY0" fmla="*/ 0 h 49330"/>
                    <a:gd name="connsiteX1" fmla="*/ 7810 w 7809"/>
                    <a:gd name="connsiteY1" fmla="*/ 0 h 49330"/>
                    <a:gd name="connsiteX2" fmla="*/ 7810 w 7809"/>
                    <a:gd name="connsiteY2" fmla="*/ 49330 h 49330"/>
                    <a:gd name="connsiteX3" fmla="*/ 0 w 7809"/>
                    <a:gd name="connsiteY3" fmla="*/ 49330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9330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9330"/>
                      </a:lnTo>
                      <a:lnTo>
                        <a:pt x="0" y="4933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30412868-339F-CFA6-6CF5-B556AA423856}"/>
                    </a:ext>
                  </a:extLst>
                </p:cNvPr>
                <p:cNvSpPr/>
                <p:nvPr/>
              </p:nvSpPr>
              <p:spPr>
                <a:xfrm>
                  <a:off x="3263184" y="3508431"/>
                  <a:ext cx="15619" cy="46734"/>
                </a:xfrm>
                <a:custGeom>
                  <a:avLst/>
                  <a:gdLst>
                    <a:gd name="connsiteX0" fmla="*/ 0 w 15619"/>
                    <a:gd name="connsiteY0" fmla="*/ 0 h 46734"/>
                    <a:gd name="connsiteX1" fmla="*/ 15620 w 15619"/>
                    <a:gd name="connsiteY1" fmla="*/ 0 h 46734"/>
                    <a:gd name="connsiteX2" fmla="*/ 15620 w 15619"/>
                    <a:gd name="connsiteY2" fmla="*/ 46734 h 46734"/>
                    <a:gd name="connsiteX3" fmla="*/ 0 w 15619"/>
                    <a:gd name="connsiteY3" fmla="*/ 46734 h 4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46734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46734"/>
                      </a:lnTo>
                      <a:lnTo>
                        <a:pt x="0" y="467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41498D86-0829-3C48-53E5-F26113F45A6F}"/>
                    </a:ext>
                  </a:extLst>
                </p:cNvPr>
                <p:cNvSpPr/>
                <p:nvPr/>
              </p:nvSpPr>
              <p:spPr>
                <a:xfrm>
                  <a:off x="3356902" y="3538289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FA72F6E2-7132-B5AF-C8DF-3B7773D5ACDF}"/>
                    </a:ext>
                  </a:extLst>
                </p:cNvPr>
                <p:cNvSpPr/>
                <p:nvPr/>
              </p:nvSpPr>
              <p:spPr>
                <a:xfrm>
                  <a:off x="3420683" y="3569445"/>
                  <a:ext cx="7809" cy="40243"/>
                </a:xfrm>
                <a:custGeom>
                  <a:avLst/>
                  <a:gdLst>
                    <a:gd name="connsiteX0" fmla="*/ 0 w 7809"/>
                    <a:gd name="connsiteY0" fmla="*/ 0 h 40243"/>
                    <a:gd name="connsiteX1" fmla="*/ 7810 w 7809"/>
                    <a:gd name="connsiteY1" fmla="*/ 0 h 40243"/>
                    <a:gd name="connsiteX2" fmla="*/ 7810 w 7809"/>
                    <a:gd name="connsiteY2" fmla="*/ 40243 h 40243"/>
                    <a:gd name="connsiteX3" fmla="*/ 0 w 7809"/>
                    <a:gd name="connsiteY3" fmla="*/ 40243 h 40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0243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0243"/>
                      </a:lnTo>
                      <a:lnTo>
                        <a:pt x="0" y="4024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163">
                  <a:extLst>
                    <a:ext uri="{FF2B5EF4-FFF2-40B4-BE49-F238E27FC236}">
                      <a16:creationId xmlns:a16="http://schemas.microsoft.com/office/drawing/2014/main" id="{B348CB87-66C2-FCB6-8A1D-10286CB8733D}"/>
                    </a:ext>
                  </a:extLst>
                </p:cNvPr>
                <p:cNvSpPr/>
                <p:nvPr/>
              </p:nvSpPr>
              <p:spPr>
                <a:xfrm>
                  <a:off x="3444112" y="3569445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164">
                  <a:extLst>
                    <a:ext uri="{FF2B5EF4-FFF2-40B4-BE49-F238E27FC236}">
                      <a16:creationId xmlns:a16="http://schemas.microsoft.com/office/drawing/2014/main" id="{64412C1C-E1C4-6BF5-1665-E8E51F5ACA9A}"/>
                    </a:ext>
                  </a:extLst>
                </p:cNvPr>
                <p:cNvSpPr/>
                <p:nvPr/>
              </p:nvSpPr>
              <p:spPr>
                <a:xfrm>
                  <a:off x="3562561" y="3570743"/>
                  <a:ext cx="7809" cy="46734"/>
                </a:xfrm>
                <a:custGeom>
                  <a:avLst/>
                  <a:gdLst>
                    <a:gd name="connsiteX0" fmla="*/ 0 w 7809"/>
                    <a:gd name="connsiteY0" fmla="*/ 0 h 46734"/>
                    <a:gd name="connsiteX1" fmla="*/ 7810 w 7809"/>
                    <a:gd name="connsiteY1" fmla="*/ 0 h 46734"/>
                    <a:gd name="connsiteX2" fmla="*/ 7810 w 7809"/>
                    <a:gd name="connsiteY2" fmla="*/ 46734 h 46734"/>
                    <a:gd name="connsiteX3" fmla="*/ 0 w 7809"/>
                    <a:gd name="connsiteY3" fmla="*/ 46734 h 4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6734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6734"/>
                      </a:lnTo>
                      <a:lnTo>
                        <a:pt x="0" y="467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:a16="http://schemas.microsoft.com/office/drawing/2014/main" id="{0925E787-F409-539D-EF1B-89996FD61D5C}"/>
                    </a:ext>
                  </a:extLst>
                </p:cNvPr>
                <p:cNvSpPr/>
                <p:nvPr/>
              </p:nvSpPr>
              <p:spPr>
                <a:xfrm>
                  <a:off x="3585991" y="3578532"/>
                  <a:ext cx="7809" cy="38945"/>
                </a:xfrm>
                <a:custGeom>
                  <a:avLst/>
                  <a:gdLst>
                    <a:gd name="connsiteX0" fmla="*/ 0 w 7809"/>
                    <a:gd name="connsiteY0" fmla="*/ 0 h 38945"/>
                    <a:gd name="connsiteX1" fmla="*/ 7810 w 7809"/>
                    <a:gd name="connsiteY1" fmla="*/ 0 h 38945"/>
                    <a:gd name="connsiteX2" fmla="*/ 7810 w 7809"/>
                    <a:gd name="connsiteY2" fmla="*/ 38945 h 38945"/>
                    <a:gd name="connsiteX3" fmla="*/ 0 w 7809"/>
                    <a:gd name="connsiteY3" fmla="*/ 38945 h 38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38945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38945"/>
                      </a:lnTo>
                      <a:lnTo>
                        <a:pt x="0" y="3894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166">
                  <a:extLst>
                    <a:ext uri="{FF2B5EF4-FFF2-40B4-BE49-F238E27FC236}">
                      <a16:creationId xmlns:a16="http://schemas.microsoft.com/office/drawing/2014/main" id="{47B627E4-05BF-FDAC-F338-5120FECC1622}"/>
                    </a:ext>
                  </a:extLst>
                </p:cNvPr>
                <p:cNvSpPr/>
                <p:nvPr/>
              </p:nvSpPr>
              <p:spPr>
                <a:xfrm>
                  <a:off x="3688820" y="3614881"/>
                  <a:ext cx="7809" cy="41541"/>
                </a:xfrm>
                <a:custGeom>
                  <a:avLst/>
                  <a:gdLst>
                    <a:gd name="connsiteX0" fmla="*/ 0 w 7809"/>
                    <a:gd name="connsiteY0" fmla="*/ 0 h 41541"/>
                    <a:gd name="connsiteX1" fmla="*/ 7810 w 7809"/>
                    <a:gd name="connsiteY1" fmla="*/ 0 h 41541"/>
                    <a:gd name="connsiteX2" fmla="*/ 7810 w 7809"/>
                    <a:gd name="connsiteY2" fmla="*/ 41541 h 41541"/>
                    <a:gd name="connsiteX3" fmla="*/ 0 w 7809"/>
                    <a:gd name="connsiteY3" fmla="*/ 41541 h 41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1541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1541"/>
                      </a:lnTo>
                      <a:lnTo>
                        <a:pt x="0" y="4154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167">
                  <a:extLst>
                    <a:ext uri="{FF2B5EF4-FFF2-40B4-BE49-F238E27FC236}">
                      <a16:creationId xmlns:a16="http://schemas.microsoft.com/office/drawing/2014/main" id="{5CFC0765-CFD0-3A40-9519-FCBB1A260B0A}"/>
                    </a:ext>
                  </a:extLst>
                </p:cNvPr>
                <p:cNvSpPr/>
                <p:nvPr/>
              </p:nvSpPr>
              <p:spPr>
                <a:xfrm>
                  <a:off x="3710948" y="3616179"/>
                  <a:ext cx="7809" cy="40243"/>
                </a:xfrm>
                <a:custGeom>
                  <a:avLst/>
                  <a:gdLst>
                    <a:gd name="connsiteX0" fmla="*/ 0 w 7809"/>
                    <a:gd name="connsiteY0" fmla="*/ 0 h 40243"/>
                    <a:gd name="connsiteX1" fmla="*/ 7810 w 7809"/>
                    <a:gd name="connsiteY1" fmla="*/ 0 h 40243"/>
                    <a:gd name="connsiteX2" fmla="*/ 7810 w 7809"/>
                    <a:gd name="connsiteY2" fmla="*/ 40243 h 40243"/>
                    <a:gd name="connsiteX3" fmla="*/ 0 w 7809"/>
                    <a:gd name="connsiteY3" fmla="*/ 40243 h 40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0243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0243"/>
                      </a:lnTo>
                      <a:lnTo>
                        <a:pt x="0" y="4024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 168">
                  <a:extLst>
                    <a:ext uri="{FF2B5EF4-FFF2-40B4-BE49-F238E27FC236}">
                      <a16:creationId xmlns:a16="http://schemas.microsoft.com/office/drawing/2014/main" id="{6FCC5173-45CC-E291-7A69-D984C25BD5DC}"/>
                    </a:ext>
                  </a:extLst>
                </p:cNvPr>
                <p:cNvSpPr/>
                <p:nvPr/>
              </p:nvSpPr>
              <p:spPr>
                <a:xfrm>
                  <a:off x="3790348" y="3625266"/>
                  <a:ext cx="7809" cy="46734"/>
                </a:xfrm>
                <a:custGeom>
                  <a:avLst/>
                  <a:gdLst>
                    <a:gd name="connsiteX0" fmla="*/ 0 w 7809"/>
                    <a:gd name="connsiteY0" fmla="*/ 0 h 46734"/>
                    <a:gd name="connsiteX1" fmla="*/ 7810 w 7809"/>
                    <a:gd name="connsiteY1" fmla="*/ 0 h 46734"/>
                    <a:gd name="connsiteX2" fmla="*/ 7810 w 7809"/>
                    <a:gd name="connsiteY2" fmla="*/ 46734 h 46734"/>
                    <a:gd name="connsiteX3" fmla="*/ 0 w 7809"/>
                    <a:gd name="connsiteY3" fmla="*/ 46734 h 4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6734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6734"/>
                      </a:lnTo>
                      <a:lnTo>
                        <a:pt x="0" y="467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 169">
                  <a:extLst>
                    <a:ext uri="{FF2B5EF4-FFF2-40B4-BE49-F238E27FC236}">
                      <a16:creationId xmlns:a16="http://schemas.microsoft.com/office/drawing/2014/main" id="{870CE00A-D99A-250B-3D53-6B4465E2FC9A}"/>
                    </a:ext>
                  </a:extLst>
                </p:cNvPr>
                <p:cNvSpPr/>
                <p:nvPr/>
              </p:nvSpPr>
              <p:spPr>
                <a:xfrm>
                  <a:off x="3805967" y="3633055"/>
                  <a:ext cx="7809" cy="38945"/>
                </a:xfrm>
                <a:custGeom>
                  <a:avLst/>
                  <a:gdLst>
                    <a:gd name="connsiteX0" fmla="*/ 0 w 7809"/>
                    <a:gd name="connsiteY0" fmla="*/ 0 h 38945"/>
                    <a:gd name="connsiteX1" fmla="*/ 7810 w 7809"/>
                    <a:gd name="connsiteY1" fmla="*/ 0 h 38945"/>
                    <a:gd name="connsiteX2" fmla="*/ 7810 w 7809"/>
                    <a:gd name="connsiteY2" fmla="*/ 38945 h 38945"/>
                    <a:gd name="connsiteX3" fmla="*/ 0 w 7809"/>
                    <a:gd name="connsiteY3" fmla="*/ 38945 h 38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38945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38945"/>
                      </a:lnTo>
                      <a:lnTo>
                        <a:pt x="0" y="3894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:a16="http://schemas.microsoft.com/office/drawing/2014/main" id="{C6B4BA1E-72C0-5C1B-B74E-67B47819E807}"/>
                    </a:ext>
                  </a:extLst>
                </p:cNvPr>
                <p:cNvSpPr/>
                <p:nvPr/>
              </p:nvSpPr>
              <p:spPr>
                <a:xfrm>
                  <a:off x="3837207" y="3640844"/>
                  <a:ext cx="7809" cy="40243"/>
                </a:xfrm>
                <a:custGeom>
                  <a:avLst/>
                  <a:gdLst>
                    <a:gd name="connsiteX0" fmla="*/ 0 w 7809"/>
                    <a:gd name="connsiteY0" fmla="*/ 0 h 40243"/>
                    <a:gd name="connsiteX1" fmla="*/ 7810 w 7809"/>
                    <a:gd name="connsiteY1" fmla="*/ 0 h 40243"/>
                    <a:gd name="connsiteX2" fmla="*/ 7810 w 7809"/>
                    <a:gd name="connsiteY2" fmla="*/ 40243 h 40243"/>
                    <a:gd name="connsiteX3" fmla="*/ 0 w 7809"/>
                    <a:gd name="connsiteY3" fmla="*/ 40243 h 40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0243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0243"/>
                      </a:lnTo>
                      <a:lnTo>
                        <a:pt x="0" y="4024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:a16="http://schemas.microsoft.com/office/drawing/2014/main" id="{C1B1710A-5D56-723E-45AE-1A7E423F49C1}"/>
                    </a:ext>
                  </a:extLst>
                </p:cNvPr>
                <p:cNvSpPr/>
                <p:nvPr/>
              </p:nvSpPr>
              <p:spPr>
                <a:xfrm>
                  <a:off x="3852826" y="3640844"/>
                  <a:ext cx="7809" cy="40243"/>
                </a:xfrm>
                <a:custGeom>
                  <a:avLst/>
                  <a:gdLst>
                    <a:gd name="connsiteX0" fmla="*/ 0 w 7809"/>
                    <a:gd name="connsiteY0" fmla="*/ 0 h 40243"/>
                    <a:gd name="connsiteX1" fmla="*/ 7810 w 7809"/>
                    <a:gd name="connsiteY1" fmla="*/ 0 h 40243"/>
                    <a:gd name="connsiteX2" fmla="*/ 7810 w 7809"/>
                    <a:gd name="connsiteY2" fmla="*/ 40243 h 40243"/>
                    <a:gd name="connsiteX3" fmla="*/ 0 w 7809"/>
                    <a:gd name="connsiteY3" fmla="*/ 40243 h 40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0243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0243"/>
                      </a:lnTo>
                      <a:lnTo>
                        <a:pt x="0" y="4024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:a16="http://schemas.microsoft.com/office/drawing/2014/main" id="{6C5D0D5D-2C34-7F66-8F65-BC36F77A2FEE}"/>
                    </a:ext>
                  </a:extLst>
                </p:cNvPr>
                <p:cNvSpPr/>
                <p:nvPr/>
              </p:nvSpPr>
              <p:spPr>
                <a:xfrm>
                  <a:off x="3877558" y="3643440"/>
                  <a:ext cx="7809" cy="37646"/>
                </a:xfrm>
                <a:custGeom>
                  <a:avLst/>
                  <a:gdLst>
                    <a:gd name="connsiteX0" fmla="*/ 0 w 7809"/>
                    <a:gd name="connsiteY0" fmla="*/ 0 h 37646"/>
                    <a:gd name="connsiteX1" fmla="*/ 7810 w 7809"/>
                    <a:gd name="connsiteY1" fmla="*/ 0 h 37646"/>
                    <a:gd name="connsiteX2" fmla="*/ 7810 w 7809"/>
                    <a:gd name="connsiteY2" fmla="*/ 37647 h 37646"/>
                    <a:gd name="connsiteX3" fmla="*/ 0 w 7809"/>
                    <a:gd name="connsiteY3" fmla="*/ 37647 h 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37646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37647"/>
                      </a:lnTo>
                      <a:lnTo>
                        <a:pt x="0" y="3764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173">
                  <a:extLst>
                    <a:ext uri="{FF2B5EF4-FFF2-40B4-BE49-F238E27FC236}">
                      <a16:creationId xmlns:a16="http://schemas.microsoft.com/office/drawing/2014/main" id="{D01B634B-F825-7D2F-837F-3B5737DEEC46}"/>
                    </a:ext>
                  </a:extLst>
                </p:cNvPr>
                <p:cNvSpPr/>
                <p:nvPr/>
              </p:nvSpPr>
              <p:spPr>
                <a:xfrm>
                  <a:off x="3932226" y="3656422"/>
                  <a:ext cx="15619" cy="46734"/>
                </a:xfrm>
                <a:custGeom>
                  <a:avLst/>
                  <a:gdLst>
                    <a:gd name="connsiteX0" fmla="*/ 0 w 15619"/>
                    <a:gd name="connsiteY0" fmla="*/ 0 h 46734"/>
                    <a:gd name="connsiteX1" fmla="*/ 15620 w 15619"/>
                    <a:gd name="connsiteY1" fmla="*/ 0 h 46734"/>
                    <a:gd name="connsiteX2" fmla="*/ 15620 w 15619"/>
                    <a:gd name="connsiteY2" fmla="*/ 46734 h 46734"/>
                    <a:gd name="connsiteX3" fmla="*/ 0 w 15619"/>
                    <a:gd name="connsiteY3" fmla="*/ 46734 h 4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46734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46734"/>
                      </a:lnTo>
                      <a:lnTo>
                        <a:pt x="0" y="467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reeform 174">
                  <a:extLst>
                    <a:ext uri="{FF2B5EF4-FFF2-40B4-BE49-F238E27FC236}">
                      <a16:creationId xmlns:a16="http://schemas.microsoft.com/office/drawing/2014/main" id="{56975336-4270-D1D0-892D-088E8B5E7B68}"/>
                    </a:ext>
                  </a:extLst>
                </p:cNvPr>
                <p:cNvSpPr/>
                <p:nvPr/>
              </p:nvSpPr>
              <p:spPr>
                <a:xfrm>
                  <a:off x="3979085" y="3679789"/>
                  <a:ext cx="7809" cy="40243"/>
                </a:xfrm>
                <a:custGeom>
                  <a:avLst/>
                  <a:gdLst>
                    <a:gd name="connsiteX0" fmla="*/ 0 w 7809"/>
                    <a:gd name="connsiteY0" fmla="*/ 0 h 40243"/>
                    <a:gd name="connsiteX1" fmla="*/ 7810 w 7809"/>
                    <a:gd name="connsiteY1" fmla="*/ 0 h 40243"/>
                    <a:gd name="connsiteX2" fmla="*/ 7810 w 7809"/>
                    <a:gd name="connsiteY2" fmla="*/ 40243 h 40243"/>
                    <a:gd name="connsiteX3" fmla="*/ 0 w 7809"/>
                    <a:gd name="connsiteY3" fmla="*/ 40243 h 40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0243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0243"/>
                      </a:lnTo>
                      <a:lnTo>
                        <a:pt x="0" y="4024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175">
                  <a:extLst>
                    <a:ext uri="{FF2B5EF4-FFF2-40B4-BE49-F238E27FC236}">
                      <a16:creationId xmlns:a16="http://schemas.microsoft.com/office/drawing/2014/main" id="{5BE01804-FBDC-F6DB-793F-8C75E9BDC6C4}"/>
                    </a:ext>
                  </a:extLst>
                </p:cNvPr>
                <p:cNvSpPr/>
                <p:nvPr/>
              </p:nvSpPr>
              <p:spPr>
                <a:xfrm>
                  <a:off x="4128774" y="3729119"/>
                  <a:ext cx="7809" cy="54523"/>
                </a:xfrm>
                <a:custGeom>
                  <a:avLst/>
                  <a:gdLst>
                    <a:gd name="connsiteX0" fmla="*/ 0 w 7809"/>
                    <a:gd name="connsiteY0" fmla="*/ 0 h 54523"/>
                    <a:gd name="connsiteX1" fmla="*/ 7810 w 7809"/>
                    <a:gd name="connsiteY1" fmla="*/ 0 h 54523"/>
                    <a:gd name="connsiteX2" fmla="*/ 7810 w 7809"/>
                    <a:gd name="connsiteY2" fmla="*/ 54523 h 54523"/>
                    <a:gd name="connsiteX3" fmla="*/ 0 w 7809"/>
                    <a:gd name="connsiteY3" fmla="*/ 54523 h 54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4523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4523"/>
                      </a:lnTo>
                      <a:lnTo>
                        <a:pt x="0" y="5452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76">
                  <a:extLst>
                    <a:ext uri="{FF2B5EF4-FFF2-40B4-BE49-F238E27FC236}">
                      <a16:creationId xmlns:a16="http://schemas.microsoft.com/office/drawing/2014/main" id="{A995CDC5-ABC3-7E38-63BD-9C69668024DC}"/>
                    </a:ext>
                  </a:extLst>
                </p:cNvPr>
                <p:cNvSpPr/>
                <p:nvPr/>
              </p:nvSpPr>
              <p:spPr>
                <a:xfrm>
                  <a:off x="4239413" y="3755083"/>
                  <a:ext cx="7809" cy="44137"/>
                </a:xfrm>
                <a:custGeom>
                  <a:avLst/>
                  <a:gdLst>
                    <a:gd name="connsiteX0" fmla="*/ 0 w 7809"/>
                    <a:gd name="connsiteY0" fmla="*/ 0 h 44137"/>
                    <a:gd name="connsiteX1" fmla="*/ 7810 w 7809"/>
                    <a:gd name="connsiteY1" fmla="*/ 0 h 44137"/>
                    <a:gd name="connsiteX2" fmla="*/ 7810 w 7809"/>
                    <a:gd name="connsiteY2" fmla="*/ 44138 h 44137"/>
                    <a:gd name="connsiteX3" fmla="*/ 0 w 7809"/>
                    <a:gd name="connsiteY3" fmla="*/ 44138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4137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4138"/>
                      </a:lnTo>
                      <a:lnTo>
                        <a:pt x="0" y="4413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177">
                  <a:extLst>
                    <a:ext uri="{FF2B5EF4-FFF2-40B4-BE49-F238E27FC236}">
                      <a16:creationId xmlns:a16="http://schemas.microsoft.com/office/drawing/2014/main" id="{3C32806A-400E-FFE5-34B9-BB5420372EAC}"/>
                    </a:ext>
                  </a:extLst>
                </p:cNvPr>
                <p:cNvSpPr/>
                <p:nvPr/>
              </p:nvSpPr>
              <p:spPr>
                <a:xfrm>
                  <a:off x="4484121" y="3778450"/>
                  <a:ext cx="7809" cy="51926"/>
                </a:xfrm>
                <a:custGeom>
                  <a:avLst/>
                  <a:gdLst>
                    <a:gd name="connsiteX0" fmla="*/ 0 w 7809"/>
                    <a:gd name="connsiteY0" fmla="*/ 0 h 51926"/>
                    <a:gd name="connsiteX1" fmla="*/ 7810 w 7809"/>
                    <a:gd name="connsiteY1" fmla="*/ 0 h 51926"/>
                    <a:gd name="connsiteX2" fmla="*/ 7810 w 7809"/>
                    <a:gd name="connsiteY2" fmla="*/ 51927 h 51926"/>
                    <a:gd name="connsiteX3" fmla="*/ 0 w 7809"/>
                    <a:gd name="connsiteY3" fmla="*/ 51927 h 51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1926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1927"/>
                      </a:lnTo>
                      <a:lnTo>
                        <a:pt x="0" y="5192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178">
                  <a:extLst>
                    <a:ext uri="{FF2B5EF4-FFF2-40B4-BE49-F238E27FC236}">
                      <a16:creationId xmlns:a16="http://schemas.microsoft.com/office/drawing/2014/main" id="{5D77B8EA-7636-7988-12A2-D63F73C67F30}"/>
                    </a:ext>
                  </a:extLst>
                </p:cNvPr>
                <p:cNvSpPr/>
                <p:nvPr/>
              </p:nvSpPr>
              <p:spPr>
                <a:xfrm>
                  <a:off x="4641619" y="3799220"/>
                  <a:ext cx="7809" cy="46734"/>
                </a:xfrm>
                <a:custGeom>
                  <a:avLst/>
                  <a:gdLst>
                    <a:gd name="connsiteX0" fmla="*/ 0 w 7809"/>
                    <a:gd name="connsiteY0" fmla="*/ 0 h 46734"/>
                    <a:gd name="connsiteX1" fmla="*/ 7810 w 7809"/>
                    <a:gd name="connsiteY1" fmla="*/ 0 h 46734"/>
                    <a:gd name="connsiteX2" fmla="*/ 7810 w 7809"/>
                    <a:gd name="connsiteY2" fmla="*/ 46734 h 46734"/>
                    <a:gd name="connsiteX3" fmla="*/ 0 w 7809"/>
                    <a:gd name="connsiteY3" fmla="*/ 46734 h 4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6734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6734"/>
                      </a:lnTo>
                      <a:lnTo>
                        <a:pt x="0" y="467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179">
                  <a:extLst>
                    <a:ext uri="{FF2B5EF4-FFF2-40B4-BE49-F238E27FC236}">
                      <a16:creationId xmlns:a16="http://schemas.microsoft.com/office/drawing/2014/main" id="{F81D8F82-C6F3-ED1B-F4AF-439D0AD57588}"/>
                    </a:ext>
                  </a:extLst>
                </p:cNvPr>
                <p:cNvSpPr/>
                <p:nvPr/>
              </p:nvSpPr>
              <p:spPr>
                <a:xfrm>
                  <a:off x="4680668" y="3799220"/>
                  <a:ext cx="7809" cy="46734"/>
                </a:xfrm>
                <a:custGeom>
                  <a:avLst/>
                  <a:gdLst>
                    <a:gd name="connsiteX0" fmla="*/ 0 w 7809"/>
                    <a:gd name="connsiteY0" fmla="*/ 0 h 46734"/>
                    <a:gd name="connsiteX1" fmla="*/ 7810 w 7809"/>
                    <a:gd name="connsiteY1" fmla="*/ 0 h 46734"/>
                    <a:gd name="connsiteX2" fmla="*/ 7810 w 7809"/>
                    <a:gd name="connsiteY2" fmla="*/ 46734 h 46734"/>
                    <a:gd name="connsiteX3" fmla="*/ 0 w 7809"/>
                    <a:gd name="connsiteY3" fmla="*/ 46734 h 4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6734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6734"/>
                      </a:lnTo>
                      <a:lnTo>
                        <a:pt x="0" y="467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180">
                  <a:extLst>
                    <a:ext uri="{FF2B5EF4-FFF2-40B4-BE49-F238E27FC236}">
                      <a16:creationId xmlns:a16="http://schemas.microsoft.com/office/drawing/2014/main" id="{1DBCFDF0-4B1F-ED0A-285A-F943044223D5}"/>
                    </a:ext>
                  </a:extLst>
                </p:cNvPr>
                <p:cNvSpPr/>
                <p:nvPr/>
              </p:nvSpPr>
              <p:spPr>
                <a:xfrm>
                  <a:off x="4719717" y="3799220"/>
                  <a:ext cx="7809" cy="46734"/>
                </a:xfrm>
                <a:custGeom>
                  <a:avLst/>
                  <a:gdLst>
                    <a:gd name="connsiteX0" fmla="*/ 0 w 7809"/>
                    <a:gd name="connsiteY0" fmla="*/ 0 h 46734"/>
                    <a:gd name="connsiteX1" fmla="*/ 7810 w 7809"/>
                    <a:gd name="connsiteY1" fmla="*/ 0 h 46734"/>
                    <a:gd name="connsiteX2" fmla="*/ 7810 w 7809"/>
                    <a:gd name="connsiteY2" fmla="*/ 46734 h 46734"/>
                    <a:gd name="connsiteX3" fmla="*/ 0 w 7809"/>
                    <a:gd name="connsiteY3" fmla="*/ 46734 h 4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6734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6734"/>
                      </a:lnTo>
                      <a:lnTo>
                        <a:pt x="0" y="467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181">
                  <a:extLst>
                    <a:ext uri="{FF2B5EF4-FFF2-40B4-BE49-F238E27FC236}">
                      <a16:creationId xmlns:a16="http://schemas.microsoft.com/office/drawing/2014/main" id="{B8D6D2BA-30AC-0CBE-AADC-DAD4B0212495}"/>
                    </a:ext>
                  </a:extLst>
                </p:cNvPr>
                <p:cNvSpPr/>
                <p:nvPr/>
              </p:nvSpPr>
              <p:spPr>
                <a:xfrm>
                  <a:off x="4877216" y="3799220"/>
                  <a:ext cx="7809" cy="46734"/>
                </a:xfrm>
                <a:custGeom>
                  <a:avLst/>
                  <a:gdLst>
                    <a:gd name="connsiteX0" fmla="*/ 0 w 7809"/>
                    <a:gd name="connsiteY0" fmla="*/ 0 h 46734"/>
                    <a:gd name="connsiteX1" fmla="*/ 7810 w 7809"/>
                    <a:gd name="connsiteY1" fmla="*/ 0 h 46734"/>
                    <a:gd name="connsiteX2" fmla="*/ 7810 w 7809"/>
                    <a:gd name="connsiteY2" fmla="*/ 46734 h 46734"/>
                    <a:gd name="connsiteX3" fmla="*/ 0 w 7809"/>
                    <a:gd name="connsiteY3" fmla="*/ 46734 h 4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6734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6734"/>
                      </a:lnTo>
                      <a:lnTo>
                        <a:pt x="0" y="467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182">
                  <a:extLst>
                    <a:ext uri="{FF2B5EF4-FFF2-40B4-BE49-F238E27FC236}">
                      <a16:creationId xmlns:a16="http://schemas.microsoft.com/office/drawing/2014/main" id="{07FA3143-4504-35EE-5CA1-F35D6BE685E5}"/>
                    </a:ext>
                  </a:extLst>
                </p:cNvPr>
                <p:cNvSpPr/>
                <p:nvPr/>
              </p:nvSpPr>
              <p:spPr>
                <a:xfrm>
                  <a:off x="5216943" y="3861532"/>
                  <a:ext cx="7809" cy="46734"/>
                </a:xfrm>
                <a:custGeom>
                  <a:avLst/>
                  <a:gdLst>
                    <a:gd name="connsiteX0" fmla="*/ 0 w 7809"/>
                    <a:gd name="connsiteY0" fmla="*/ 0 h 46734"/>
                    <a:gd name="connsiteX1" fmla="*/ 7810 w 7809"/>
                    <a:gd name="connsiteY1" fmla="*/ 0 h 46734"/>
                    <a:gd name="connsiteX2" fmla="*/ 7810 w 7809"/>
                    <a:gd name="connsiteY2" fmla="*/ 46734 h 46734"/>
                    <a:gd name="connsiteX3" fmla="*/ 0 w 7809"/>
                    <a:gd name="connsiteY3" fmla="*/ 46734 h 4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6734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6734"/>
                      </a:lnTo>
                      <a:lnTo>
                        <a:pt x="0" y="467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183">
                  <a:extLst>
                    <a:ext uri="{FF2B5EF4-FFF2-40B4-BE49-F238E27FC236}">
                      <a16:creationId xmlns:a16="http://schemas.microsoft.com/office/drawing/2014/main" id="{3E051F29-3155-D078-CDCF-8D28CB9A676A}"/>
                    </a:ext>
                  </a:extLst>
                </p:cNvPr>
                <p:cNvSpPr/>
                <p:nvPr/>
              </p:nvSpPr>
              <p:spPr>
                <a:xfrm>
                  <a:off x="5319773" y="3861532"/>
                  <a:ext cx="7809" cy="46734"/>
                </a:xfrm>
                <a:custGeom>
                  <a:avLst/>
                  <a:gdLst>
                    <a:gd name="connsiteX0" fmla="*/ 0 w 7809"/>
                    <a:gd name="connsiteY0" fmla="*/ 0 h 46734"/>
                    <a:gd name="connsiteX1" fmla="*/ 7810 w 7809"/>
                    <a:gd name="connsiteY1" fmla="*/ 0 h 46734"/>
                    <a:gd name="connsiteX2" fmla="*/ 7810 w 7809"/>
                    <a:gd name="connsiteY2" fmla="*/ 46734 h 46734"/>
                    <a:gd name="connsiteX3" fmla="*/ 0 w 7809"/>
                    <a:gd name="connsiteY3" fmla="*/ 46734 h 4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6734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6734"/>
                      </a:lnTo>
                      <a:lnTo>
                        <a:pt x="0" y="4673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aphic 4">
                <a:extLst>
                  <a:ext uri="{FF2B5EF4-FFF2-40B4-BE49-F238E27FC236}">
                    <a16:creationId xmlns:a16="http://schemas.microsoft.com/office/drawing/2014/main" id="{EEA3A9D7-39BF-3592-7DE3-F7325E866847}"/>
                  </a:ext>
                </a:extLst>
              </p:cNvPr>
              <p:cNvGrpSpPr/>
              <p:nvPr/>
            </p:nvGrpSpPr>
            <p:grpSpPr>
              <a:xfrm>
                <a:off x="1994087" y="2284259"/>
                <a:ext cx="3325685" cy="1460438"/>
                <a:chOff x="1994087" y="2284259"/>
                <a:chExt cx="3325685" cy="1460438"/>
              </a:xfrm>
              <a:solidFill>
                <a:srgbClr val="EB3C96"/>
              </a:solidFill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6E53BD2A-ABFC-C2E0-DC9E-FFCB937401A5}"/>
                    </a:ext>
                  </a:extLst>
                </p:cNvPr>
                <p:cNvSpPr/>
                <p:nvPr/>
              </p:nvSpPr>
              <p:spPr>
                <a:xfrm>
                  <a:off x="1994087" y="2284259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0DC1254E-64D5-BC1F-D5FD-C3634AA8115A}"/>
                    </a:ext>
                  </a:extLst>
                </p:cNvPr>
                <p:cNvSpPr/>
                <p:nvPr/>
              </p:nvSpPr>
              <p:spPr>
                <a:xfrm>
                  <a:off x="2040946" y="2324502"/>
                  <a:ext cx="7809" cy="42839"/>
                </a:xfrm>
                <a:custGeom>
                  <a:avLst/>
                  <a:gdLst>
                    <a:gd name="connsiteX0" fmla="*/ 0 w 7809"/>
                    <a:gd name="connsiteY0" fmla="*/ 0 h 42839"/>
                    <a:gd name="connsiteX1" fmla="*/ 7810 w 7809"/>
                    <a:gd name="connsiteY1" fmla="*/ 0 h 42839"/>
                    <a:gd name="connsiteX2" fmla="*/ 7810 w 7809"/>
                    <a:gd name="connsiteY2" fmla="*/ 42840 h 42839"/>
                    <a:gd name="connsiteX3" fmla="*/ 0 w 7809"/>
                    <a:gd name="connsiteY3" fmla="*/ 42840 h 42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2839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2840"/>
                      </a:lnTo>
                      <a:lnTo>
                        <a:pt x="0" y="42840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9A26F419-599C-4A35-FA15-3AA2E44C47F5}"/>
                    </a:ext>
                  </a:extLst>
                </p:cNvPr>
                <p:cNvSpPr/>
                <p:nvPr/>
              </p:nvSpPr>
              <p:spPr>
                <a:xfrm>
                  <a:off x="2065677" y="2347869"/>
                  <a:ext cx="7809" cy="50628"/>
                </a:xfrm>
                <a:custGeom>
                  <a:avLst/>
                  <a:gdLst>
                    <a:gd name="connsiteX0" fmla="*/ 0 w 7809"/>
                    <a:gd name="connsiteY0" fmla="*/ 0 h 50628"/>
                    <a:gd name="connsiteX1" fmla="*/ 7810 w 7809"/>
                    <a:gd name="connsiteY1" fmla="*/ 0 h 50628"/>
                    <a:gd name="connsiteX2" fmla="*/ 7810 w 7809"/>
                    <a:gd name="connsiteY2" fmla="*/ 50629 h 50628"/>
                    <a:gd name="connsiteX3" fmla="*/ 0 w 7809"/>
                    <a:gd name="connsiteY3" fmla="*/ 50629 h 5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0628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0629"/>
                      </a:lnTo>
                      <a:lnTo>
                        <a:pt x="0" y="50629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D5A077D7-DF57-69A6-7947-42E9FD8B07A7}"/>
                    </a:ext>
                  </a:extLst>
                </p:cNvPr>
                <p:cNvSpPr/>
                <p:nvPr/>
              </p:nvSpPr>
              <p:spPr>
                <a:xfrm>
                  <a:off x="2182825" y="2456915"/>
                  <a:ext cx="7809" cy="44137"/>
                </a:xfrm>
                <a:custGeom>
                  <a:avLst/>
                  <a:gdLst>
                    <a:gd name="connsiteX0" fmla="*/ 0 w 7809"/>
                    <a:gd name="connsiteY0" fmla="*/ 0 h 44137"/>
                    <a:gd name="connsiteX1" fmla="*/ 7810 w 7809"/>
                    <a:gd name="connsiteY1" fmla="*/ 0 h 44137"/>
                    <a:gd name="connsiteX2" fmla="*/ 7810 w 7809"/>
                    <a:gd name="connsiteY2" fmla="*/ 44138 h 44137"/>
                    <a:gd name="connsiteX3" fmla="*/ 0 w 7809"/>
                    <a:gd name="connsiteY3" fmla="*/ 44138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4137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4138"/>
                      </a:lnTo>
                      <a:lnTo>
                        <a:pt x="0" y="44138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AB6AF1CE-2E9D-329D-43EE-F6348A651F8D}"/>
                    </a:ext>
                  </a:extLst>
                </p:cNvPr>
                <p:cNvSpPr/>
                <p:nvPr/>
              </p:nvSpPr>
              <p:spPr>
                <a:xfrm>
                  <a:off x="2221874" y="2464704"/>
                  <a:ext cx="7809" cy="58417"/>
                </a:xfrm>
                <a:custGeom>
                  <a:avLst/>
                  <a:gdLst>
                    <a:gd name="connsiteX0" fmla="*/ 0 w 7809"/>
                    <a:gd name="connsiteY0" fmla="*/ 0 h 58417"/>
                    <a:gd name="connsiteX1" fmla="*/ 7810 w 7809"/>
                    <a:gd name="connsiteY1" fmla="*/ 0 h 58417"/>
                    <a:gd name="connsiteX2" fmla="*/ 7810 w 7809"/>
                    <a:gd name="connsiteY2" fmla="*/ 58418 h 58417"/>
                    <a:gd name="connsiteX3" fmla="*/ 0 w 7809"/>
                    <a:gd name="connsiteY3" fmla="*/ 58418 h 58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8417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8418"/>
                      </a:lnTo>
                      <a:lnTo>
                        <a:pt x="0" y="58418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E81624D6-7558-CBC8-C87F-7C9245AF6C92}"/>
                    </a:ext>
                  </a:extLst>
                </p:cNvPr>
                <p:cNvSpPr/>
                <p:nvPr/>
              </p:nvSpPr>
              <p:spPr>
                <a:xfrm>
                  <a:off x="2270034" y="2527016"/>
                  <a:ext cx="15619" cy="55821"/>
                </a:xfrm>
                <a:custGeom>
                  <a:avLst/>
                  <a:gdLst>
                    <a:gd name="connsiteX0" fmla="*/ 0 w 15619"/>
                    <a:gd name="connsiteY0" fmla="*/ 0 h 55821"/>
                    <a:gd name="connsiteX1" fmla="*/ 15620 w 15619"/>
                    <a:gd name="connsiteY1" fmla="*/ 0 h 55821"/>
                    <a:gd name="connsiteX2" fmla="*/ 15620 w 15619"/>
                    <a:gd name="connsiteY2" fmla="*/ 55821 h 55821"/>
                    <a:gd name="connsiteX3" fmla="*/ 0 w 15619"/>
                    <a:gd name="connsiteY3" fmla="*/ 55821 h 55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55821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55821"/>
                      </a:lnTo>
                      <a:lnTo>
                        <a:pt x="0" y="55821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E1B1FA85-56D6-402E-27DA-9FED7B86B78D}"/>
                    </a:ext>
                  </a:extLst>
                </p:cNvPr>
                <p:cNvSpPr/>
                <p:nvPr/>
              </p:nvSpPr>
              <p:spPr>
                <a:xfrm>
                  <a:off x="2332513" y="2590627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30AD891F-0486-FF30-CCF9-93B727ADB627}"/>
                    </a:ext>
                  </a:extLst>
                </p:cNvPr>
                <p:cNvSpPr/>
                <p:nvPr/>
              </p:nvSpPr>
              <p:spPr>
                <a:xfrm>
                  <a:off x="2365054" y="2615292"/>
                  <a:ext cx="7809" cy="51926"/>
                </a:xfrm>
                <a:custGeom>
                  <a:avLst/>
                  <a:gdLst>
                    <a:gd name="connsiteX0" fmla="*/ 0 w 7809"/>
                    <a:gd name="connsiteY0" fmla="*/ 0 h 51926"/>
                    <a:gd name="connsiteX1" fmla="*/ 7810 w 7809"/>
                    <a:gd name="connsiteY1" fmla="*/ 0 h 51926"/>
                    <a:gd name="connsiteX2" fmla="*/ 7810 w 7809"/>
                    <a:gd name="connsiteY2" fmla="*/ 51927 h 51926"/>
                    <a:gd name="connsiteX3" fmla="*/ 0 w 7809"/>
                    <a:gd name="connsiteY3" fmla="*/ 51927 h 51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1926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1927"/>
                      </a:lnTo>
                      <a:lnTo>
                        <a:pt x="0" y="51927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D312E68D-D37D-7279-8398-6489577A0136}"/>
                    </a:ext>
                  </a:extLst>
                </p:cNvPr>
                <p:cNvSpPr/>
                <p:nvPr/>
              </p:nvSpPr>
              <p:spPr>
                <a:xfrm>
                  <a:off x="2380674" y="2637361"/>
                  <a:ext cx="7809" cy="35050"/>
                </a:xfrm>
                <a:custGeom>
                  <a:avLst/>
                  <a:gdLst>
                    <a:gd name="connsiteX0" fmla="*/ 0 w 7809"/>
                    <a:gd name="connsiteY0" fmla="*/ 0 h 35050"/>
                    <a:gd name="connsiteX1" fmla="*/ 7810 w 7809"/>
                    <a:gd name="connsiteY1" fmla="*/ 0 h 35050"/>
                    <a:gd name="connsiteX2" fmla="*/ 7810 w 7809"/>
                    <a:gd name="connsiteY2" fmla="*/ 35050 h 35050"/>
                    <a:gd name="connsiteX3" fmla="*/ 0 w 7809"/>
                    <a:gd name="connsiteY3" fmla="*/ 35050 h 35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35050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35050"/>
                      </a:lnTo>
                      <a:lnTo>
                        <a:pt x="0" y="35050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B593BCA8-6C69-5E0D-1FB6-6A388D052DB6}"/>
                    </a:ext>
                  </a:extLst>
                </p:cNvPr>
                <p:cNvSpPr/>
                <p:nvPr/>
              </p:nvSpPr>
              <p:spPr>
                <a:xfrm>
                  <a:off x="2435342" y="2668517"/>
                  <a:ext cx="7809" cy="61013"/>
                </a:xfrm>
                <a:custGeom>
                  <a:avLst/>
                  <a:gdLst>
                    <a:gd name="connsiteX0" fmla="*/ 0 w 7809"/>
                    <a:gd name="connsiteY0" fmla="*/ 0 h 61013"/>
                    <a:gd name="connsiteX1" fmla="*/ 7810 w 7809"/>
                    <a:gd name="connsiteY1" fmla="*/ 0 h 61013"/>
                    <a:gd name="connsiteX2" fmla="*/ 7810 w 7809"/>
                    <a:gd name="connsiteY2" fmla="*/ 61014 h 61013"/>
                    <a:gd name="connsiteX3" fmla="*/ 0 w 7809"/>
                    <a:gd name="connsiteY3" fmla="*/ 61014 h 61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61013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61014"/>
                      </a:lnTo>
                      <a:lnTo>
                        <a:pt x="0" y="61014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3657F173-7818-8109-5A5C-96914DB7FEFA}"/>
                    </a:ext>
                  </a:extLst>
                </p:cNvPr>
                <p:cNvSpPr/>
                <p:nvPr/>
              </p:nvSpPr>
              <p:spPr>
                <a:xfrm>
                  <a:off x="2458772" y="2708760"/>
                  <a:ext cx="7809" cy="49330"/>
                </a:xfrm>
                <a:custGeom>
                  <a:avLst/>
                  <a:gdLst>
                    <a:gd name="connsiteX0" fmla="*/ 0 w 7809"/>
                    <a:gd name="connsiteY0" fmla="*/ 0 h 49330"/>
                    <a:gd name="connsiteX1" fmla="*/ 7810 w 7809"/>
                    <a:gd name="connsiteY1" fmla="*/ 0 h 49330"/>
                    <a:gd name="connsiteX2" fmla="*/ 7810 w 7809"/>
                    <a:gd name="connsiteY2" fmla="*/ 49330 h 49330"/>
                    <a:gd name="connsiteX3" fmla="*/ 0 w 7809"/>
                    <a:gd name="connsiteY3" fmla="*/ 49330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9330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9330"/>
                      </a:lnTo>
                      <a:lnTo>
                        <a:pt x="0" y="49330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8B3E0A95-E869-DA7D-F3FD-88B8190F01A3}"/>
                    </a:ext>
                  </a:extLst>
                </p:cNvPr>
                <p:cNvSpPr/>
                <p:nvPr/>
              </p:nvSpPr>
              <p:spPr>
                <a:xfrm>
                  <a:off x="2474392" y="2724338"/>
                  <a:ext cx="7809" cy="49330"/>
                </a:xfrm>
                <a:custGeom>
                  <a:avLst/>
                  <a:gdLst>
                    <a:gd name="connsiteX0" fmla="*/ 0 w 7809"/>
                    <a:gd name="connsiteY0" fmla="*/ 0 h 49330"/>
                    <a:gd name="connsiteX1" fmla="*/ 7810 w 7809"/>
                    <a:gd name="connsiteY1" fmla="*/ 0 h 49330"/>
                    <a:gd name="connsiteX2" fmla="*/ 7810 w 7809"/>
                    <a:gd name="connsiteY2" fmla="*/ 49330 h 49330"/>
                    <a:gd name="connsiteX3" fmla="*/ 0 w 7809"/>
                    <a:gd name="connsiteY3" fmla="*/ 49330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9330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9330"/>
                      </a:lnTo>
                      <a:lnTo>
                        <a:pt x="0" y="49330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EC9A58C4-0E50-1F4F-F3D5-0256149EDF42}"/>
                    </a:ext>
                  </a:extLst>
                </p:cNvPr>
                <p:cNvSpPr/>
                <p:nvPr/>
              </p:nvSpPr>
              <p:spPr>
                <a:xfrm>
                  <a:off x="2530362" y="2763283"/>
                  <a:ext cx="15619" cy="50628"/>
                </a:xfrm>
                <a:custGeom>
                  <a:avLst/>
                  <a:gdLst>
                    <a:gd name="connsiteX0" fmla="*/ 0 w 15619"/>
                    <a:gd name="connsiteY0" fmla="*/ 0 h 50628"/>
                    <a:gd name="connsiteX1" fmla="*/ 15620 w 15619"/>
                    <a:gd name="connsiteY1" fmla="*/ 0 h 50628"/>
                    <a:gd name="connsiteX2" fmla="*/ 15620 w 15619"/>
                    <a:gd name="connsiteY2" fmla="*/ 50629 h 50628"/>
                    <a:gd name="connsiteX3" fmla="*/ 0 w 15619"/>
                    <a:gd name="connsiteY3" fmla="*/ 50629 h 5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50628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50629"/>
                      </a:lnTo>
                      <a:lnTo>
                        <a:pt x="0" y="50629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65B832C7-41AD-81C2-F710-9B9FAB45E108}"/>
                    </a:ext>
                  </a:extLst>
                </p:cNvPr>
                <p:cNvSpPr/>
                <p:nvPr/>
              </p:nvSpPr>
              <p:spPr>
                <a:xfrm>
                  <a:off x="2577221" y="2786650"/>
                  <a:ext cx="7809" cy="55821"/>
                </a:xfrm>
                <a:custGeom>
                  <a:avLst/>
                  <a:gdLst>
                    <a:gd name="connsiteX0" fmla="*/ 0 w 7809"/>
                    <a:gd name="connsiteY0" fmla="*/ 0 h 55821"/>
                    <a:gd name="connsiteX1" fmla="*/ 7810 w 7809"/>
                    <a:gd name="connsiteY1" fmla="*/ 0 h 55821"/>
                    <a:gd name="connsiteX2" fmla="*/ 7810 w 7809"/>
                    <a:gd name="connsiteY2" fmla="*/ 55821 h 55821"/>
                    <a:gd name="connsiteX3" fmla="*/ 0 w 7809"/>
                    <a:gd name="connsiteY3" fmla="*/ 55821 h 55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5821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5821"/>
                      </a:lnTo>
                      <a:lnTo>
                        <a:pt x="0" y="55821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6AEFAD53-CCC3-F868-D8FE-E7CE5C34670E}"/>
                    </a:ext>
                  </a:extLst>
                </p:cNvPr>
                <p:cNvSpPr/>
                <p:nvPr/>
              </p:nvSpPr>
              <p:spPr>
                <a:xfrm>
                  <a:off x="2585031" y="2802228"/>
                  <a:ext cx="7809" cy="55821"/>
                </a:xfrm>
                <a:custGeom>
                  <a:avLst/>
                  <a:gdLst>
                    <a:gd name="connsiteX0" fmla="*/ 0 w 7809"/>
                    <a:gd name="connsiteY0" fmla="*/ 0 h 55821"/>
                    <a:gd name="connsiteX1" fmla="*/ 7810 w 7809"/>
                    <a:gd name="connsiteY1" fmla="*/ 0 h 55821"/>
                    <a:gd name="connsiteX2" fmla="*/ 7810 w 7809"/>
                    <a:gd name="connsiteY2" fmla="*/ 55821 h 55821"/>
                    <a:gd name="connsiteX3" fmla="*/ 0 w 7809"/>
                    <a:gd name="connsiteY3" fmla="*/ 55821 h 55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5821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5821"/>
                      </a:lnTo>
                      <a:lnTo>
                        <a:pt x="0" y="55821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ACD1150A-6012-286A-E177-E4D494FB3234}"/>
                    </a:ext>
                  </a:extLst>
                </p:cNvPr>
                <p:cNvSpPr/>
                <p:nvPr/>
              </p:nvSpPr>
              <p:spPr>
                <a:xfrm>
                  <a:off x="2616270" y="2817806"/>
                  <a:ext cx="16921" cy="58417"/>
                </a:xfrm>
                <a:custGeom>
                  <a:avLst/>
                  <a:gdLst>
                    <a:gd name="connsiteX0" fmla="*/ 0 w 16921"/>
                    <a:gd name="connsiteY0" fmla="*/ 0 h 58417"/>
                    <a:gd name="connsiteX1" fmla="*/ 16921 w 16921"/>
                    <a:gd name="connsiteY1" fmla="*/ 0 h 58417"/>
                    <a:gd name="connsiteX2" fmla="*/ 16921 w 16921"/>
                    <a:gd name="connsiteY2" fmla="*/ 58418 h 58417"/>
                    <a:gd name="connsiteX3" fmla="*/ 0 w 16921"/>
                    <a:gd name="connsiteY3" fmla="*/ 58418 h 58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21" h="58417">
                      <a:moveTo>
                        <a:pt x="0" y="0"/>
                      </a:moveTo>
                      <a:lnTo>
                        <a:pt x="16921" y="0"/>
                      </a:lnTo>
                      <a:lnTo>
                        <a:pt x="16921" y="58418"/>
                      </a:lnTo>
                      <a:lnTo>
                        <a:pt x="0" y="58418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8ED5BBA9-FE1D-7964-5644-79FF77906586}"/>
                    </a:ext>
                  </a:extLst>
                </p:cNvPr>
                <p:cNvSpPr/>
                <p:nvPr/>
              </p:nvSpPr>
              <p:spPr>
                <a:xfrm>
                  <a:off x="2641001" y="2833384"/>
                  <a:ext cx="7809" cy="55821"/>
                </a:xfrm>
                <a:custGeom>
                  <a:avLst/>
                  <a:gdLst>
                    <a:gd name="connsiteX0" fmla="*/ 0 w 7809"/>
                    <a:gd name="connsiteY0" fmla="*/ 0 h 55821"/>
                    <a:gd name="connsiteX1" fmla="*/ 7810 w 7809"/>
                    <a:gd name="connsiteY1" fmla="*/ 0 h 55821"/>
                    <a:gd name="connsiteX2" fmla="*/ 7810 w 7809"/>
                    <a:gd name="connsiteY2" fmla="*/ 55821 h 55821"/>
                    <a:gd name="connsiteX3" fmla="*/ 0 w 7809"/>
                    <a:gd name="connsiteY3" fmla="*/ 55821 h 55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5821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5821"/>
                      </a:lnTo>
                      <a:lnTo>
                        <a:pt x="0" y="55821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B2CF474C-8EA9-D6AA-A72E-0DC7B87656D2}"/>
                    </a:ext>
                  </a:extLst>
                </p:cNvPr>
                <p:cNvSpPr/>
                <p:nvPr/>
              </p:nvSpPr>
              <p:spPr>
                <a:xfrm>
                  <a:off x="2664431" y="2848962"/>
                  <a:ext cx="7809" cy="51926"/>
                </a:xfrm>
                <a:custGeom>
                  <a:avLst/>
                  <a:gdLst>
                    <a:gd name="connsiteX0" fmla="*/ 0 w 7809"/>
                    <a:gd name="connsiteY0" fmla="*/ 0 h 51926"/>
                    <a:gd name="connsiteX1" fmla="*/ 7810 w 7809"/>
                    <a:gd name="connsiteY1" fmla="*/ 0 h 51926"/>
                    <a:gd name="connsiteX2" fmla="*/ 7810 w 7809"/>
                    <a:gd name="connsiteY2" fmla="*/ 51927 h 51926"/>
                    <a:gd name="connsiteX3" fmla="*/ 0 w 7809"/>
                    <a:gd name="connsiteY3" fmla="*/ 51927 h 51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1926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1927"/>
                      </a:lnTo>
                      <a:lnTo>
                        <a:pt x="0" y="51927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7319A8E7-7044-EF82-F5E3-F528CECDD1BF}"/>
                    </a:ext>
                  </a:extLst>
                </p:cNvPr>
                <p:cNvSpPr/>
                <p:nvPr/>
              </p:nvSpPr>
              <p:spPr>
                <a:xfrm>
                  <a:off x="2672241" y="2856751"/>
                  <a:ext cx="7809" cy="51926"/>
                </a:xfrm>
                <a:custGeom>
                  <a:avLst/>
                  <a:gdLst>
                    <a:gd name="connsiteX0" fmla="*/ 0 w 7809"/>
                    <a:gd name="connsiteY0" fmla="*/ 0 h 51926"/>
                    <a:gd name="connsiteX1" fmla="*/ 7810 w 7809"/>
                    <a:gd name="connsiteY1" fmla="*/ 0 h 51926"/>
                    <a:gd name="connsiteX2" fmla="*/ 7810 w 7809"/>
                    <a:gd name="connsiteY2" fmla="*/ 51927 h 51926"/>
                    <a:gd name="connsiteX3" fmla="*/ 0 w 7809"/>
                    <a:gd name="connsiteY3" fmla="*/ 51927 h 51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1926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1927"/>
                      </a:lnTo>
                      <a:lnTo>
                        <a:pt x="0" y="51927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C37967CC-BEE3-1203-2ADF-C4E4F71FF863}"/>
                    </a:ext>
                  </a:extLst>
                </p:cNvPr>
                <p:cNvSpPr/>
                <p:nvPr/>
              </p:nvSpPr>
              <p:spPr>
                <a:xfrm>
                  <a:off x="2680050" y="2864540"/>
                  <a:ext cx="7809" cy="45435"/>
                </a:xfrm>
                <a:custGeom>
                  <a:avLst/>
                  <a:gdLst>
                    <a:gd name="connsiteX0" fmla="*/ 0 w 7809"/>
                    <a:gd name="connsiteY0" fmla="*/ 0 h 45435"/>
                    <a:gd name="connsiteX1" fmla="*/ 7810 w 7809"/>
                    <a:gd name="connsiteY1" fmla="*/ 0 h 45435"/>
                    <a:gd name="connsiteX2" fmla="*/ 7810 w 7809"/>
                    <a:gd name="connsiteY2" fmla="*/ 45436 h 45435"/>
                    <a:gd name="connsiteX3" fmla="*/ 0 w 7809"/>
                    <a:gd name="connsiteY3" fmla="*/ 45436 h 45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5435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5436"/>
                      </a:lnTo>
                      <a:lnTo>
                        <a:pt x="0" y="45436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7A8D091E-46FF-EAB6-C2D3-FE3910A9CC12}"/>
                    </a:ext>
                  </a:extLst>
                </p:cNvPr>
                <p:cNvSpPr/>
                <p:nvPr/>
              </p:nvSpPr>
              <p:spPr>
                <a:xfrm>
                  <a:off x="2703480" y="2881416"/>
                  <a:ext cx="7809" cy="45435"/>
                </a:xfrm>
                <a:custGeom>
                  <a:avLst/>
                  <a:gdLst>
                    <a:gd name="connsiteX0" fmla="*/ 0 w 7809"/>
                    <a:gd name="connsiteY0" fmla="*/ 0 h 45435"/>
                    <a:gd name="connsiteX1" fmla="*/ 7810 w 7809"/>
                    <a:gd name="connsiteY1" fmla="*/ 0 h 45435"/>
                    <a:gd name="connsiteX2" fmla="*/ 7810 w 7809"/>
                    <a:gd name="connsiteY2" fmla="*/ 45436 h 45435"/>
                    <a:gd name="connsiteX3" fmla="*/ 0 w 7809"/>
                    <a:gd name="connsiteY3" fmla="*/ 45436 h 45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5435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5436"/>
                      </a:lnTo>
                      <a:lnTo>
                        <a:pt x="0" y="45436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20875405-EA7A-FB08-F73B-B7C41ADCEFEB}"/>
                    </a:ext>
                  </a:extLst>
                </p:cNvPr>
                <p:cNvSpPr/>
                <p:nvPr/>
              </p:nvSpPr>
              <p:spPr>
                <a:xfrm>
                  <a:off x="2726909" y="2887907"/>
                  <a:ext cx="7809" cy="59715"/>
                </a:xfrm>
                <a:custGeom>
                  <a:avLst/>
                  <a:gdLst>
                    <a:gd name="connsiteX0" fmla="*/ 0 w 7809"/>
                    <a:gd name="connsiteY0" fmla="*/ 0 h 59715"/>
                    <a:gd name="connsiteX1" fmla="*/ 7810 w 7809"/>
                    <a:gd name="connsiteY1" fmla="*/ 0 h 59715"/>
                    <a:gd name="connsiteX2" fmla="*/ 7810 w 7809"/>
                    <a:gd name="connsiteY2" fmla="*/ 59716 h 59715"/>
                    <a:gd name="connsiteX3" fmla="*/ 0 w 7809"/>
                    <a:gd name="connsiteY3" fmla="*/ 59716 h 5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9715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9716"/>
                      </a:lnTo>
                      <a:lnTo>
                        <a:pt x="0" y="59716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FD01C7FC-65AE-F5CB-3C25-39FBE6850E0A}"/>
                    </a:ext>
                  </a:extLst>
                </p:cNvPr>
                <p:cNvSpPr/>
                <p:nvPr/>
              </p:nvSpPr>
              <p:spPr>
                <a:xfrm>
                  <a:off x="2765959" y="2935939"/>
                  <a:ext cx="7809" cy="51926"/>
                </a:xfrm>
                <a:custGeom>
                  <a:avLst/>
                  <a:gdLst>
                    <a:gd name="connsiteX0" fmla="*/ 0 w 7809"/>
                    <a:gd name="connsiteY0" fmla="*/ 0 h 51926"/>
                    <a:gd name="connsiteX1" fmla="*/ 7810 w 7809"/>
                    <a:gd name="connsiteY1" fmla="*/ 0 h 51926"/>
                    <a:gd name="connsiteX2" fmla="*/ 7810 w 7809"/>
                    <a:gd name="connsiteY2" fmla="*/ 51927 h 51926"/>
                    <a:gd name="connsiteX3" fmla="*/ 0 w 7809"/>
                    <a:gd name="connsiteY3" fmla="*/ 51927 h 51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1926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1927"/>
                      </a:lnTo>
                      <a:lnTo>
                        <a:pt x="0" y="51927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7055E161-D9D2-BFA2-762E-C83A47A8FF45}"/>
                    </a:ext>
                  </a:extLst>
                </p:cNvPr>
                <p:cNvSpPr/>
                <p:nvPr/>
              </p:nvSpPr>
              <p:spPr>
                <a:xfrm>
                  <a:off x="2773768" y="2943728"/>
                  <a:ext cx="7809" cy="41541"/>
                </a:xfrm>
                <a:custGeom>
                  <a:avLst/>
                  <a:gdLst>
                    <a:gd name="connsiteX0" fmla="*/ 0 w 7809"/>
                    <a:gd name="connsiteY0" fmla="*/ 0 h 41541"/>
                    <a:gd name="connsiteX1" fmla="*/ 7810 w 7809"/>
                    <a:gd name="connsiteY1" fmla="*/ 0 h 41541"/>
                    <a:gd name="connsiteX2" fmla="*/ 7810 w 7809"/>
                    <a:gd name="connsiteY2" fmla="*/ 41541 h 41541"/>
                    <a:gd name="connsiteX3" fmla="*/ 0 w 7809"/>
                    <a:gd name="connsiteY3" fmla="*/ 41541 h 41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1541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1541"/>
                      </a:lnTo>
                      <a:lnTo>
                        <a:pt x="0" y="41541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61A8A37E-2D00-4284-7231-8C3E701C4CBF}"/>
                    </a:ext>
                  </a:extLst>
                </p:cNvPr>
                <p:cNvSpPr/>
                <p:nvPr/>
              </p:nvSpPr>
              <p:spPr>
                <a:xfrm>
                  <a:off x="2805008" y="2943728"/>
                  <a:ext cx="7809" cy="49330"/>
                </a:xfrm>
                <a:custGeom>
                  <a:avLst/>
                  <a:gdLst>
                    <a:gd name="connsiteX0" fmla="*/ 0 w 7809"/>
                    <a:gd name="connsiteY0" fmla="*/ 0 h 49330"/>
                    <a:gd name="connsiteX1" fmla="*/ 7810 w 7809"/>
                    <a:gd name="connsiteY1" fmla="*/ 0 h 49330"/>
                    <a:gd name="connsiteX2" fmla="*/ 7810 w 7809"/>
                    <a:gd name="connsiteY2" fmla="*/ 49330 h 49330"/>
                    <a:gd name="connsiteX3" fmla="*/ 0 w 7809"/>
                    <a:gd name="connsiteY3" fmla="*/ 49330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9330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9330"/>
                      </a:lnTo>
                      <a:lnTo>
                        <a:pt x="0" y="49330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70B35637-D443-2E4C-3BC6-EE2A20D4A616}"/>
                    </a:ext>
                  </a:extLst>
                </p:cNvPr>
                <p:cNvSpPr/>
                <p:nvPr/>
              </p:nvSpPr>
              <p:spPr>
                <a:xfrm>
                  <a:off x="2814119" y="2951517"/>
                  <a:ext cx="7809" cy="49330"/>
                </a:xfrm>
                <a:custGeom>
                  <a:avLst/>
                  <a:gdLst>
                    <a:gd name="connsiteX0" fmla="*/ 0 w 7809"/>
                    <a:gd name="connsiteY0" fmla="*/ 0 h 49330"/>
                    <a:gd name="connsiteX1" fmla="*/ 7810 w 7809"/>
                    <a:gd name="connsiteY1" fmla="*/ 0 h 49330"/>
                    <a:gd name="connsiteX2" fmla="*/ 7810 w 7809"/>
                    <a:gd name="connsiteY2" fmla="*/ 49330 h 49330"/>
                    <a:gd name="connsiteX3" fmla="*/ 0 w 7809"/>
                    <a:gd name="connsiteY3" fmla="*/ 49330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9330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9330"/>
                      </a:lnTo>
                      <a:lnTo>
                        <a:pt x="0" y="49330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F5DFD355-5783-84E1-4217-DBE489C0785C}"/>
                    </a:ext>
                  </a:extLst>
                </p:cNvPr>
                <p:cNvSpPr/>
                <p:nvPr/>
              </p:nvSpPr>
              <p:spPr>
                <a:xfrm>
                  <a:off x="2829739" y="2959306"/>
                  <a:ext cx="7809" cy="49330"/>
                </a:xfrm>
                <a:custGeom>
                  <a:avLst/>
                  <a:gdLst>
                    <a:gd name="connsiteX0" fmla="*/ 0 w 7809"/>
                    <a:gd name="connsiteY0" fmla="*/ 0 h 49330"/>
                    <a:gd name="connsiteX1" fmla="*/ 7810 w 7809"/>
                    <a:gd name="connsiteY1" fmla="*/ 0 h 49330"/>
                    <a:gd name="connsiteX2" fmla="*/ 7810 w 7809"/>
                    <a:gd name="connsiteY2" fmla="*/ 49330 h 49330"/>
                    <a:gd name="connsiteX3" fmla="*/ 0 w 7809"/>
                    <a:gd name="connsiteY3" fmla="*/ 49330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9330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9330"/>
                      </a:lnTo>
                      <a:lnTo>
                        <a:pt x="0" y="49330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8795E783-D73B-FAF3-930E-5F0746337784}"/>
                    </a:ext>
                  </a:extLst>
                </p:cNvPr>
                <p:cNvSpPr/>
                <p:nvPr/>
              </p:nvSpPr>
              <p:spPr>
                <a:xfrm>
                  <a:off x="2853168" y="2974884"/>
                  <a:ext cx="7809" cy="49330"/>
                </a:xfrm>
                <a:custGeom>
                  <a:avLst/>
                  <a:gdLst>
                    <a:gd name="connsiteX0" fmla="*/ 0 w 7809"/>
                    <a:gd name="connsiteY0" fmla="*/ 0 h 49330"/>
                    <a:gd name="connsiteX1" fmla="*/ 7810 w 7809"/>
                    <a:gd name="connsiteY1" fmla="*/ 0 h 49330"/>
                    <a:gd name="connsiteX2" fmla="*/ 7810 w 7809"/>
                    <a:gd name="connsiteY2" fmla="*/ 49330 h 49330"/>
                    <a:gd name="connsiteX3" fmla="*/ 0 w 7809"/>
                    <a:gd name="connsiteY3" fmla="*/ 49330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9330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9330"/>
                      </a:lnTo>
                      <a:lnTo>
                        <a:pt x="0" y="49330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F57A6163-312C-0EE1-36D9-44CC6C95AEC8}"/>
                    </a:ext>
                  </a:extLst>
                </p:cNvPr>
                <p:cNvSpPr/>
                <p:nvPr/>
              </p:nvSpPr>
              <p:spPr>
                <a:xfrm>
                  <a:off x="2892217" y="2998251"/>
                  <a:ext cx="15619" cy="49330"/>
                </a:xfrm>
                <a:custGeom>
                  <a:avLst/>
                  <a:gdLst>
                    <a:gd name="connsiteX0" fmla="*/ 0 w 15619"/>
                    <a:gd name="connsiteY0" fmla="*/ 0 h 49330"/>
                    <a:gd name="connsiteX1" fmla="*/ 15620 w 15619"/>
                    <a:gd name="connsiteY1" fmla="*/ 0 h 49330"/>
                    <a:gd name="connsiteX2" fmla="*/ 15620 w 15619"/>
                    <a:gd name="connsiteY2" fmla="*/ 49330 h 49330"/>
                    <a:gd name="connsiteX3" fmla="*/ 0 w 15619"/>
                    <a:gd name="connsiteY3" fmla="*/ 49330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49330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49330"/>
                      </a:lnTo>
                      <a:lnTo>
                        <a:pt x="0" y="49330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1363DA89-4E93-B34D-6E33-C325DAD2B45A}"/>
                    </a:ext>
                  </a:extLst>
                </p:cNvPr>
                <p:cNvSpPr/>
                <p:nvPr/>
              </p:nvSpPr>
              <p:spPr>
                <a:xfrm>
                  <a:off x="2907837" y="3006040"/>
                  <a:ext cx="15619" cy="49330"/>
                </a:xfrm>
                <a:custGeom>
                  <a:avLst/>
                  <a:gdLst>
                    <a:gd name="connsiteX0" fmla="*/ 0 w 15619"/>
                    <a:gd name="connsiteY0" fmla="*/ 0 h 49330"/>
                    <a:gd name="connsiteX1" fmla="*/ 15620 w 15619"/>
                    <a:gd name="connsiteY1" fmla="*/ 0 h 49330"/>
                    <a:gd name="connsiteX2" fmla="*/ 15620 w 15619"/>
                    <a:gd name="connsiteY2" fmla="*/ 49330 h 49330"/>
                    <a:gd name="connsiteX3" fmla="*/ 0 w 15619"/>
                    <a:gd name="connsiteY3" fmla="*/ 49330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49330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49330"/>
                      </a:lnTo>
                      <a:lnTo>
                        <a:pt x="0" y="49330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07AFC715-8E68-47FE-DBF6-D8B5FE0A11E5}"/>
                    </a:ext>
                  </a:extLst>
                </p:cNvPr>
                <p:cNvSpPr/>
                <p:nvPr/>
              </p:nvSpPr>
              <p:spPr>
                <a:xfrm>
                  <a:off x="2948188" y="3044985"/>
                  <a:ext cx="7809" cy="37646"/>
                </a:xfrm>
                <a:custGeom>
                  <a:avLst/>
                  <a:gdLst>
                    <a:gd name="connsiteX0" fmla="*/ 0 w 7809"/>
                    <a:gd name="connsiteY0" fmla="*/ 0 h 37646"/>
                    <a:gd name="connsiteX1" fmla="*/ 7810 w 7809"/>
                    <a:gd name="connsiteY1" fmla="*/ 0 h 37646"/>
                    <a:gd name="connsiteX2" fmla="*/ 7810 w 7809"/>
                    <a:gd name="connsiteY2" fmla="*/ 37647 h 37646"/>
                    <a:gd name="connsiteX3" fmla="*/ 0 w 7809"/>
                    <a:gd name="connsiteY3" fmla="*/ 37647 h 37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37646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37647"/>
                      </a:lnTo>
                      <a:lnTo>
                        <a:pt x="0" y="37647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C14DB030-208D-5B9B-CED8-A654EF1AC2EB}"/>
                    </a:ext>
                  </a:extLst>
                </p:cNvPr>
                <p:cNvSpPr/>
                <p:nvPr/>
              </p:nvSpPr>
              <p:spPr>
                <a:xfrm>
                  <a:off x="2971617" y="3052774"/>
                  <a:ext cx="15619" cy="44137"/>
                </a:xfrm>
                <a:custGeom>
                  <a:avLst/>
                  <a:gdLst>
                    <a:gd name="connsiteX0" fmla="*/ 0 w 15619"/>
                    <a:gd name="connsiteY0" fmla="*/ 0 h 44137"/>
                    <a:gd name="connsiteX1" fmla="*/ 15620 w 15619"/>
                    <a:gd name="connsiteY1" fmla="*/ 0 h 44137"/>
                    <a:gd name="connsiteX2" fmla="*/ 15620 w 15619"/>
                    <a:gd name="connsiteY2" fmla="*/ 44138 h 44137"/>
                    <a:gd name="connsiteX3" fmla="*/ 0 w 15619"/>
                    <a:gd name="connsiteY3" fmla="*/ 44138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44137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44138"/>
                      </a:lnTo>
                      <a:lnTo>
                        <a:pt x="0" y="44138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27EB9F27-E5E5-6102-A23C-0B574771B89F}"/>
                    </a:ext>
                  </a:extLst>
                </p:cNvPr>
                <p:cNvSpPr/>
                <p:nvPr/>
              </p:nvSpPr>
              <p:spPr>
                <a:xfrm>
                  <a:off x="3002857" y="3068352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2AD20305-CE26-5110-4C0C-D10E3A2332FB}"/>
                    </a:ext>
                  </a:extLst>
                </p:cNvPr>
                <p:cNvSpPr/>
                <p:nvPr/>
              </p:nvSpPr>
              <p:spPr>
                <a:xfrm>
                  <a:off x="3018476" y="3076141"/>
                  <a:ext cx="7809" cy="59715"/>
                </a:xfrm>
                <a:custGeom>
                  <a:avLst/>
                  <a:gdLst>
                    <a:gd name="connsiteX0" fmla="*/ 0 w 7809"/>
                    <a:gd name="connsiteY0" fmla="*/ 0 h 59715"/>
                    <a:gd name="connsiteX1" fmla="*/ 7810 w 7809"/>
                    <a:gd name="connsiteY1" fmla="*/ 0 h 59715"/>
                    <a:gd name="connsiteX2" fmla="*/ 7810 w 7809"/>
                    <a:gd name="connsiteY2" fmla="*/ 59716 h 59715"/>
                    <a:gd name="connsiteX3" fmla="*/ 0 w 7809"/>
                    <a:gd name="connsiteY3" fmla="*/ 59716 h 59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9715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9716"/>
                      </a:lnTo>
                      <a:lnTo>
                        <a:pt x="0" y="59716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36D3B1A2-3919-E2E2-3130-8DCC715C13C0}"/>
                    </a:ext>
                  </a:extLst>
                </p:cNvPr>
                <p:cNvSpPr/>
                <p:nvPr/>
              </p:nvSpPr>
              <p:spPr>
                <a:xfrm>
                  <a:off x="3026286" y="3093017"/>
                  <a:ext cx="7809" cy="42839"/>
                </a:xfrm>
                <a:custGeom>
                  <a:avLst/>
                  <a:gdLst>
                    <a:gd name="connsiteX0" fmla="*/ 0 w 7809"/>
                    <a:gd name="connsiteY0" fmla="*/ 0 h 42839"/>
                    <a:gd name="connsiteX1" fmla="*/ 7810 w 7809"/>
                    <a:gd name="connsiteY1" fmla="*/ 0 h 42839"/>
                    <a:gd name="connsiteX2" fmla="*/ 7810 w 7809"/>
                    <a:gd name="connsiteY2" fmla="*/ 42840 h 42839"/>
                    <a:gd name="connsiteX3" fmla="*/ 0 w 7809"/>
                    <a:gd name="connsiteY3" fmla="*/ 42840 h 42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2839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2840"/>
                      </a:lnTo>
                      <a:lnTo>
                        <a:pt x="0" y="42840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7BBC9115-757C-A3DE-4343-7585F85CDD9A}"/>
                    </a:ext>
                  </a:extLst>
                </p:cNvPr>
                <p:cNvSpPr/>
                <p:nvPr/>
              </p:nvSpPr>
              <p:spPr>
                <a:xfrm>
                  <a:off x="3057526" y="3093017"/>
                  <a:ext cx="7809" cy="45435"/>
                </a:xfrm>
                <a:custGeom>
                  <a:avLst/>
                  <a:gdLst>
                    <a:gd name="connsiteX0" fmla="*/ 0 w 7809"/>
                    <a:gd name="connsiteY0" fmla="*/ 0 h 45435"/>
                    <a:gd name="connsiteX1" fmla="*/ 7810 w 7809"/>
                    <a:gd name="connsiteY1" fmla="*/ 0 h 45435"/>
                    <a:gd name="connsiteX2" fmla="*/ 7810 w 7809"/>
                    <a:gd name="connsiteY2" fmla="*/ 45436 h 45435"/>
                    <a:gd name="connsiteX3" fmla="*/ 0 w 7809"/>
                    <a:gd name="connsiteY3" fmla="*/ 45436 h 45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5435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5436"/>
                      </a:lnTo>
                      <a:lnTo>
                        <a:pt x="0" y="45436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C80BA427-AF3B-BDE9-6425-F9D7A0B6D0FB}"/>
                    </a:ext>
                  </a:extLst>
                </p:cNvPr>
                <p:cNvSpPr/>
                <p:nvPr/>
              </p:nvSpPr>
              <p:spPr>
                <a:xfrm>
                  <a:off x="3073145" y="3093017"/>
                  <a:ext cx="7809" cy="49330"/>
                </a:xfrm>
                <a:custGeom>
                  <a:avLst/>
                  <a:gdLst>
                    <a:gd name="connsiteX0" fmla="*/ 0 w 7809"/>
                    <a:gd name="connsiteY0" fmla="*/ 0 h 49330"/>
                    <a:gd name="connsiteX1" fmla="*/ 7810 w 7809"/>
                    <a:gd name="connsiteY1" fmla="*/ 0 h 49330"/>
                    <a:gd name="connsiteX2" fmla="*/ 7810 w 7809"/>
                    <a:gd name="connsiteY2" fmla="*/ 49330 h 49330"/>
                    <a:gd name="connsiteX3" fmla="*/ 0 w 7809"/>
                    <a:gd name="connsiteY3" fmla="*/ 49330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9330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9330"/>
                      </a:lnTo>
                      <a:lnTo>
                        <a:pt x="0" y="49330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A47045EE-979B-0D1A-0ED2-891E042B731E}"/>
                    </a:ext>
                  </a:extLst>
                </p:cNvPr>
                <p:cNvSpPr/>
                <p:nvPr/>
              </p:nvSpPr>
              <p:spPr>
                <a:xfrm>
                  <a:off x="3105686" y="3100806"/>
                  <a:ext cx="7809" cy="51926"/>
                </a:xfrm>
                <a:custGeom>
                  <a:avLst/>
                  <a:gdLst>
                    <a:gd name="connsiteX0" fmla="*/ 0 w 7809"/>
                    <a:gd name="connsiteY0" fmla="*/ 0 h 51926"/>
                    <a:gd name="connsiteX1" fmla="*/ 7810 w 7809"/>
                    <a:gd name="connsiteY1" fmla="*/ 0 h 51926"/>
                    <a:gd name="connsiteX2" fmla="*/ 7810 w 7809"/>
                    <a:gd name="connsiteY2" fmla="*/ 51927 h 51926"/>
                    <a:gd name="connsiteX3" fmla="*/ 0 w 7809"/>
                    <a:gd name="connsiteY3" fmla="*/ 51927 h 51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1926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1927"/>
                      </a:lnTo>
                      <a:lnTo>
                        <a:pt x="0" y="51927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5EC9D89E-86AC-B2D7-9855-CD4EC44F67E7}"/>
                    </a:ext>
                  </a:extLst>
                </p:cNvPr>
                <p:cNvSpPr/>
                <p:nvPr/>
              </p:nvSpPr>
              <p:spPr>
                <a:xfrm>
                  <a:off x="3129116" y="3116384"/>
                  <a:ext cx="7809" cy="44137"/>
                </a:xfrm>
                <a:custGeom>
                  <a:avLst/>
                  <a:gdLst>
                    <a:gd name="connsiteX0" fmla="*/ 0 w 7809"/>
                    <a:gd name="connsiteY0" fmla="*/ 0 h 44137"/>
                    <a:gd name="connsiteX1" fmla="*/ 7810 w 7809"/>
                    <a:gd name="connsiteY1" fmla="*/ 0 h 44137"/>
                    <a:gd name="connsiteX2" fmla="*/ 7810 w 7809"/>
                    <a:gd name="connsiteY2" fmla="*/ 44138 h 44137"/>
                    <a:gd name="connsiteX3" fmla="*/ 0 w 7809"/>
                    <a:gd name="connsiteY3" fmla="*/ 44138 h 4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4137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4138"/>
                      </a:lnTo>
                      <a:lnTo>
                        <a:pt x="0" y="44138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37987FCF-B7CB-115B-0C5D-5776B53FC2C2}"/>
                    </a:ext>
                  </a:extLst>
                </p:cNvPr>
                <p:cNvSpPr/>
                <p:nvPr/>
              </p:nvSpPr>
              <p:spPr>
                <a:xfrm>
                  <a:off x="3191594" y="3139751"/>
                  <a:ext cx="7809" cy="53224"/>
                </a:xfrm>
                <a:custGeom>
                  <a:avLst/>
                  <a:gdLst>
                    <a:gd name="connsiteX0" fmla="*/ 0 w 7809"/>
                    <a:gd name="connsiteY0" fmla="*/ 0 h 53224"/>
                    <a:gd name="connsiteX1" fmla="*/ 7810 w 7809"/>
                    <a:gd name="connsiteY1" fmla="*/ 0 h 53224"/>
                    <a:gd name="connsiteX2" fmla="*/ 7810 w 7809"/>
                    <a:gd name="connsiteY2" fmla="*/ 53225 h 53224"/>
                    <a:gd name="connsiteX3" fmla="*/ 0 w 7809"/>
                    <a:gd name="connsiteY3" fmla="*/ 53225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3224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3225"/>
                      </a:lnTo>
                      <a:lnTo>
                        <a:pt x="0" y="53225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CEFC6E2C-312F-31DE-8D98-33547D4F86CF}"/>
                    </a:ext>
                  </a:extLst>
                </p:cNvPr>
                <p:cNvSpPr/>
                <p:nvPr/>
              </p:nvSpPr>
              <p:spPr>
                <a:xfrm>
                  <a:off x="3215024" y="3139751"/>
                  <a:ext cx="7809" cy="54523"/>
                </a:xfrm>
                <a:custGeom>
                  <a:avLst/>
                  <a:gdLst>
                    <a:gd name="connsiteX0" fmla="*/ 0 w 7809"/>
                    <a:gd name="connsiteY0" fmla="*/ 0 h 54523"/>
                    <a:gd name="connsiteX1" fmla="*/ 7810 w 7809"/>
                    <a:gd name="connsiteY1" fmla="*/ 0 h 54523"/>
                    <a:gd name="connsiteX2" fmla="*/ 7810 w 7809"/>
                    <a:gd name="connsiteY2" fmla="*/ 54523 h 54523"/>
                    <a:gd name="connsiteX3" fmla="*/ 0 w 7809"/>
                    <a:gd name="connsiteY3" fmla="*/ 54523 h 54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4523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4523"/>
                      </a:lnTo>
                      <a:lnTo>
                        <a:pt x="0" y="54523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7C081551-94FD-FCB9-E46C-4BC2DAD43EFA}"/>
                    </a:ext>
                  </a:extLst>
                </p:cNvPr>
                <p:cNvSpPr/>
                <p:nvPr/>
              </p:nvSpPr>
              <p:spPr>
                <a:xfrm>
                  <a:off x="3247565" y="3178696"/>
                  <a:ext cx="7809" cy="46734"/>
                </a:xfrm>
                <a:custGeom>
                  <a:avLst/>
                  <a:gdLst>
                    <a:gd name="connsiteX0" fmla="*/ 0 w 7809"/>
                    <a:gd name="connsiteY0" fmla="*/ 0 h 46734"/>
                    <a:gd name="connsiteX1" fmla="*/ 7810 w 7809"/>
                    <a:gd name="connsiteY1" fmla="*/ 0 h 46734"/>
                    <a:gd name="connsiteX2" fmla="*/ 7810 w 7809"/>
                    <a:gd name="connsiteY2" fmla="*/ 46734 h 46734"/>
                    <a:gd name="connsiteX3" fmla="*/ 0 w 7809"/>
                    <a:gd name="connsiteY3" fmla="*/ 46734 h 46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6734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6734"/>
                      </a:lnTo>
                      <a:lnTo>
                        <a:pt x="0" y="46734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548881CD-CDB2-133F-AB96-A26A6132A4E7}"/>
                    </a:ext>
                  </a:extLst>
                </p:cNvPr>
                <p:cNvSpPr/>
                <p:nvPr/>
              </p:nvSpPr>
              <p:spPr>
                <a:xfrm>
                  <a:off x="3270994" y="3194274"/>
                  <a:ext cx="7809" cy="51926"/>
                </a:xfrm>
                <a:custGeom>
                  <a:avLst/>
                  <a:gdLst>
                    <a:gd name="connsiteX0" fmla="*/ 0 w 7809"/>
                    <a:gd name="connsiteY0" fmla="*/ 0 h 51926"/>
                    <a:gd name="connsiteX1" fmla="*/ 7810 w 7809"/>
                    <a:gd name="connsiteY1" fmla="*/ 0 h 51926"/>
                    <a:gd name="connsiteX2" fmla="*/ 7810 w 7809"/>
                    <a:gd name="connsiteY2" fmla="*/ 51927 h 51926"/>
                    <a:gd name="connsiteX3" fmla="*/ 0 w 7809"/>
                    <a:gd name="connsiteY3" fmla="*/ 51927 h 51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1926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1927"/>
                      </a:lnTo>
                      <a:lnTo>
                        <a:pt x="0" y="51927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8055C69E-409D-D581-D31B-5659804257C0}"/>
                    </a:ext>
                  </a:extLst>
                </p:cNvPr>
                <p:cNvSpPr/>
                <p:nvPr/>
              </p:nvSpPr>
              <p:spPr>
                <a:xfrm>
                  <a:off x="3317853" y="3217641"/>
                  <a:ext cx="7809" cy="42839"/>
                </a:xfrm>
                <a:custGeom>
                  <a:avLst/>
                  <a:gdLst>
                    <a:gd name="connsiteX0" fmla="*/ 0 w 7809"/>
                    <a:gd name="connsiteY0" fmla="*/ 0 h 42839"/>
                    <a:gd name="connsiteX1" fmla="*/ 7810 w 7809"/>
                    <a:gd name="connsiteY1" fmla="*/ 0 h 42839"/>
                    <a:gd name="connsiteX2" fmla="*/ 7810 w 7809"/>
                    <a:gd name="connsiteY2" fmla="*/ 42840 h 42839"/>
                    <a:gd name="connsiteX3" fmla="*/ 0 w 7809"/>
                    <a:gd name="connsiteY3" fmla="*/ 42840 h 42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2839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2840"/>
                      </a:lnTo>
                      <a:lnTo>
                        <a:pt x="0" y="42840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95DA97C7-0B2F-CFD7-D63B-6B614F810A9A}"/>
                    </a:ext>
                  </a:extLst>
                </p:cNvPr>
                <p:cNvSpPr/>
                <p:nvPr/>
              </p:nvSpPr>
              <p:spPr>
                <a:xfrm>
                  <a:off x="3349092" y="3217641"/>
                  <a:ext cx="15619" cy="53224"/>
                </a:xfrm>
                <a:custGeom>
                  <a:avLst/>
                  <a:gdLst>
                    <a:gd name="connsiteX0" fmla="*/ 0 w 15619"/>
                    <a:gd name="connsiteY0" fmla="*/ 0 h 53224"/>
                    <a:gd name="connsiteX1" fmla="*/ 15620 w 15619"/>
                    <a:gd name="connsiteY1" fmla="*/ 0 h 53224"/>
                    <a:gd name="connsiteX2" fmla="*/ 15620 w 15619"/>
                    <a:gd name="connsiteY2" fmla="*/ 53225 h 53224"/>
                    <a:gd name="connsiteX3" fmla="*/ 0 w 15619"/>
                    <a:gd name="connsiteY3" fmla="*/ 53225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53224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53225"/>
                      </a:lnTo>
                      <a:lnTo>
                        <a:pt x="0" y="53225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F9457FF2-B2FC-7410-01CC-73D43036EB3E}"/>
                    </a:ext>
                  </a:extLst>
                </p:cNvPr>
                <p:cNvSpPr/>
                <p:nvPr/>
              </p:nvSpPr>
              <p:spPr>
                <a:xfrm>
                  <a:off x="3372522" y="3217641"/>
                  <a:ext cx="7809" cy="54523"/>
                </a:xfrm>
                <a:custGeom>
                  <a:avLst/>
                  <a:gdLst>
                    <a:gd name="connsiteX0" fmla="*/ 0 w 7809"/>
                    <a:gd name="connsiteY0" fmla="*/ 0 h 54523"/>
                    <a:gd name="connsiteX1" fmla="*/ 7810 w 7809"/>
                    <a:gd name="connsiteY1" fmla="*/ 0 h 54523"/>
                    <a:gd name="connsiteX2" fmla="*/ 7810 w 7809"/>
                    <a:gd name="connsiteY2" fmla="*/ 54523 h 54523"/>
                    <a:gd name="connsiteX3" fmla="*/ 0 w 7809"/>
                    <a:gd name="connsiteY3" fmla="*/ 54523 h 54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54523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54523"/>
                      </a:lnTo>
                      <a:lnTo>
                        <a:pt x="0" y="54523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1D0102E3-C50A-8506-4535-14BAF390FC77}"/>
                    </a:ext>
                  </a:extLst>
                </p:cNvPr>
                <p:cNvSpPr/>
                <p:nvPr/>
              </p:nvSpPr>
              <p:spPr>
                <a:xfrm>
                  <a:off x="3420683" y="3257885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070DF601-F4DF-9D43-56D4-05CC4FCFA2BF}"/>
                    </a:ext>
                  </a:extLst>
                </p:cNvPr>
                <p:cNvSpPr/>
                <p:nvPr/>
              </p:nvSpPr>
              <p:spPr>
                <a:xfrm>
                  <a:off x="3444112" y="3281252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0035E729-FAD8-AA1E-4AE4-AA314C59C59A}"/>
                    </a:ext>
                  </a:extLst>
                </p:cNvPr>
                <p:cNvSpPr/>
                <p:nvPr/>
              </p:nvSpPr>
              <p:spPr>
                <a:xfrm>
                  <a:off x="3459732" y="3281252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B9AEF301-7B6A-E2B7-DB24-12311DAAD870}"/>
                    </a:ext>
                  </a:extLst>
                </p:cNvPr>
                <p:cNvSpPr/>
                <p:nvPr/>
              </p:nvSpPr>
              <p:spPr>
                <a:xfrm>
                  <a:off x="3475351" y="3281252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F69E5839-EEA1-E23A-3C9C-51B1DDC1FEBD}"/>
                    </a:ext>
                  </a:extLst>
                </p:cNvPr>
                <p:cNvSpPr/>
                <p:nvPr/>
              </p:nvSpPr>
              <p:spPr>
                <a:xfrm>
                  <a:off x="3490971" y="3296830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4292DAB1-6075-5CD2-FF6B-6B506107726B}"/>
                    </a:ext>
                  </a:extLst>
                </p:cNvPr>
                <p:cNvSpPr/>
                <p:nvPr/>
              </p:nvSpPr>
              <p:spPr>
                <a:xfrm>
                  <a:off x="3506591" y="3304619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94BA058D-F073-20E2-7A9C-8B4B9A98FBEF}"/>
                    </a:ext>
                  </a:extLst>
                </p:cNvPr>
                <p:cNvSpPr/>
                <p:nvPr/>
              </p:nvSpPr>
              <p:spPr>
                <a:xfrm>
                  <a:off x="3545640" y="3320197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AA64840C-20CB-BCC6-78F3-861385F4759E}"/>
                    </a:ext>
                  </a:extLst>
                </p:cNvPr>
                <p:cNvSpPr/>
                <p:nvPr/>
              </p:nvSpPr>
              <p:spPr>
                <a:xfrm>
                  <a:off x="3554751" y="3327986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6A6C473F-3C06-4AA8-1D35-AE032D7E63D9}"/>
                    </a:ext>
                  </a:extLst>
                </p:cNvPr>
                <p:cNvSpPr/>
                <p:nvPr/>
              </p:nvSpPr>
              <p:spPr>
                <a:xfrm>
                  <a:off x="3601610" y="3343564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4B30E919-50FC-B155-CCDD-D59C226B8FFB}"/>
                    </a:ext>
                  </a:extLst>
                </p:cNvPr>
                <p:cNvSpPr/>
                <p:nvPr/>
              </p:nvSpPr>
              <p:spPr>
                <a:xfrm>
                  <a:off x="3687518" y="3374720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437EFFC3-C3F9-D6C4-F2BC-424D7696F405}"/>
                    </a:ext>
                  </a:extLst>
                </p:cNvPr>
                <p:cNvSpPr/>
                <p:nvPr/>
              </p:nvSpPr>
              <p:spPr>
                <a:xfrm>
                  <a:off x="3696630" y="3382509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1760E778-074F-D7AE-0BE2-BA76423DDB80}"/>
                    </a:ext>
                  </a:extLst>
                </p:cNvPr>
                <p:cNvSpPr/>
                <p:nvPr/>
              </p:nvSpPr>
              <p:spPr>
                <a:xfrm>
                  <a:off x="3712250" y="3382509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C77A36E3-8254-2186-F221-F975423D55AA}"/>
                    </a:ext>
                  </a:extLst>
                </p:cNvPr>
                <p:cNvSpPr/>
                <p:nvPr/>
              </p:nvSpPr>
              <p:spPr>
                <a:xfrm>
                  <a:off x="3759109" y="3398087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CB9127D2-FA5A-2690-968F-AE581006948B}"/>
                    </a:ext>
                  </a:extLst>
                </p:cNvPr>
                <p:cNvSpPr/>
                <p:nvPr/>
              </p:nvSpPr>
              <p:spPr>
                <a:xfrm>
                  <a:off x="3782538" y="3398087"/>
                  <a:ext cx="15619" cy="48032"/>
                </a:xfrm>
                <a:custGeom>
                  <a:avLst/>
                  <a:gdLst>
                    <a:gd name="connsiteX0" fmla="*/ 0 w 15619"/>
                    <a:gd name="connsiteY0" fmla="*/ 0 h 48032"/>
                    <a:gd name="connsiteX1" fmla="*/ 15620 w 15619"/>
                    <a:gd name="connsiteY1" fmla="*/ 0 h 48032"/>
                    <a:gd name="connsiteX2" fmla="*/ 15620 w 15619"/>
                    <a:gd name="connsiteY2" fmla="*/ 48032 h 48032"/>
                    <a:gd name="connsiteX3" fmla="*/ 0 w 1561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48032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984B3BD4-F1FB-5448-0ABD-756A29D3225B}"/>
                    </a:ext>
                  </a:extLst>
                </p:cNvPr>
                <p:cNvSpPr/>
                <p:nvPr/>
              </p:nvSpPr>
              <p:spPr>
                <a:xfrm>
                  <a:off x="3813777" y="3398087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A8817AED-EAAE-A9DA-C535-683FD1A930EC}"/>
                    </a:ext>
                  </a:extLst>
                </p:cNvPr>
                <p:cNvSpPr/>
                <p:nvPr/>
              </p:nvSpPr>
              <p:spPr>
                <a:xfrm>
                  <a:off x="3837207" y="3405876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B7139B68-C670-6852-4571-0BCE87448AFB}"/>
                    </a:ext>
                  </a:extLst>
                </p:cNvPr>
                <p:cNvSpPr/>
                <p:nvPr/>
              </p:nvSpPr>
              <p:spPr>
                <a:xfrm>
                  <a:off x="3877558" y="3414963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756027B3-AC32-ABE2-FC45-1984F246EB1C}"/>
                    </a:ext>
                  </a:extLst>
                </p:cNvPr>
                <p:cNvSpPr/>
                <p:nvPr/>
              </p:nvSpPr>
              <p:spPr>
                <a:xfrm>
                  <a:off x="3932226" y="3453908"/>
                  <a:ext cx="15619" cy="48032"/>
                </a:xfrm>
                <a:custGeom>
                  <a:avLst/>
                  <a:gdLst>
                    <a:gd name="connsiteX0" fmla="*/ 0 w 15619"/>
                    <a:gd name="connsiteY0" fmla="*/ 0 h 48032"/>
                    <a:gd name="connsiteX1" fmla="*/ 15620 w 15619"/>
                    <a:gd name="connsiteY1" fmla="*/ 0 h 48032"/>
                    <a:gd name="connsiteX2" fmla="*/ 15620 w 15619"/>
                    <a:gd name="connsiteY2" fmla="*/ 48032 h 48032"/>
                    <a:gd name="connsiteX3" fmla="*/ 0 w 1561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48032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67AA8BCC-470F-7631-6A2D-9B5ABCD76CC2}"/>
                    </a:ext>
                  </a:extLst>
                </p:cNvPr>
                <p:cNvSpPr/>
                <p:nvPr/>
              </p:nvSpPr>
              <p:spPr>
                <a:xfrm>
                  <a:off x="3947846" y="3469486"/>
                  <a:ext cx="9111" cy="48032"/>
                </a:xfrm>
                <a:custGeom>
                  <a:avLst/>
                  <a:gdLst>
                    <a:gd name="connsiteX0" fmla="*/ 0 w 9111"/>
                    <a:gd name="connsiteY0" fmla="*/ 0 h 48032"/>
                    <a:gd name="connsiteX1" fmla="*/ 9112 w 9111"/>
                    <a:gd name="connsiteY1" fmla="*/ 0 h 48032"/>
                    <a:gd name="connsiteX2" fmla="*/ 9112 w 9111"/>
                    <a:gd name="connsiteY2" fmla="*/ 48032 h 48032"/>
                    <a:gd name="connsiteX3" fmla="*/ 0 w 9111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11" h="48032">
                      <a:moveTo>
                        <a:pt x="0" y="0"/>
                      </a:moveTo>
                      <a:lnTo>
                        <a:pt x="9112" y="0"/>
                      </a:lnTo>
                      <a:lnTo>
                        <a:pt x="9112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11F8634B-8DBE-7FB4-EE52-C601488A4A37}"/>
                    </a:ext>
                  </a:extLst>
                </p:cNvPr>
                <p:cNvSpPr/>
                <p:nvPr/>
              </p:nvSpPr>
              <p:spPr>
                <a:xfrm>
                  <a:off x="3963466" y="3469486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DECB90C8-F344-DCFD-7CC1-3C92021CF586}"/>
                    </a:ext>
                  </a:extLst>
                </p:cNvPr>
                <p:cNvSpPr/>
                <p:nvPr/>
              </p:nvSpPr>
              <p:spPr>
                <a:xfrm>
                  <a:off x="4035056" y="3485064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139DC824-DDE1-313E-CF97-F9952882B7FA}"/>
                    </a:ext>
                  </a:extLst>
                </p:cNvPr>
                <p:cNvSpPr/>
                <p:nvPr/>
              </p:nvSpPr>
              <p:spPr>
                <a:xfrm>
                  <a:off x="4089725" y="3508431"/>
                  <a:ext cx="15619" cy="48032"/>
                </a:xfrm>
                <a:custGeom>
                  <a:avLst/>
                  <a:gdLst>
                    <a:gd name="connsiteX0" fmla="*/ 0 w 15619"/>
                    <a:gd name="connsiteY0" fmla="*/ 0 h 48032"/>
                    <a:gd name="connsiteX1" fmla="*/ 15620 w 15619"/>
                    <a:gd name="connsiteY1" fmla="*/ 0 h 48032"/>
                    <a:gd name="connsiteX2" fmla="*/ 15620 w 15619"/>
                    <a:gd name="connsiteY2" fmla="*/ 48032 h 48032"/>
                    <a:gd name="connsiteX3" fmla="*/ 0 w 1561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48032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112">
                  <a:extLst>
                    <a:ext uri="{FF2B5EF4-FFF2-40B4-BE49-F238E27FC236}">
                      <a16:creationId xmlns:a16="http://schemas.microsoft.com/office/drawing/2014/main" id="{0D6B0FAC-F910-401F-3B6F-F0A43F1ED49B}"/>
                    </a:ext>
                  </a:extLst>
                </p:cNvPr>
                <p:cNvSpPr/>
                <p:nvPr/>
              </p:nvSpPr>
              <p:spPr>
                <a:xfrm>
                  <a:off x="4130075" y="3508431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D20E0E01-4286-87C7-7348-72B942CF758A}"/>
                    </a:ext>
                  </a:extLst>
                </p:cNvPr>
                <p:cNvSpPr/>
                <p:nvPr/>
              </p:nvSpPr>
              <p:spPr>
                <a:xfrm>
                  <a:off x="4192554" y="3524009"/>
                  <a:ext cx="15619" cy="48032"/>
                </a:xfrm>
                <a:custGeom>
                  <a:avLst/>
                  <a:gdLst>
                    <a:gd name="connsiteX0" fmla="*/ 0 w 15619"/>
                    <a:gd name="connsiteY0" fmla="*/ 0 h 48032"/>
                    <a:gd name="connsiteX1" fmla="*/ 15620 w 15619"/>
                    <a:gd name="connsiteY1" fmla="*/ 0 h 48032"/>
                    <a:gd name="connsiteX2" fmla="*/ 15620 w 15619"/>
                    <a:gd name="connsiteY2" fmla="*/ 48032 h 48032"/>
                    <a:gd name="connsiteX3" fmla="*/ 0 w 1561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48032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A61425BE-8C54-4941-9D2C-2D928FEBD3E1}"/>
                    </a:ext>
                  </a:extLst>
                </p:cNvPr>
                <p:cNvSpPr/>
                <p:nvPr/>
              </p:nvSpPr>
              <p:spPr>
                <a:xfrm>
                  <a:off x="4247223" y="3547376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7A8ADAE2-D905-F537-4ACC-41C99D6B708F}"/>
                    </a:ext>
                  </a:extLst>
                </p:cNvPr>
                <p:cNvSpPr/>
                <p:nvPr/>
              </p:nvSpPr>
              <p:spPr>
                <a:xfrm>
                  <a:off x="4295383" y="3586321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011FA95A-F29F-993E-E780-D6179F271D6F}"/>
                    </a:ext>
                  </a:extLst>
                </p:cNvPr>
                <p:cNvSpPr/>
                <p:nvPr/>
              </p:nvSpPr>
              <p:spPr>
                <a:xfrm>
                  <a:off x="4389101" y="3594110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11D6969A-EA73-6887-0E8C-982F296114D6}"/>
                    </a:ext>
                  </a:extLst>
                </p:cNvPr>
                <p:cNvSpPr/>
                <p:nvPr/>
              </p:nvSpPr>
              <p:spPr>
                <a:xfrm>
                  <a:off x="4594760" y="3609688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DFC5F595-D4BD-57A5-75E0-7ADE7CB56417}"/>
                    </a:ext>
                  </a:extLst>
                </p:cNvPr>
                <p:cNvSpPr/>
                <p:nvPr/>
              </p:nvSpPr>
              <p:spPr>
                <a:xfrm>
                  <a:off x="4626000" y="3609688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119">
                  <a:extLst>
                    <a:ext uri="{FF2B5EF4-FFF2-40B4-BE49-F238E27FC236}">
                      <a16:creationId xmlns:a16="http://schemas.microsoft.com/office/drawing/2014/main" id="{58C872A1-DA35-B348-52BA-47DE269AF444}"/>
                    </a:ext>
                  </a:extLst>
                </p:cNvPr>
                <p:cNvSpPr/>
                <p:nvPr/>
              </p:nvSpPr>
              <p:spPr>
                <a:xfrm>
                  <a:off x="4680668" y="3626564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120">
                  <a:extLst>
                    <a:ext uri="{FF2B5EF4-FFF2-40B4-BE49-F238E27FC236}">
                      <a16:creationId xmlns:a16="http://schemas.microsoft.com/office/drawing/2014/main" id="{7E5B8A0F-4B1B-4013-BDC8-570E2E038DBA}"/>
                    </a:ext>
                  </a:extLst>
                </p:cNvPr>
                <p:cNvSpPr/>
                <p:nvPr/>
              </p:nvSpPr>
              <p:spPr>
                <a:xfrm>
                  <a:off x="4736639" y="3626564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121">
                  <a:extLst>
                    <a:ext uri="{FF2B5EF4-FFF2-40B4-BE49-F238E27FC236}">
                      <a16:creationId xmlns:a16="http://schemas.microsoft.com/office/drawing/2014/main" id="{4B278C57-3510-3283-053C-0C20FD27E95B}"/>
                    </a:ext>
                  </a:extLst>
                </p:cNvPr>
                <p:cNvSpPr/>
                <p:nvPr/>
              </p:nvSpPr>
              <p:spPr>
                <a:xfrm>
                  <a:off x="4767878" y="3642142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 122">
                  <a:extLst>
                    <a:ext uri="{FF2B5EF4-FFF2-40B4-BE49-F238E27FC236}">
                      <a16:creationId xmlns:a16="http://schemas.microsoft.com/office/drawing/2014/main" id="{98E0D367-710C-69C0-5A7B-C9F933F23511}"/>
                    </a:ext>
                  </a:extLst>
                </p:cNvPr>
                <p:cNvSpPr/>
                <p:nvPr/>
              </p:nvSpPr>
              <p:spPr>
                <a:xfrm>
                  <a:off x="4861596" y="3642142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 123">
                  <a:extLst>
                    <a:ext uri="{FF2B5EF4-FFF2-40B4-BE49-F238E27FC236}">
                      <a16:creationId xmlns:a16="http://schemas.microsoft.com/office/drawing/2014/main" id="{0784D9F5-075B-6E67-004C-F4D2FC41B088}"/>
                    </a:ext>
                  </a:extLst>
                </p:cNvPr>
                <p:cNvSpPr/>
                <p:nvPr/>
              </p:nvSpPr>
              <p:spPr>
                <a:xfrm>
                  <a:off x="4878517" y="3642142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 124">
                  <a:extLst>
                    <a:ext uri="{FF2B5EF4-FFF2-40B4-BE49-F238E27FC236}">
                      <a16:creationId xmlns:a16="http://schemas.microsoft.com/office/drawing/2014/main" id="{9AD46BEE-E1E0-9F73-3341-460442B086A0}"/>
                    </a:ext>
                  </a:extLst>
                </p:cNvPr>
                <p:cNvSpPr/>
                <p:nvPr/>
              </p:nvSpPr>
              <p:spPr>
                <a:xfrm>
                  <a:off x="4940996" y="3642142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 125">
                  <a:extLst>
                    <a:ext uri="{FF2B5EF4-FFF2-40B4-BE49-F238E27FC236}">
                      <a16:creationId xmlns:a16="http://schemas.microsoft.com/office/drawing/2014/main" id="{A73801DE-2539-7DAE-6CE4-0A62DBCD146D}"/>
                    </a:ext>
                  </a:extLst>
                </p:cNvPr>
                <p:cNvSpPr/>
                <p:nvPr/>
              </p:nvSpPr>
              <p:spPr>
                <a:xfrm>
                  <a:off x="4987855" y="3696665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 126">
                  <a:extLst>
                    <a:ext uri="{FF2B5EF4-FFF2-40B4-BE49-F238E27FC236}">
                      <a16:creationId xmlns:a16="http://schemas.microsoft.com/office/drawing/2014/main" id="{ED9459A9-C5CA-14D5-AE80-CAFDD0CC5E0B}"/>
                    </a:ext>
                  </a:extLst>
                </p:cNvPr>
                <p:cNvSpPr/>
                <p:nvPr/>
              </p:nvSpPr>
              <p:spPr>
                <a:xfrm>
                  <a:off x="5059445" y="3696665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AC6AD26F-C9F6-0D36-23BF-5BD9645E3B01}"/>
                    </a:ext>
                  </a:extLst>
                </p:cNvPr>
                <p:cNvSpPr/>
                <p:nvPr/>
              </p:nvSpPr>
              <p:spPr>
                <a:xfrm>
                  <a:off x="5082875" y="3696665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 128">
                  <a:extLst>
                    <a:ext uri="{FF2B5EF4-FFF2-40B4-BE49-F238E27FC236}">
                      <a16:creationId xmlns:a16="http://schemas.microsoft.com/office/drawing/2014/main" id="{7CE54F97-83EB-9520-383E-DFCCA790B63D}"/>
                    </a:ext>
                  </a:extLst>
                </p:cNvPr>
                <p:cNvSpPr/>
                <p:nvPr/>
              </p:nvSpPr>
              <p:spPr>
                <a:xfrm>
                  <a:off x="5129734" y="3696665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 129">
                  <a:extLst>
                    <a:ext uri="{FF2B5EF4-FFF2-40B4-BE49-F238E27FC236}">
                      <a16:creationId xmlns:a16="http://schemas.microsoft.com/office/drawing/2014/main" id="{91C04B94-7C46-F4E9-5343-AEF317089DA9}"/>
                    </a:ext>
                  </a:extLst>
                </p:cNvPr>
                <p:cNvSpPr/>
                <p:nvPr/>
              </p:nvSpPr>
              <p:spPr>
                <a:xfrm>
                  <a:off x="5170084" y="3696665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Freeform 130">
                  <a:extLst>
                    <a:ext uri="{FF2B5EF4-FFF2-40B4-BE49-F238E27FC236}">
                      <a16:creationId xmlns:a16="http://schemas.microsoft.com/office/drawing/2014/main" id="{B1D6C84C-724B-BF02-F71F-8FC71F6F47A8}"/>
                    </a:ext>
                  </a:extLst>
                </p:cNvPr>
                <p:cNvSpPr/>
                <p:nvPr/>
              </p:nvSpPr>
              <p:spPr>
                <a:xfrm>
                  <a:off x="5209133" y="3696665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Freeform 131">
                  <a:extLst>
                    <a:ext uri="{FF2B5EF4-FFF2-40B4-BE49-F238E27FC236}">
                      <a16:creationId xmlns:a16="http://schemas.microsoft.com/office/drawing/2014/main" id="{CC9C26C6-09AC-FB06-11FF-0342C7A3CC9D}"/>
                    </a:ext>
                  </a:extLst>
                </p:cNvPr>
                <p:cNvSpPr/>
                <p:nvPr/>
              </p:nvSpPr>
              <p:spPr>
                <a:xfrm>
                  <a:off x="5232563" y="3696665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132">
                  <a:extLst>
                    <a:ext uri="{FF2B5EF4-FFF2-40B4-BE49-F238E27FC236}">
                      <a16:creationId xmlns:a16="http://schemas.microsoft.com/office/drawing/2014/main" id="{6A6EBD54-1675-2756-A77A-1FEBAC75783C}"/>
                    </a:ext>
                  </a:extLst>
                </p:cNvPr>
                <p:cNvSpPr/>
                <p:nvPr/>
              </p:nvSpPr>
              <p:spPr>
                <a:xfrm>
                  <a:off x="5279422" y="3696665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133">
                  <a:extLst>
                    <a:ext uri="{FF2B5EF4-FFF2-40B4-BE49-F238E27FC236}">
                      <a16:creationId xmlns:a16="http://schemas.microsoft.com/office/drawing/2014/main" id="{6C38527A-D84D-7643-5CCD-FB2A5DC83562}"/>
                    </a:ext>
                  </a:extLst>
                </p:cNvPr>
                <p:cNvSpPr/>
                <p:nvPr/>
              </p:nvSpPr>
              <p:spPr>
                <a:xfrm>
                  <a:off x="5295042" y="3696665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134">
                  <a:extLst>
                    <a:ext uri="{FF2B5EF4-FFF2-40B4-BE49-F238E27FC236}">
                      <a16:creationId xmlns:a16="http://schemas.microsoft.com/office/drawing/2014/main" id="{0D41C338-EA17-1F28-DADB-33F2D810DF8A}"/>
                    </a:ext>
                  </a:extLst>
                </p:cNvPr>
                <p:cNvSpPr/>
                <p:nvPr/>
              </p:nvSpPr>
              <p:spPr>
                <a:xfrm>
                  <a:off x="5311963" y="3696665"/>
                  <a:ext cx="7809" cy="48032"/>
                </a:xfrm>
                <a:custGeom>
                  <a:avLst/>
                  <a:gdLst>
                    <a:gd name="connsiteX0" fmla="*/ 0 w 7809"/>
                    <a:gd name="connsiteY0" fmla="*/ 0 h 48032"/>
                    <a:gd name="connsiteX1" fmla="*/ 7810 w 7809"/>
                    <a:gd name="connsiteY1" fmla="*/ 0 h 48032"/>
                    <a:gd name="connsiteX2" fmla="*/ 7810 w 7809"/>
                    <a:gd name="connsiteY2" fmla="*/ 48032 h 48032"/>
                    <a:gd name="connsiteX3" fmla="*/ 0 w 780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09" h="48032">
                      <a:moveTo>
                        <a:pt x="0" y="0"/>
                      </a:moveTo>
                      <a:lnTo>
                        <a:pt x="7810" y="0"/>
                      </a:lnTo>
                      <a:lnTo>
                        <a:pt x="781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135">
                  <a:extLst>
                    <a:ext uri="{FF2B5EF4-FFF2-40B4-BE49-F238E27FC236}">
                      <a16:creationId xmlns:a16="http://schemas.microsoft.com/office/drawing/2014/main" id="{11365A40-B7DA-CE61-B920-92D10D352F12}"/>
                    </a:ext>
                  </a:extLst>
                </p:cNvPr>
                <p:cNvSpPr/>
                <p:nvPr/>
              </p:nvSpPr>
              <p:spPr>
                <a:xfrm>
                  <a:off x="4437262" y="3609688"/>
                  <a:ext cx="15619" cy="48032"/>
                </a:xfrm>
                <a:custGeom>
                  <a:avLst/>
                  <a:gdLst>
                    <a:gd name="connsiteX0" fmla="*/ 0 w 15619"/>
                    <a:gd name="connsiteY0" fmla="*/ 0 h 48032"/>
                    <a:gd name="connsiteX1" fmla="*/ 15620 w 15619"/>
                    <a:gd name="connsiteY1" fmla="*/ 0 h 48032"/>
                    <a:gd name="connsiteX2" fmla="*/ 15620 w 15619"/>
                    <a:gd name="connsiteY2" fmla="*/ 48032 h 48032"/>
                    <a:gd name="connsiteX3" fmla="*/ 0 w 1561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48032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136">
                  <a:extLst>
                    <a:ext uri="{FF2B5EF4-FFF2-40B4-BE49-F238E27FC236}">
                      <a16:creationId xmlns:a16="http://schemas.microsoft.com/office/drawing/2014/main" id="{B1299489-A5AB-FF1E-B5F8-4268DE0E1348}"/>
                    </a:ext>
                  </a:extLst>
                </p:cNvPr>
                <p:cNvSpPr/>
                <p:nvPr/>
              </p:nvSpPr>
              <p:spPr>
                <a:xfrm>
                  <a:off x="3854128" y="3414963"/>
                  <a:ext cx="15619" cy="48032"/>
                </a:xfrm>
                <a:custGeom>
                  <a:avLst/>
                  <a:gdLst>
                    <a:gd name="connsiteX0" fmla="*/ 0 w 15619"/>
                    <a:gd name="connsiteY0" fmla="*/ 0 h 48032"/>
                    <a:gd name="connsiteX1" fmla="*/ 15620 w 15619"/>
                    <a:gd name="connsiteY1" fmla="*/ 0 h 48032"/>
                    <a:gd name="connsiteX2" fmla="*/ 15620 w 15619"/>
                    <a:gd name="connsiteY2" fmla="*/ 48032 h 48032"/>
                    <a:gd name="connsiteX3" fmla="*/ 0 w 1561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48032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 137">
                  <a:extLst>
                    <a:ext uri="{FF2B5EF4-FFF2-40B4-BE49-F238E27FC236}">
                      <a16:creationId xmlns:a16="http://schemas.microsoft.com/office/drawing/2014/main" id="{850D0C24-253C-7F90-8713-58E7ECE80451}"/>
                    </a:ext>
                  </a:extLst>
                </p:cNvPr>
                <p:cNvSpPr/>
                <p:nvPr/>
              </p:nvSpPr>
              <p:spPr>
                <a:xfrm>
                  <a:off x="3656279" y="3374720"/>
                  <a:ext cx="15619" cy="48032"/>
                </a:xfrm>
                <a:custGeom>
                  <a:avLst/>
                  <a:gdLst>
                    <a:gd name="connsiteX0" fmla="*/ 0 w 15619"/>
                    <a:gd name="connsiteY0" fmla="*/ 0 h 48032"/>
                    <a:gd name="connsiteX1" fmla="*/ 15620 w 15619"/>
                    <a:gd name="connsiteY1" fmla="*/ 0 h 48032"/>
                    <a:gd name="connsiteX2" fmla="*/ 15620 w 15619"/>
                    <a:gd name="connsiteY2" fmla="*/ 48032 h 48032"/>
                    <a:gd name="connsiteX3" fmla="*/ 0 w 15619"/>
                    <a:gd name="connsiteY3" fmla="*/ 48032 h 4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9" h="48032">
                      <a:moveTo>
                        <a:pt x="0" y="0"/>
                      </a:moveTo>
                      <a:lnTo>
                        <a:pt x="15620" y="0"/>
                      </a:lnTo>
                      <a:lnTo>
                        <a:pt x="15620" y="48032"/>
                      </a:lnTo>
                      <a:lnTo>
                        <a:pt x="0" y="48032"/>
                      </a:lnTo>
                      <a:close/>
                    </a:path>
                  </a:pathLst>
                </a:custGeom>
                <a:solidFill>
                  <a:srgbClr val="EB3C96"/>
                </a:solidFill>
                <a:ln w="1301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23DF5C05-B0F1-E64A-F187-78FD49E161DD}"/>
                  </a:ext>
                </a:extLst>
              </p:cNvPr>
              <p:cNvSpPr/>
              <p:nvPr/>
            </p:nvSpPr>
            <p:spPr>
              <a:xfrm>
                <a:off x="2881317" y="1979870"/>
                <a:ext cx="131465" cy="12981"/>
              </a:xfrm>
              <a:custGeom>
                <a:avLst/>
                <a:gdLst>
                  <a:gd name="connsiteX0" fmla="*/ 0 w 131465"/>
                  <a:gd name="connsiteY0" fmla="*/ 0 h 12981"/>
                  <a:gd name="connsiteX1" fmla="*/ 131466 w 131465"/>
                  <a:gd name="connsiteY1" fmla="*/ 0 h 1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465" h="12981">
                    <a:moveTo>
                      <a:pt x="0" y="0"/>
                    </a:moveTo>
                    <a:lnTo>
                      <a:pt x="131466" y="0"/>
                    </a:lnTo>
                  </a:path>
                </a:pathLst>
              </a:custGeom>
              <a:ln w="13010" cap="flat">
                <a:solidFill>
                  <a:srgbClr val="EB3C9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D179F4B-260B-BB39-6ACA-3F0FE3FCD79E}"/>
                  </a:ext>
                </a:extLst>
              </p:cNvPr>
              <p:cNvSpPr/>
              <p:nvPr/>
            </p:nvSpPr>
            <p:spPr>
              <a:xfrm>
                <a:off x="2876037" y="2324116"/>
                <a:ext cx="131465" cy="12981"/>
              </a:xfrm>
              <a:custGeom>
                <a:avLst/>
                <a:gdLst>
                  <a:gd name="connsiteX0" fmla="*/ 0 w 131465"/>
                  <a:gd name="connsiteY0" fmla="*/ 0 h 12981"/>
                  <a:gd name="connsiteX1" fmla="*/ 131466 w 131465"/>
                  <a:gd name="connsiteY1" fmla="*/ 0 h 1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465" h="12981">
                    <a:moveTo>
                      <a:pt x="0" y="0"/>
                    </a:moveTo>
                    <a:lnTo>
                      <a:pt x="131466" y="0"/>
                    </a:lnTo>
                  </a:path>
                </a:pathLst>
              </a:custGeom>
              <a:ln w="13010" cap="flat">
                <a:solidFill>
                  <a:srgbClr val="BFBFB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6542F7-13AA-F36C-7DDF-BCBAD84439D3}"/>
                </a:ext>
              </a:extLst>
            </p:cNvPr>
            <p:cNvSpPr txBox="1"/>
            <p:nvPr/>
          </p:nvSpPr>
          <p:spPr>
            <a:xfrm rot="16200000">
              <a:off x="-216246" y="2819277"/>
              <a:ext cx="2022544" cy="24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OS (%)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C01EEB7-64B6-7366-7488-CC2A2FC15D0B}"/>
                </a:ext>
              </a:extLst>
            </p:cNvPr>
            <p:cNvGrpSpPr/>
            <p:nvPr/>
          </p:nvGrpSpPr>
          <p:grpSpPr>
            <a:xfrm>
              <a:off x="863904" y="1815360"/>
              <a:ext cx="401301" cy="2179646"/>
              <a:chOff x="863904" y="1815360"/>
              <a:chExt cx="401301" cy="217964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53A320-2779-EA09-9B43-AC06434F0144}"/>
                  </a:ext>
                </a:extLst>
              </p:cNvPr>
              <p:cNvSpPr txBox="1"/>
              <p:nvPr/>
            </p:nvSpPr>
            <p:spPr>
              <a:xfrm>
                <a:off x="863904" y="1815360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100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795093-8649-8FC7-F264-E41D6B6996D0}"/>
                  </a:ext>
                </a:extLst>
              </p:cNvPr>
              <p:cNvSpPr txBox="1"/>
              <p:nvPr/>
            </p:nvSpPr>
            <p:spPr>
              <a:xfrm>
                <a:off x="863904" y="2019589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90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F55257-B126-2E82-7F93-09D7EB75A696}"/>
                  </a:ext>
                </a:extLst>
              </p:cNvPr>
              <p:cNvSpPr txBox="1"/>
              <p:nvPr/>
            </p:nvSpPr>
            <p:spPr>
              <a:xfrm>
                <a:off x="863904" y="2219179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80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F59651-AAC3-169E-E347-5117CB1E4873}"/>
                  </a:ext>
                </a:extLst>
              </p:cNvPr>
              <p:cNvSpPr txBox="1"/>
              <p:nvPr/>
            </p:nvSpPr>
            <p:spPr>
              <a:xfrm>
                <a:off x="863904" y="2414127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70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B5871A9-206B-DBD5-5D45-CC60FCDE8B4C}"/>
                  </a:ext>
                </a:extLst>
              </p:cNvPr>
              <p:cNvSpPr txBox="1"/>
              <p:nvPr/>
            </p:nvSpPr>
            <p:spPr>
              <a:xfrm>
                <a:off x="863904" y="2618359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60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907E88-C144-09B9-197C-4C5D3D18573D}"/>
                  </a:ext>
                </a:extLst>
              </p:cNvPr>
              <p:cNvSpPr txBox="1"/>
              <p:nvPr/>
            </p:nvSpPr>
            <p:spPr>
              <a:xfrm>
                <a:off x="863904" y="2813307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50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DE7D43B-689D-727C-F962-84747330984F}"/>
                  </a:ext>
                </a:extLst>
              </p:cNvPr>
              <p:cNvSpPr txBox="1"/>
              <p:nvPr/>
            </p:nvSpPr>
            <p:spPr>
              <a:xfrm>
                <a:off x="863904" y="3017538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40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35228D-D990-6523-4275-9E2A2326AF4D}"/>
                  </a:ext>
                </a:extLst>
              </p:cNvPr>
              <p:cNvSpPr txBox="1"/>
              <p:nvPr/>
            </p:nvSpPr>
            <p:spPr>
              <a:xfrm>
                <a:off x="863904" y="3226411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30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918717C-D210-94AC-6F0C-21AB4572D47B}"/>
                  </a:ext>
                </a:extLst>
              </p:cNvPr>
              <p:cNvSpPr txBox="1"/>
              <p:nvPr/>
            </p:nvSpPr>
            <p:spPr>
              <a:xfrm>
                <a:off x="863904" y="3416717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20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2DBBD3B-BAE5-73B5-7FEB-9B0F8C5DAE97}"/>
                  </a:ext>
                </a:extLst>
              </p:cNvPr>
              <p:cNvSpPr txBox="1"/>
              <p:nvPr/>
            </p:nvSpPr>
            <p:spPr>
              <a:xfrm>
                <a:off x="863904" y="3625590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10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C9908DD-0CB2-1132-E275-A153F8733B17}"/>
                  </a:ext>
                </a:extLst>
              </p:cNvPr>
              <p:cNvSpPr txBox="1"/>
              <p:nvPr/>
            </p:nvSpPr>
            <p:spPr>
              <a:xfrm>
                <a:off x="863904" y="3820538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0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DD18391-0765-149B-D661-5C86997E80A8}"/>
                </a:ext>
              </a:extLst>
            </p:cNvPr>
            <p:cNvGrpSpPr/>
            <p:nvPr/>
          </p:nvGrpSpPr>
          <p:grpSpPr>
            <a:xfrm>
              <a:off x="1078837" y="4015517"/>
              <a:ext cx="4238011" cy="174468"/>
              <a:chOff x="1078837" y="4015517"/>
              <a:chExt cx="4238011" cy="17446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3C5496-1740-A532-DCC0-765BD128BE2D}"/>
                  </a:ext>
                </a:extLst>
              </p:cNvPr>
              <p:cNvSpPr txBox="1"/>
              <p:nvPr/>
            </p:nvSpPr>
            <p:spPr>
              <a:xfrm>
                <a:off x="1078837" y="4015517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A9B75A-AAD2-D1B2-4CBF-D8509DD099BF}"/>
                  </a:ext>
                </a:extLst>
              </p:cNvPr>
              <p:cNvSpPr txBox="1"/>
              <p:nvPr/>
            </p:nvSpPr>
            <p:spPr>
              <a:xfrm>
                <a:off x="1719860" y="4015517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3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A0271B-A8DE-0CA3-5141-87C8735008AB}"/>
                  </a:ext>
                </a:extLst>
              </p:cNvPr>
              <p:cNvSpPr txBox="1"/>
              <p:nvPr/>
            </p:nvSpPr>
            <p:spPr>
              <a:xfrm>
                <a:off x="2360882" y="4015517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6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C6CA1F-DA01-88B9-1AEB-37639A22B31C}"/>
                  </a:ext>
                </a:extLst>
              </p:cNvPr>
              <p:cNvSpPr txBox="1"/>
              <p:nvPr/>
            </p:nvSpPr>
            <p:spPr>
              <a:xfrm>
                <a:off x="3001905" y="4015517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35B4C3-BF78-F8E3-D5DD-4E486EB90635}"/>
                  </a:ext>
                </a:extLst>
              </p:cNvPr>
              <p:cNvSpPr txBox="1"/>
              <p:nvPr/>
            </p:nvSpPr>
            <p:spPr>
              <a:xfrm>
                <a:off x="3638215" y="4015517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12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3B02A2-DDF7-4FD8-AF4D-E46DAE488586}"/>
                  </a:ext>
                </a:extLst>
              </p:cNvPr>
              <p:cNvSpPr txBox="1"/>
              <p:nvPr/>
            </p:nvSpPr>
            <p:spPr>
              <a:xfrm>
                <a:off x="4274524" y="4015517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15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F4EED8-E7BC-B613-BFF8-3BC5FC8BBC0E}"/>
                  </a:ext>
                </a:extLst>
              </p:cNvPr>
              <p:cNvSpPr txBox="1"/>
              <p:nvPr/>
            </p:nvSpPr>
            <p:spPr>
              <a:xfrm>
                <a:off x="4915547" y="4015517"/>
                <a:ext cx="401301" cy="174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+mn-cs"/>
                  </a:rPr>
                  <a:t>18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2EE8A2-9288-C161-FC42-734F225B2FCC}"/>
                </a:ext>
              </a:extLst>
            </p:cNvPr>
            <p:cNvSpPr txBox="1"/>
            <p:nvPr/>
          </p:nvSpPr>
          <p:spPr>
            <a:xfrm>
              <a:off x="2994216" y="1804754"/>
              <a:ext cx="2669736" cy="30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TAS-102 (n=</a:t>
              </a: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534): </a:t>
              </a:r>
              <a:b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</a:b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mOS 7.1 months (95% CI 6.5–7.8)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949748-953C-AF4C-F743-0FC634A1D87E}"/>
                </a:ext>
              </a:extLst>
            </p:cNvPr>
            <p:cNvSpPr txBox="1"/>
            <p:nvPr/>
          </p:nvSpPr>
          <p:spPr>
            <a:xfrm>
              <a:off x="2994215" y="2170035"/>
              <a:ext cx="2627599" cy="30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Placebo (n=266): </a:t>
              </a:r>
              <a:b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</a:br>
              <a:r>
                <a:rPr kumimoji="0" lang="en-GB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mOS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 5.3 months (95% CI 4.6–6.0)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738900-226F-2055-2F9B-ED324DF8D63B}"/>
                </a:ext>
              </a:extLst>
            </p:cNvPr>
            <p:cNvSpPr txBox="1"/>
            <p:nvPr/>
          </p:nvSpPr>
          <p:spPr>
            <a:xfrm>
              <a:off x="2682716" y="2586970"/>
              <a:ext cx="2769838" cy="30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HR 0.68 (95% CI, 0.58–0.81)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p&lt;0.001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85B578-037D-9ABB-C56D-0378959407A5}"/>
                </a:ext>
              </a:extLst>
            </p:cNvPr>
            <p:cNvSpPr txBox="1"/>
            <p:nvPr/>
          </p:nvSpPr>
          <p:spPr>
            <a:xfrm>
              <a:off x="1279488" y="4149080"/>
              <a:ext cx="4088444" cy="185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+mn-cs"/>
                </a:rPr>
                <a:t>Months since randomization</a:t>
              </a:r>
            </a:p>
          </p:txBody>
        </p: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B25406C4-1F08-701E-2C3D-A091821FA84C}"/>
              </a:ext>
            </a:extLst>
          </p:cNvPr>
          <p:cNvSpPr txBox="1"/>
          <p:nvPr/>
        </p:nvSpPr>
        <p:spPr>
          <a:xfrm>
            <a:off x="6273397" y="1428333"/>
            <a:ext cx="566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Other outcomes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1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+mn-cs"/>
            </a:endParaRP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:a16="http://schemas.microsoft.com/office/drawing/2014/main" id="{5CEE09ED-DACD-587D-405F-B55929747A7D}"/>
              </a:ext>
            </a:extLst>
          </p:cNvPr>
          <p:cNvSpPr/>
          <p:nvPr/>
        </p:nvSpPr>
        <p:spPr bwMode="gray">
          <a:xfrm>
            <a:off x="948938" y="5316537"/>
            <a:ext cx="10917097" cy="897376"/>
          </a:xfrm>
          <a:prstGeom prst="round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Survival benefits vs placebo were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preserved in the 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KRAS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wt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population</a:t>
            </a:r>
            <a:r>
              <a:rPr kumimoji="0" lang="en-GB" sz="14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HR (95% CI) TAS-102 vs placebo: 0.58 (0.45–0.74)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PFS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HR (95% CI) TAS-102 vs placebo: 0.48 (0.38–0.60)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00A596-0EEA-AA4D-42DF-723E22BB6269}"/>
              </a:ext>
            </a:extLst>
          </p:cNvPr>
          <p:cNvSpPr txBox="1"/>
          <p:nvPr/>
        </p:nvSpPr>
        <p:spPr bwMode="gray">
          <a:xfrm>
            <a:off x="2932682" y="1156510"/>
            <a:ext cx="6217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Phase III RECOURSE trial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229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F5575812-E38B-BE51-22A8-BFB95C6C938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35" y="1484313"/>
            <a:ext cx="8621730" cy="4608512"/>
          </a:xfrm>
        </p:spPr>
      </p:pic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B859D79-7E7D-F63D-4EF7-2A773E6FC4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وان 3">
            <a:extLst>
              <a:ext uri="{FF2B5EF4-FFF2-40B4-BE49-F238E27FC236}">
                <a16:creationId xmlns:a16="http://schemas.microsoft.com/office/drawing/2014/main" id="{1554A792-F8C7-DF85-7894-6E99E78D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ar-SY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8834476-5706-5C86-FF83-D18915F7123E}"/>
              </a:ext>
            </a:extLst>
          </p:cNvPr>
          <p:cNvSpPr/>
          <p:nvPr/>
        </p:nvSpPr>
        <p:spPr>
          <a:xfrm>
            <a:off x="2489200" y="5608320"/>
            <a:ext cx="1463040" cy="2844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78664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62288E6E-ADA5-A97F-7F86-FAF1488DB89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40" y="1484313"/>
            <a:ext cx="8196520" cy="4608512"/>
          </a:xfrm>
        </p:spPr>
      </p:pic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70FA6A-7EE1-B9E6-FCA9-BEE81681A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وان 3">
            <a:extLst>
              <a:ext uri="{FF2B5EF4-FFF2-40B4-BE49-F238E27FC236}">
                <a16:creationId xmlns:a16="http://schemas.microsoft.com/office/drawing/2014/main" id="{322055A5-34C4-A98A-019C-BB144A26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0819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759" y="238127"/>
            <a:ext cx="11077152" cy="11033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/>
              <a:t>TAS-102 ± Bevacizumab for Patients With </a:t>
            </a:r>
            <a:r>
              <a:rPr lang="en-US" altLang="en-US" sz="3600" dirty="0" err="1"/>
              <a:t>Chemorefractory</a:t>
            </a:r>
            <a:r>
              <a:rPr lang="en-US" altLang="en-US" sz="3600" dirty="0"/>
              <a:t> Metastatic Colorectal Cancer </a:t>
            </a:r>
            <a:r>
              <a:rPr lang="en-US" altLang="en-US" sz="3600" dirty="0">
                <a:solidFill>
                  <a:srgbClr val="FF0000"/>
                </a:solidFill>
              </a:rPr>
              <a:t>(Sunlight)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Open-label, randomized phase II study</a:t>
            </a:r>
          </a:p>
        </p:txBody>
      </p:sp>
      <p:sp>
        <p:nvSpPr>
          <p:cNvPr id="37891" name="Text Box 45"/>
          <p:cNvSpPr txBox="1">
            <a:spLocks noChangeArrowheads="1"/>
          </p:cNvSpPr>
          <p:nvPr/>
        </p:nvSpPr>
        <p:spPr bwMode="auto">
          <a:xfrm>
            <a:off x="619347" y="2377099"/>
            <a:ext cx="319135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with mCRC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refractory or intolerant to a fluoropyrimidine, irinotecan, oxaliplatin, and cetuximab or panitumumab (if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wildtype)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</a:t>
            </a:r>
            <a:b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WHO PS 0/1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93)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2" name="Rectangle 49"/>
          <p:cNvSpPr>
            <a:spLocks noChangeArrowheads="1"/>
          </p:cNvSpPr>
          <p:nvPr/>
        </p:nvSpPr>
        <p:spPr bwMode="auto">
          <a:xfrm>
            <a:off x="4208701" y="2390728"/>
            <a:ext cx="5060883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TAS-102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35 mg/m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PO BID, D1-5 and 8-12 Q4W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Bevacizumab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 mg/kg, D1 and 15 Q4W</a:t>
            </a: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46)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3" name="Rectangle 50"/>
          <p:cNvSpPr>
            <a:spLocks noChangeArrowheads="1"/>
          </p:cNvSpPr>
          <p:nvPr/>
        </p:nvSpPr>
        <p:spPr bwMode="auto">
          <a:xfrm>
            <a:off x="4208701" y="3424962"/>
            <a:ext cx="506088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TAS-102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35 mg/m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PO BID, D1-5 and 8-12 Q4W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47)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4" name="Line 53"/>
          <p:cNvSpPr>
            <a:spLocks noChangeShapeType="1"/>
          </p:cNvSpPr>
          <p:nvPr/>
        </p:nvSpPr>
        <p:spPr bwMode="auto">
          <a:xfrm>
            <a:off x="3794365" y="3421953"/>
            <a:ext cx="350044" cy="39885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5" name="Line 54"/>
          <p:cNvSpPr>
            <a:spLocks noChangeShapeType="1"/>
          </p:cNvSpPr>
          <p:nvPr/>
        </p:nvSpPr>
        <p:spPr bwMode="auto">
          <a:xfrm flipV="1">
            <a:off x="3794365" y="2836164"/>
            <a:ext cx="350044" cy="39647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7900" name="Straight Arrow Connector 9"/>
          <p:cNvCxnSpPr>
            <a:cxnSpLocks noChangeShapeType="1"/>
          </p:cNvCxnSpPr>
          <p:nvPr/>
        </p:nvCxnSpPr>
        <p:spPr bwMode="auto">
          <a:xfrm>
            <a:off x="9308705" y="3369125"/>
            <a:ext cx="533400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1" name="Text Box 45"/>
          <p:cNvSpPr txBox="1">
            <a:spLocks noChangeArrowheads="1"/>
          </p:cNvSpPr>
          <p:nvPr/>
        </p:nvSpPr>
        <p:spPr bwMode="auto">
          <a:xfrm>
            <a:off x="9784619" y="2896538"/>
            <a:ext cx="19022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8B3D9A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Treat until PD, unacceptable toxicity, or </a:t>
            </a:r>
            <a:r>
              <a:rPr kumimoji="0" lang="en-GB" alt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GB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request</a:t>
            </a: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23392" y="6367634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a-DK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Pfeiffer. Lancet Oncology. 2020;21:412.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42978D15-0B1B-4D9B-8194-94F600E1D6BC}"/>
              </a:ext>
            </a:extLst>
          </p:cNvPr>
          <p:cNvSpPr txBox="1">
            <a:spLocks/>
          </p:cNvSpPr>
          <p:nvPr/>
        </p:nvSpPr>
        <p:spPr bwMode="auto">
          <a:xfrm>
            <a:off x="604675" y="4853715"/>
            <a:ext cx="10877529" cy="74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 PFS;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secondary endpoints: OS, response, toxicity, tumor markers</a:t>
            </a:r>
          </a:p>
        </p:txBody>
      </p:sp>
    </p:spTree>
    <p:extLst>
      <p:ext uri="{BB962C8B-B14F-4D97-AF65-F5344CB8AC3E}">
        <p14:creationId xmlns:p14="http://schemas.microsoft.com/office/powerpoint/2010/main" val="2730305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81695D-BBC5-8C2B-E498-647A0D14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Bevacizumab + TAS-102 provided OS benefit vs TAS-102 alone in ≥3L mCRC in the SUNLIGHT trial*</a:t>
            </a:r>
            <a:r>
              <a:rPr lang="en-GB" baseline="30000" dirty="0"/>
              <a:t>1</a:t>
            </a:r>
            <a:r>
              <a:rPr lang="en-GB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8B334-0793-651E-3181-45718084C6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*Patients must have received prior treatment with fluoropyrimidine-, oxaliplatin-, and irinotecan-based CT, an anti-VEGF therapy, for patients with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mCRC an anti-EGFR therapy.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Prager GW, et al.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 Engl J Med 2023;388:1657–1667; 2.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Tabernero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J, et al. ASCO GI 2023 (Abstract No. 4 –  oral presentation); 3.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Cervantes A, et al. Ann Oncol 2023;34:10–32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; 4. Erbitux SmPC, May 2022.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B8308348-9960-7C25-7106-4BD9B5060586}"/>
              </a:ext>
            </a:extLst>
          </p:cNvPr>
          <p:cNvGrpSpPr/>
          <p:nvPr/>
        </p:nvGrpSpPr>
        <p:grpSpPr>
          <a:xfrm>
            <a:off x="1100953" y="1884340"/>
            <a:ext cx="4952648" cy="2395728"/>
            <a:chOff x="404111" y="3036461"/>
            <a:chExt cx="4833740" cy="2395728"/>
          </a:xfrm>
        </p:grpSpPr>
        <p:sp>
          <p:nvSpPr>
            <p:cNvPr id="19" name="Freeform 494">
              <a:extLst>
                <a:ext uri="{FF2B5EF4-FFF2-40B4-BE49-F238E27FC236}">
                  <a16:creationId xmlns:a16="http://schemas.microsoft.com/office/drawing/2014/main" id="{2A6FAB86-50CF-CAF3-9EDE-8B3F54DDF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4" y="3113405"/>
              <a:ext cx="4209825" cy="1915471"/>
            </a:xfrm>
            <a:custGeom>
              <a:avLst/>
              <a:gdLst>
                <a:gd name="T0" fmla="*/ 0 w 3711"/>
                <a:gd name="T1" fmla="*/ 0 h 1687"/>
                <a:gd name="T2" fmla="*/ 0 w 3711"/>
                <a:gd name="T3" fmla="*/ 1687 h 1687"/>
                <a:gd name="T4" fmla="*/ 3711 w 3711"/>
                <a:gd name="T5" fmla="*/ 1687 h 1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1" h="1687">
                  <a:moveTo>
                    <a:pt x="0" y="0"/>
                  </a:moveTo>
                  <a:cubicBezTo>
                    <a:pt x="0" y="1687"/>
                    <a:pt x="0" y="1687"/>
                    <a:pt x="0" y="1687"/>
                  </a:cubicBezTo>
                  <a:cubicBezTo>
                    <a:pt x="30" y="1687"/>
                    <a:pt x="3711" y="1687"/>
                    <a:pt x="3711" y="1687"/>
                  </a:cubicBezTo>
                </a:path>
              </a:pathLst>
            </a:cu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Line 495">
              <a:extLst>
                <a:ext uri="{FF2B5EF4-FFF2-40B4-BE49-F238E27FC236}">
                  <a16:creationId xmlns:a16="http://schemas.microsoft.com/office/drawing/2014/main" id="{55FB99C6-FF54-2DC1-BDB3-C9B8784B2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761" y="3113405"/>
              <a:ext cx="64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Line 496">
              <a:extLst>
                <a:ext uri="{FF2B5EF4-FFF2-40B4-BE49-F238E27FC236}">
                  <a16:creationId xmlns:a16="http://schemas.microsoft.com/office/drawing/2014/main" id="{1E4113E9-05F0-B393-05CB-A9C21B29A8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761" y="3496167"/>
              <a:ext cx="64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Line 497">
              <a:extLst>
                <a:ext uri="{FF2B5EF4-FFF2-40B4-BE49-F238E27FC236}">
                  <a16:creationId xmlns:a16="http://schemas.microsoft.com/office/drawing/2014/main" id="{79358FC2-9F31-D121-98AC-4FCF30A85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761" y="3880036"/>
              <a:ext cx="64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Line 498">
              <a:extLst>
                <a:ext uri="{FF2B5EF4-FFF2-40B4-BE49-F238E27FC236}">
                  <a16:creationId xmlns:a16="http://schemas.microsoft.com/office/drawing/2014/main" id="{6FD928C6-7A9B-15E0-B837-87720BAE44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761" y="4262798"/>
              <a:ext cx="64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Line 499">
              <a:extLst>
                <a:ext uri="{FF2B5EF4-FFF2-40B4-BE49-F238E27FC236}">
                  <a16:creationId xmlns:a16="http://schemas.microsoft.com/office/drawing/2014/main" id="{A3F553D3-8A7F-5E2E-5F3E-5C59547581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761" y="5028875"/>
              <a:ext cx="64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Line 500">
              <a:extLst>
                <a:ext uri="{FF2B5EF4-FFF2-40B4-BE49-F238E27FC236}">
                  <a16:creationId xmlns:a16="http://schemas.microsoft.com/office/drawing/2014/main" id="{1EB2A6AA-6CB0-0593-8878-9429B608EA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7911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Line 501">
              <a:extLst>
                <a:ext uri="{FF2B5EF4-FFF2-40B4-BE49-F238E27FC236}">
                  <a16:creationId xmlns:a16="http://schemas.microsoft.com/office/drawing/2014/main" id="{6587A7A0-FB7C-3956-CFBB-F95B9E699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7974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Line 502">
              <a:extLst>
                <a:ext uri="{FF2B5EF4-FFF2-40B4-BE49-F238E27FC236}">
                  <a16:creationId xmlns:a16="http://schemas.microsoft.com/office/drawing/2014/main" id="{F4E26E17-C227-4293-882F-B9D20C9C3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8956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Line 503">
              <a:extLst>
                <a:ext uri="{FF2B5EF4-FFF2-40B4-BE49-F238E27FC236}">
                  <a16:creationId xmlns:a16="http://schemas.microsoft.com/office/drawing/2014/main" id="{902FC3F9-C12C-8B15-7B45-9BEA4D6E2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78894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Line 504">
              <a:extLst>
                <a:ext uri="{FF2B5EF4-FFF2-40B4-BE49-F238E27FC236}">
                  <a16:creationId xmlns:a16="http://schemas.microsoft.com/office/drawing/2014/main" id="{FB79308F-5FE4-4D5D-04E5-FD069627DB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9939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Line 505">
              <a:extLst>
                <a:ext uri="{FF2B5EF4-FFF2-40B4-BE49-F238E27FC236}">
                  <a16:creationId xmlns:a16="http://schemas.microsoft.com/office/drawing/2014/main" id="{95F42122-B80D-42C8-61DB-234D704CD2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9322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Line 506">
              <a:extLst>
                <a:ext uri="{FF2B5EF4-FFF2-40B4-BE49-F238E27FC236}">
                  <a16:creationId xmlns:a16="http://schemas.microsoft.com/office/drawing/2014/main" id="{D54901A6-402F-05EB-6D9F-E06BA9CB9B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0367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Line 507">
              <a:extLst>
                <a:ext uri="{FF2B5EF4-FFF2-40B4-BE49-F238E27FC236}">
                  <a16:creationId xmlns:a16="http://schemas.microsoft.com/office/drawing/2014/main" id="{2F6543E1-F526-20B1-B483-53C4943FD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1413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Line 508">
              <a:extLst>
                <a:ext uri="{FF2B5EF4-FFF2-40B4-BE49-F238E27FC236}">
                  <a16:creationId xmlns:a16="http://schemas.microsoft.com/office/drawing/2014/main" id="{858528D2-9755-FBCA-4780-930710F641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1350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Line 509">
              <a:extLst>
                <a:ext uri="{FF2B5EF4-FFF2-40B4-BE49-F238E27FC236}">
                  <a16:creationId xmlns:a16="http://schemas.microsoft.com/office/drawing/2014/main" id="{FD1B3F1A-AB25-DBA3-1713-319EB226E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2395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Line 510">
              <a:extLst>
                <a:ext uri="{FF2B5EF4-FFF2-40B4-BE49-F238E27FC236}">
                  <a16:creationId xmlns:a16="http://schemas.microsoft.com/office/drawing/2014/main" id="{EC43DF10-A8F5-0A38-2649-50A3AB3E0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2332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Line 511">
              <a:extLst>
                <a:ext uri="{FF2B5EF4-FFF2-40B4-BE49-F238E27FC236}">
                  <a16:creationId xmlns:a16="http://schemas.microsoft.com/office/drawing/2014/main" id="{C0495007-F646-03E8-5311-BA82596049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3378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Line 512">
              <a:extLst>
                <a:ext uri="{FF2B5EF4-FFF2-40B4-BE49-F238E27FC236}">
                  <a16:creationId xmlns:a16="http://schemas.microsoft.com/office/drawing/2014/main" id="{30D9534B-BA57-1E78-EE32-F03C20591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3315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Line 513">
              <a:extLst>
                <a:ext uri="{FF2B5EF4-FFF2-40B4-BE49-F238E27FC236}">
                  <a16:creationId xmlns:a16="http://schemas.microsoft.com/office/drawing/2014/main" id="{B7002000-A305-9CE6-F63F-FCD0390DEF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4360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Line 514">
              <a:extLst>
                <a:ext uri="{FF2B5EF4-FFF2-40B4-BE49-F238E27FC236}">
                  <a16:creationId xmlns:a16="http://schemas.microsoft.com/office/drawing/2014/main" id="{E85F8C44-B89B-EFFD-064A-08C46F53C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4789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Line 515">
              <a:extLst>
                <a:ext uri="{FF2B5EF4-FFF2-40B4-BE49-F238E27FC236}">
                  <a16:creationId xmlns:a16="http://schemas.microsoft.com/office/drawing/2014/main" id="{410CE639-F805-7CE2-1450-9519A988AB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5834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Line 516">
              <a:extLst>
                <a:ext uri="{FF2B5EF4-FFF2-40B4-BE49-F238E27FC236}">
                  <a16:creationId xmlns:a16="http://schemas.microsoft.com/office/drawing/2014/main" id="{3A21904E-09D8-ECC1-EEA0-8A0A26267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5771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Line 517">
              <a:extLst>
                <a:ext uri="{FF2B5EF4-FFF2-40B4-BE49-F238E27FC236}">
                  <a16:creationId xmlns:a16="http://schemas.microsoft.com/office/drawing/2014/main" id="{CA7802B2-A9BD-8605-8E93-B6120CD806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6816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Line 518">
              <a:extLst>
                <a:ext uri="{FF2B5EF4-FFF2-40B4-BE49-F238E27FC236}">
                  <a16:creationId xmlns:a16="http://schemas.microsoft.com/office/drawing/2014/main" id="{EEC7E6C1-FC97-E429-DBBB-C09E50EFC8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7862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Line 519">
              <a:extLst>
                <a:ext uri="{FF2B5EF4-FFF2-40B4-BE49-F238E27FC236}">
                  <a16:creationId xmlns:a16="http://schemas.microsoft.com/office/drawing/2014/main" id="{4DFA94CF-5CFA-BB0D-BB50-E92762DA23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7799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5" name="Line 520">
              <a:extLst>
                <a:ext uri="{FF2B5EF4-FFF2-40B4-BE49-F238E27FC236}">
                  <a16:creationId xmlns:a16="http://schemas.microsoft.com/office/drawing/2014/main" id="{98AB4614-E231-A1CB-E745-2D0BDBEB0B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5405" y="5028874"/>
              <a:ext cx="0" cy="6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6" name="Line 521">
              <a:extLst>
                <a:ext uri="{FF2B5EF4-FFF2-40B4-BE49-F238E27FC236}">
                  <a16:creationId xmlns:a16="http://schemas.microsoft.com/office/drawing/2014/main" id="{006DD3CE-C6A5-93A7-49E5-92761F407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9112" y="3119498"/>
              <a:ext cx="0" cy="190937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Line 735">
              <a:extLst>
                <a:ext uri="{FF2B5EF4-FFF2-40B4-BE49-F238E27FC236}">
                  <a16:creationId xmlns:a16="http://schemas.microsoft.com/office/drawing/2014/main" id="{AD1B7596-F630-EE24-51BB-2E99E86A3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1761" y="4646668"/>
              <a:ext cx="64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368B642-DF24-C599-9960-696C157D1789}"/>
                </a:ext>
              </a:extLst>
            </p:cNvPr>
            <p:cNvGrpSpPr/>
            <p:nvPr/>
          </p:nvGrpSpPr>
          <p:grpSpPr>
            <a:xfrm>
              <a:off x="959082" y="3104542"/>
              <a:ext cx="3981054" cy="1413615"/>
              <a:chOff x="1009670" y="3537713"/>
              <a:chExt cx="3981054" cy="1413615"/>
            </a:xfrm>
          </p:grpSpPr>
          <p:sp>
            <p:nvSpPr>
              <p:cNvPr id="49" name="Line 522">
                <a:extLst>
                  <a:ext uri="{FF2B5EF4-FFF2-40B4-BE49-F238E27FC236}">
                    <a16:creationId xmlns:a16="http://schemas.microsoft.com/office/drawing/2014/main" id="{9F3CCBB6-E839-799A-8834-BED92DFFA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0396" y="3537713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0" name="Line 523">
                <a:extLst>
                  <a:ext uri="{FF2B5EF4-FFF2-40B4-BE49-F238E27FC236}">
                    <a16:creationId xmlns:a16="http://schemas.microsoft.com/office/drawing/2014/main" id="{1442D98D-440F-6433-1B05-939BF6678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2117" y="3555993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1" name="Line 524">
                <a:extLst>
                  <a:ext uri="{FF2B5EF4-FFF2-40B4-BE49-F238E27FC236}">
                    <a16:creationId xmlns:a16="http://schemas.microsoft.com/office/drawing/2014/main" id="{1F0C7623-FE6B-F3CE-9BA6-45FF096BC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6926" y="3537713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2" name="Line 525">
                <a:extLst>
                  <a:ext uri="{FF2B5EF4-FFF2-40B4-BE49-F238E27FC236}">
                    <a16:creationId xmlns:a16="http://schemas.microsoft.com/office/drawing/2014/main" id="{57722F90-5550-1A00-B4A4-EFFBFBC59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9754" y="3555993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3" name="Line 612">
                <a:extLst>
                  <a:ext uri="{FF2B5EF4-FFF2-40B4-BE49-F238E27FC236}">
                    <a16:creationId xmlns:a16="http://schemas.microsoft.com/office/drawing/2014/main" id="{26CAA6C1-CCFA-25A0-437A-12024072C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7623" y="3563747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4" name="Line 613">
                <a:extLst>
                  <a:ext uri="{FF2B5EF4-FFF2-40B4-BE49-F238E27FC236}">
                    <a16:creationId xmlns:a16="http://schemas.microsoft.com/office/drawing/2014/main" id="{5B311F4D-9A96-EFCB-EA7D-8DBF350B0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09343" y="3582027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5" name="Line 614">
                <a:extLst>
                  <a:ext uri="{FF2B5EF4-FFF2-40B4-BE49-F238E27FC236}">
                    <a16:creationId xmlns:a16="http://schemas.microsoft.com/office/drawing/2014/main" id="{699B7761-8742-68BD-0A93-56570737E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359" y="3613601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6" name="Line 615">
                <a:extLst>
                  <a:ext uri="{FF2B5EF4-FFF2-40B4-BE49-F238E27FC236}">
                    <a16:creationId xmlns:a16="http://schemas.microsoft.com/office/drawing/2014/main" id="{5204DE2D-1513-BCED-4E63-A935A8C2F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12634" y="3631880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7" name="Line 616">
                <a:extLst>
                  <a:ext uri="{FF2B5EF4-FFF2-40B4-BE49-F238E27FC236}">
                    <a16:creationId xmlns:a16="http://schemas.microsoft.com/office/drawing/2014/main" id="{F4BB8BEF-2662-FADC-FCD5-D7C3A7344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5865" y="3667331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8" name="Line 617">
                <a:extLst>
                  <a:ext uri="{FF2B5EF4-FFF2-40B4-BE49-F238E27FC236}">
                    <a16:creationId xmlns:a16="http://schemas.microsoft.com/office/drawing/2014/main" id="{CD5C73D5-9916-D734-4E72-0641E2CFD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7586" y="3685611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9" name="Line 618">
                <a:extLst>
                  <a:ext uri="{FF2B5EF4-FFF2-40B4-BE49-F238E27FC236}">
                    <a16:creationId xmlns:a16="http://schemas.microsoft.com/office/drawing/2014/main" id="{C8197292-10EE-4B81-91B0-0D1F9F90B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577" y="3810244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0" name="Line 619">
                <a:extLst>
                  <a:ext uri="{FF2B5EF4-FFF2-40B4-BE49-F238E27FC236}">
                    <a16:creationId xmlns:a16="http://schemas.microsoft.com/office/drawing/2014/main" id="{001C02E2-ACE0-0C9B-56F4-8CF2D4FFF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66298" y="3827415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1" name="Line 620">
                <a:extLst>
                  <a:ext uri="{FF2B5EF4-FFF2-40B4-BE49-F238E27FC236}">
                    <a16:creationId xmlns:a16="http://schemas.microsoft.com/office/drawing/2014/main" id="{E547EA6A-5B59-8155-5D55-6B26C1A92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2416" y="3896656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2" name="Line 621">
                <a:extLst>
                  <a:ext uri="{FF2B5EF4-FFF2-40B4-BE49-F238E27FC236}">
                    <a16:creationId xmlns:a16="http://schemas.microsoft.com/office/drawing/2014/main" id="{E662A069-DCEB-536F-170C-1443E8103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4137" y="3914936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3" name="Line 622">
                <a:extLst>
                  <a:ext uri="{FF2B5EF4-FFF2-40B4-BE49-F238E27FC236}">
                    <a16:creationId xmlns:a16="http://schemas.microsoft.com/office/drawing/2014/main" id="{894056E4-F609-63ED-C5B2-F1845EF0E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1250" y="3902195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4" name="Line 623">
                <a:extLst>
                  <a:ext uri="{FF2B5EF4-FFF2-40B4-BE49-F238E27FC236}">
                    <a16:creationId xmlns:a16="http://schemas.microsoft.com/office/drawing/2014/main" id="{271156B8-98EC-5BD8-D13A-34DA2089D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53524" y="3919367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5" name="Line 624">
                <a:extLst>
                  <a:ext uri="{FF2B5EF4-FFF2-40B4-BE49-F238E27FC236}">
                    <a16:creationId xmlns:a16="http://schemas.microsoft.com/office/drawing/2014/main" id="{516295AF-7F28-8973-A6D0-9E613AA5B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123" y="3963681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6" name="Line 625">
                <a:extLst>
                  <a:ext uri="{FF2B5EF4-FFF2-40B4-BE49-F238E27FC236}">
                    <a16:creationId xmlns:a16="http://schemas.microsoft.com/office/drawing/2014/main" id="{3D374466-B06C-C185-578B-6376FD765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33843" y="3981406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7" name="Line 626">
                <a:extLst>
                  <a:ext uri="{FF2B5EF4-FFF2-40B4-BE49-F238E27FC236}">
                    <a16:creationId xmlns:a16="http://schemas.microsoft.com/office/drawing/2014/main" id="{B9859433-14F3-94B0-9470-89276673A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4834" y="3995255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8" name="Line 627">
                <a:extLst>
                  <a:ext uri="{FF2B5EF4-FFF2-40B4-BE49-F238E27FC236}">
                    <a16:creationId xmlns:a16="http://schemas.microsoft.com/office/drawing/2014/main" id="{366450C4-3C8F-59F2-D1CA-9456C810D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6554" y="4013534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9" name="Line 628">
                <a:extLst>
                  <a:ext uri="{FF2B5EF4-FFF2-40B4-BE49-F238E27FC236}">
                    <a16:creationId xmlns:a16="http://schemas.microsoft.com/office/drawing/2014/main" id="{78B48CF2-6CFD-1FA0-088B-10C25493E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9760" y="4030706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0" name="Line 629">
                <a:extLst>
                  <a:ext uri="{FF2B5EF4-FFF2-40B4-BE49-F238E27FC236}">
                    <a16:creationId xmlns:a16="http://schemas.microsoft.com/office/drawing/2014/main" id="{AE53ECC6-1682-FB1D-CB0B-A6E3AC37A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1481" y="4048431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1" name="Line 630">
                <a:extLst>
                  <a:ext uri="{FF2B5EF4-FFF2-40B4-BE49-F238E27FC236}">
                    <a16:creationId xmlns:a16="http://schemas.microsoft.com/office/drawing/2014/main" id="{14D43F0A-73E1-B45A-E85F-3176B8E3C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9001" y="4048431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2" name="Line 631">
                <a:extLst>
                  <a:ext uri="{FF2B5EF4-FFF2-40B4-BE49-F238E27FC236}">
                    <a16:creationId xmlns:a16="http://schemas.microsoft.com/office/drawing/2014/main" id="{8BAA8636-5912-0B7F-7320-248F74B88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0721" y="4066711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3" name="Line 632">
                <a:extLst>
                  <a:ext uri="{FF2B5EF4-FFF2-40B4-BE49-F238E27FC236}">
                    <a16:creationId xmlns:a16="http://schemas.microsoft.com/office/drawing/2014/main" id="{7381C36C-B9D8-9030-FBF8-CBCF60151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5996" y="4087206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4" name="Line 633">
                <a:extLst>
                  <a:ext uri="{FF2B5EF4-FFF2-40B4-BE49-F238E27FC236}">
                    <a16:creationId xmlns:a16="http://schemas.microsoft.com/office/drawing/2014/main" id="{34B2CCA1-D3C2-03AB-10F3-A382AEDE6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8825" y="4105485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5" name="Line 634">
                <a:extLst>
                  <a:ext uri="{FF2B5EF4-FFF2-40B4-BE49-F238E27FC236}">
                    <a16:creationId xmlns:a16="http://schemas.microsoft.com/office/drawing/2014/main" id="{DA75C03D-EBF5-D988-3BDC-339B3C9FD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8095" y="4099946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6" name="Line 635">
                <a:extLst>
                  <a:ext uri="{FF2B5EF4-FFF2-40B4-BE49-F238E27FC236}">
                    <a16:creationId xmlns:a16="http://schemas.microsoft.com/office/drawing/2014/main" id="{FB00B416-64BF-9F69-452A-61BA87208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69815" y="4117672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7" name="Line 636">
                <a:extLst>
                  <a:ext uri="{FF2B5EF4-FFF2-40B4-BE49-F238E27FC236}">
                    <a16:creationId xmlns:a16="http://schemas.microsoft.com/office/drawing/2014/main" id="{783DEA1F-99BA-3E5C-9223-5CBD883C3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4708" y="4180265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8" name="Line 637">
                <a:extLst>
                  <a:ext uri="{FF2B5EF4-FFF2-40B4-BE49-F238E27FC236}">
                    <a16:creationId xmlns:a16="http://schemas.microsoft.com/office/drawing/2014/main" id="{D685613E-75F4-7766-E1AF-DC3A36274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76429" y="4198545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9" name="Line 638">
                <a:extLst>
                  <a:ext uri="{FF2B5EF4-FFF2-40B4-BE49-F238E27FC236}">
                    <a16:creationId xmlns:a16="http://schemas.microsoft.com/office/drawing/2014/main" id="{CBA36B65-2A09-BE11-70CA-F355BD399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151" y="4372477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0" name="Line 639">
                <a:extLst>
                  <a:ext uri="{FF2B5EF4-FFF2-40B4-BE49-F238E27FC236}">
                    <a16:creationId xmlns:a16="http://schemas.microsoft.com/office/drawing/2014/main" id="{48B0EA23-C377-EA1B-1E7B-C82C86A96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79425" y="4390203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1" name="Line 640">
                <a:extLst>
                  <a:ext uri="{FF2B5EF4-FFF2-40B4-BE49-F238E27FC236}">
                    <a16:creationId xmlns:a16="http://schemas.microsoft.com/office/drawing/2014/main" id="{FEA56AC5-5C2A-337C-88CC-FF249A0B5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274" y="4410698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2" name="Line 641">
                <a:extLst>
                  <a:ext uri="{FF2B5EF4-FFF2-40B4-BE49-F238E27FC236}">
                    <a16:creationId xmlns:a16="http://schemas.microsoft.com/office/drawing/2014/main" id="{B691926D-B1E1-811B-A811-07BA92388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87995" y="4428977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3" name="Line 642">
                <a:extLst>
                  <a:ext uri="{FF2B5EF4-FFF2-40B4-BE49-F238E27FC236}">
                    <a16:creationId xmlns:a16="http://schemas.microsoft.com/office/drawing/2014/main" id="{D43A0607-B75A-EDB1-F21D-1ED8B0B1C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2275" y="4544748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4" name="Line 643">
                <a:extLst>
                  <a:ext uri="{FF2B5EF4-FFF2-40B4-BE49-F238E27FC236}">
                    <a16:creationId xmlns:a16="http://schemas.microsoft.com/office/drawing/2014/main" id="{A4C9AEC3-21B5-9999-37AA-69D7EA79A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3996" y="4563027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5" name="Line 644">
                <a:extLst>
                  <a:ext uri="{FF2B5EF4-FFF2-40B4-BE49-F238E27FC236}">
                    <a16:creationId xmlns:a16="http://schemas.microsoft.com/office/drawing/2014/main" id="{134DBBF1-84EA-05D1-D8D2-856E076AF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4051" y="4598478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6" name="Line 645">
                <a:extLst>
                  <a:ext uri="{FF2B5EF4-FFF2-40B4-BE49-F238E27FC236}">
                    <a16:creationId xmlns:a16="http://schemas.microsoft.com/office/drawing/2014/main" id="{E4B3C693-C624-6996-EE72-79BCC6F15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66879" y="4616204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7" name="Line 646">
                <a:extLst>
                  <a:ext uri="{FF2B5EF4-FFF2-40B4-BE49-F238E27FC236}">
                    <a16:creationId xmlns:a16="http://schemas.microsoft.com/office/drawing/2014/main" id="{847E02F2-52B4-EEE4-926B-F4DA36E0A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3933" y="4630052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8" name="Line 647">
                <a:extLst>
                  <a:ext uri="{FF2B5EF4-FFF2-40B4-BE49-F238E27FC236}">
                    <a16:creationId xmlns:a16="http://schemas.microsoft.com/office/drawing/2014/main" id="{15FF0139-E974-74DC-37FA-E1BBD8F1B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6761" y="4648331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9" name="Line 648">
                <a:extLst>
                  <a:ext uri="{FF2B5EF4-FFF2-40B4-BE49-F238E27FC236}">
                    <a16:creationId xmlns:a16="http://schemas.microsoft.com/office/drawing/2014/main" id="{E2AFF170-2574-F718-617F-D89BE3998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6615" y="4648331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0" name="Line 649">
                <a:extLst>
                  <a:ext uri="{FF2B5EF4-FFF2-40B4-BE49-F238E27FC236}">
                    <a16:creationId xmlns:a16="http://schemas.microsoft.com/office/drawing/2014/main" id="{B0D33095-0A4D-8148-740F-62921D19E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38335" y="4666611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1" name="Line 650">
                <a:extLst>
                  <a:ext uri="{FF2B5EF4-FFF2-40B4-BE49-F238E27FC236}">
                    <a16:creationId xmlns:a16="http://schemas.microsoft.com/office/drawing/2014/main" id="{B72FB49C-502B-C18C-C9DC-A9041D30D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9355" y="4662733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2" name="Line 651">
                <a:extLst>
                  <a:ext uri="{FF2B5EF4-FFF2-40B4-BE49-F238E27FC236}">
                    <a16:creationId xmlns:a16="http://schemas.microsoft.com/office/drawing/2014/main" id="{149A7AF8-949E-AF0A-3AA9-90BD8506F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183" y="4681013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3" name="Line 652">
                <a:extLst>
                  <a:ext uri="{FF2B5EF4-FFF2-40B4-BE49-F238E27FC236}">
                    <a16:creationId xmlns:a16="http://schemas.microsoft.com/office/drawing/2014/main" id="{F976F5BF-61C8-57AC-A579-62993895A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9821" y="4662733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4" name="Line 653">
                <a:extLst>
                  <a:ext uri="{FF2B5EF4-FFF2-40B4-BE49-F238E27FC236}">
                    <a16:creationId xmlns:a16="http://schemas.microsoft.com/office/drawing/2014/main" id="{ACFE17C5-52F8-348B-5CCB-F99E52205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2649" y="4681013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5" name="Line 654">
                <a:extLst>
                  <a:ext uri="{FF2B5EF4-FFF2-40B4-BE49-F238E27FC236}">
                    <a16:creationId xmlns:a16="http://schemas.microsoft.com/office/drawing/2014/main" id="{8D69FA26-0083-E8B0-B8E9-21B154264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8071" y="4666611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6" name="Line 655">
                <a:extLst>
                  <a:ext uri="{FF2B5EF4-FFF2-40B4-BE49-F238E27FC236}">
                    <a16:creationId xmlns:a16="http://schemas.microsoft.com/office/drawing/2014/main" id="{AC54B673-BC11-03A2-9DA6-80E7040A4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9791" y="4684336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7" name="Line 656">
                <a:extLst>
                  <a:ext uri="{FF2B5EF4-FFF2-40B4-BE49-F238E27FC236}">
                    <a16:creationId xmlns:a16="http://schemas.microsoft.com/office/drawing/2014/main" id="{A96FF312-379A-F86D-11F9-6B6A9C96A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3027" y="4677689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8" name="Line 657">
                <a:extLst>
                  <a:ext uri="{FF2B5EF4-FFF2-40B4-BE49-F238E27FC236}">
                    <a16:creationId xmlns:a16="http://schemas.microsoft.com/office/drawing/2014/main" id="{BA376401-6AF6-3AE6-4767-ECE3FA973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4747" y="4695969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9" name="Line 658">
                <a:extLst>
                  <a:ext uri="{FF2B5EF4-FFF2-40B4-BE49-F238E27FC236}">
                    <a16:creationId xmlns:a16="http://schemas.microsoft.com/office/drawing/2014/main" id="{92124A09-E25B-3B65-7844-0250B89F3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2414" y="4677689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0" name="Line 659">
                <a:extLst>
                  <a:ext uri="{FF2B5EF4-FFF2-40B4-BE49-F238E27FC236}">
                    <a16:creationId xmlns:a16="http://schemas.microsoft.com/office/drawing/2014/main" id="{21E4E407-0771-FCE0-97EB-175998CBC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5243" y="4695969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1" name="Line 660">
                <a:extLst>
                  <a:ext uri="{FF2B5EF4-FFF2-40B4-BE49-F238E27FC236}">
                    <a16:creationId xmlns:a16="http://schemas.microsoft.com/office/drawing/2014/main" id="{DE0E2BFE-1CF1-264F-C335-7C7B8F468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2355" y="4677689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2" name="Line 661">
                <a:extLst>
                  <a:ext uri="{FF2B5EF4-FFF2-40B4-BE49-F238E27FC236}">
                    <a16:creationId xmlns:a16="http://schemas.microsoft.com/office/drawing/2014/main" id="{6E814A84-262C-DCBE-8013-BEB08D464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4630" y="4695969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3" name="Line 662">
                <a:extLst>
                  <a:ext uri="{FF2B5EF4-FFF2-40B4-BE49-F238E27FC236}">
                    <a16:creationId xmlns:a16="http://schemas.microsoft.com/office/drawing/2014/main" id="{48534790-1D6C-2560-06E7-8F9E7F086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3959" y="4677689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4" name="Line 663">
                <a:extLst>
                  <a:ext uri="{FF2B5EF4-FFF2-40B4-BE49-F238E27FC236}">
                    <a16:creationId xmlns:a16="http://schemas.microsoft.com/office/drawing/2014/main" id="{10F5366B-1D1F-702F-BA40-40100E271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86233" y="4695969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5" name="Line 664">
                <a:extLst>
                  <a:ext uri="{FF2B5EF4-FFF2-40B4-BE49-F238E27FC236}">
                    <a16:creationId xmlns:a16="http://schemas.microsoft.com/office/drawing/2014/main" id="{FE12BAC5-BFBB-7B1D-50A4-322EB68E0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7165" y="4692645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6" name="Line 665">
                <a:extLst>
                  <a:ext uri="{FF2B5EF4-FFF2-40B4-BE49-F238E27FC236}">
                    <a16:creationId xmlns:a16="http://schemas.microsoft.com/office/drawing/2014/main" id="{09103665-4DF2-CBD9-99BC-A41A32278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29993" y="4709263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7" name="Line 666">
                <a:extLst>
                  <a:ext uri="{FF2B5EF4-FFF2-40B4-BE49-F238E27FC236}">
                    <a16:creationId xmlns:a16="http://schemas.microsoft.com/office/drawing/2014/main" id="{591D1B02-D352-A93F-59DE-070E7D5EE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9905" y="4692645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8" name="Line 667">
                <a:extLst>
                  <a:ext uri="{FF2B5EF4-FFF2-40B4-BE49-F238E27FC236}">
                    <a16:creationId xmlns:a16="http://schemas.microsoft.com/office/drawing/2014/main" id="{18383AD5-A615-658D-24D2-2F7A4D8E1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1625" y="4709263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9" name="Line 668">
                <a:extLst>
                  <a:ext uri="{FF2B5EF4-FFF2-40B4-BE49-F238E27FC236}">
                    <a16:creationId xmlns:a16="http://schemas.microsoft.com/office/drawing/2014/main" id="{A51292F2-FB93-84AA-2E81-13F181AF3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4189" y="4692645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0" name="Line 669">
                <a:extLst>
                  <a:ext uri="{FF2B5EF4-FFF2-40B4-BE49-F238E27FC236}">
                    <a16:creationId xmlns:a16="http://schemas.microsoft.com/office/drawing/2014/main" id="{D755C86B-3563-68F1-99B1-F4ACBED5C1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5910" y="4709263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1" name="Line 670">
                <a:extLst>
                  <a:ext uri="{FF2B5EF4-FFF2-40B4-BE49-F238E27FC236}">
                    <a16:creationId xmlns:a16="http://schemas.microsoft.com/office/drawing/2014/main" id="{F99F7048-CF80-EDEB-C5E9-5C6CC178C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6900" y="4692645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2" name="Line 671">
                <a:extLst>
                  <a:ext uri="{FF2B5EF4-FFF2-40B4-BE49-F238E27FC236}">
                    <a16:creationId xmlns:a16="http://schemas.microsoft.com/office/drawing/2014/main" id="{BDC83B5B-ED6E-5C6C-C5EA-DEC1BD5BD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8621" y="4709263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3" name="Line 672">
                <a:extLst>
                  <a:ext uri="{FF2B5EF4-FFF2-40B4-BE49-F238E27FC236}">
                    <a16:creationId xmlns:a16="http://schemas.microsoft.com/office/drawing/2014/main" id="{92ADFC06-7834-442B-6F2F-2FA5D959E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8474" y="4692645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4" name="Line 673">
                <a:extLst>
                  <a:ext uri="{FF2B5EF4-FFF2-40B4-BE49-F238E27FC236}">
                    <a16:creationId xmlns:a16="http://schemas.microsoft.com/office/drawing/2014/main" id="{C05CE1E7-EAEF-C51B-6E22-3BE742428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50195" y="4709263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5" name="Line 674">
                <a:extLst>
                  <a:ext uri="{FF2B5EF4-FFF2-40B4-BE49-F238E27FC236}">
                    <a16:creationId xmlns:a16="http://schemas.microsoft.com/office/drawing/2014/main" id="{098659CF-3000-99E9-1406-BC50A9262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6754" y="4692645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6" name="Line 675">
                <a:extLst>
                  <a:ext uri="{FF2B5EF4-FFF2-40B4-BE49-F238E27FC236}">
                    <a16:creationId xmlns:a16="http://schemas.microsoft.com/office/drawing/2014/main" id="{C488C8EE-04CB-F7C5-714B-8DE6E37E3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68474" y="4709263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7" name="Line 676">
                <a:extLst>
                  <a:ext uri="{FF2B5EF4-FFF2-40B4-BE49-F238E27FC236}">
                    <a16:creationId xmlns:a16="http://schemas.microsoft.com/office/drawing/2014/main" id="{DA8DEE63-683E-DC66-EB60-D9D9EC215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3896" y="4692645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8" name="Line 677">
                <a:extLst>
                  <a:ext uri="{FF2B5EF4-FFF2-40B4-BE49-F238E27FC236}">
                    <a16:creationId xmlns:a16="http://schemas.microsoft.com/office/drawing/2014/main" id="{54792F8E-4C81-C0A0-C2F9-CDE9CE92A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95616" y="4709263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9" name="Line 678">
                <a:extLst>
                  <a:ext uri="{FF2B5EF4-FFF2-40B4-BE49-F238E27FC236}">
                    <a16:creationId xmlns:a16="http://schemas.microsoft.com/office/drawing/2014/main" id="{676B7036-B532-A187-F3DA-4035F5B51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426" y="4692645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0" name="Line 679">
                <a:extLst>
                  <a:ext uri="{FF2B5EF4-FFF2-40B4-BE49-F238E27FC236}">
                    <a16:creationId xmlns:a16="http://schemas.microsoft.com/office/drawing/2014/main" id="{09C3E70B-FEB3-5AD3-1DD7-92915874F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2146" y="4709263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1" name="Line 680">
                <a:extLst>
                  <a:ext uri="{FF2B5EF4-FFF2-40B4-BE49-F238E27FC236}">
                    <a16:creationId xmlns:a16="http://schemas.microsoft.com/office/drawing/2014/main" id="{55427508-5E76-CE8E-D4A4-F289C316A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9784" y="4707047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2" name="Line 681">
                <a:extLst>
                  <a:ext uri="{FF2B5EF4-FFF2-40B4-BE49-F238E27FC236}">
                    <a16:creationId xmlns:a16="http://schemas.microsoft.com/office/drawing/2014/main" id="{D71D8BC8-6BDA-322C-BE22-78951B22D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73166" y="4725327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3" name="Line 682">
                <a:extLst>
                  <a:ext uri="{FF2B5EF4-FFF2-40B4-BE49-F238E27FC236}">
                    <a16:creationId xmlns:a16="http://schemas.microsoft.com/office/drawing/2014/main" id="{84B1268C-819C-E2E0-BB73-EEF06426D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3661" y="4707047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4" name="Line 683">
                <a:extLst>
                  <a:ext uri="{FF2B5EF4-FFF2-40B4-BE49-F238E27FC236}">
                    <a16:creationId xmlns:a16="http://schemas.microsoft.com/office/drawing/2014/main" id="{5348EAB7-5D34-9FBA-107E-56AE16493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76489" y="4725327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5" name="Line 684">
                <a:extLst>
                  <a:ext uri="{FF2B5EF4-FFF2-40B4-BE49-F238E27FC236}">
                    <a16:creationId xmlns:a16="http://schemas.microsoft.com/office/drawing/2014/main" id="{757DCDDF-C5F2-C137-B913-EBA6C2606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5205" y="4707047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6" name="Line 685">
                <a:extLst>
                  <a:ext uri="{FF2B5EF4-FFF2-40B4-BE49-F238E27FC236}">
                    <a16:creationId xmlns:a16="http://schemas.microsoft.com/office/drawing/2014/main" id="{91A60BE8-C00D-FF10-A7A0-E2036B38D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17480" y="4725327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7" name="Line 686">
                <a:extLst>
                  <a:ext uri="{FF2B5EF4-FFF2-40B4-BE49-F238E27FC236}">
                    <a16:creationId xmlns:a16="http://schemas.microsoft.com/office/drawing/2014/main" id="{E22B2544-53E9-A4A2-42AB-92C7154DD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7916" y="4719788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8" name="Line 687">
                <a:extLst>
                  <a:ext uri="{FF2B5EF4-FFF2-40B4-BE49-F238E27FC236}">
                    <a16:creationId xmlns:a16="http://schemas.microsoft.com/office/drawing/2014/main" id="{2ECDC6EF-72E4-4B5E-C4D7-C42F0D766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9637" y="4738067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9" name="Line 688">
                <a:extLst>
                  <a:ext uri="{FF2B5EF4-FFF2-40B4-BE49-F238E27FC236}">
                    <a16:creationId xmlns:a16="http://schemas.microsoft.com/office/drawing/2014/main" id="{60385B19-2CEB-D623-0550-18EF66E00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9549" y="4719788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0" name="Line 689">
                <a:extLst>
                  <a:ext uri="{FF2B5EF4-FFF2-40B4-BE49-F238E27FC236}">
                    <a16:creationId xmlns:a16="http://schemas.microsoft.com/office/drawing/2014/main" id="{95473EC1-5950-3022-95C1-525F274DF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1269" y="4738067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1" name="Line 690">
                <a:extLst>
                  <a:ext uri="{FF2B5EF4-FFF2-40B4-BE49-F238E27FC236}">
                    <a16:creationId xmlns:a16="http://schemas.microsoft.com/office/drawing/2014/main" id="{5649DDDE-EEF5-8A71-0A89-5F4E29120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7799" y="4742499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2" name="Line 691">
                <a:extLst>
                  <a:ext uri="{FF2B5EF4-FFF2-40B4-BE49-F238E27FC236}">
                    <a16:creationId xmlns:a16="http://schemas.microsoft.com/office/drawing/2014/main" id="{383242E7-014E-67FC-6ACD-C62A3A9F1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79519" y="4759670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3" name="Line 692">
                <a:extLst>
                  <a:ext uri="{FF2B5EF4-FFF2-40B4-BE49-F238E27FC236}">
                    <a16:creationId xmlns:a16="http://schemas.microsoft.com/office/drawing/2014/main" id="{E11658D9-941D-A921-349B-05BBE94E7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1500" y="4765209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4" name="Line 693">
                <a:extLst>
                  <a:ext uri="{FF2B5EF4-FFF2-40B4-BE49-F238E27FC236}">
                    <a16:creationId xmlns:a16="http://schemas.microsoft.com/office/drawing/2014/main" id="{D0F36AA1-5225-3D30-2153-996AA768E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43221" y="4783489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5" name="Line 695">
                <a:extLst>
                  <a:ext uri="{FF2B5EF4-FFF2-40B4-BE49-F238E27FC236}">
                    <a16:creationId xmlns:a16="http://schemas.microsoft.com/office/drawing/2014/main" id="{10550F78-94B4-7CE3-3D32-1A3AC4B2F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0857" y="4778504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6" name="Line 696">
                <a:extLst>
                  <a:ext uri="{FF2B5EF4-FFF2-40B4-BE49-F238E27FC236}">
                    <a16:creationId xmlns:a16="http://schemas.microsoft.com/office/drawing/2014/main" id="{00807135-BB64-D579-98FE-D24D88C285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2578" y="4796783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7" name="Line 697">
                <a:extLst>
                  <a:ext uri="{FF2B5EF4-FFF2-40B4-BE49-F238E27FC236}">
                    <a16:creationId xmlns:a16="http://schemas.microsoft.com/office/drawing/2014/main" id="{618D7A61-13F1-073F-3680-CAD0B79AA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676" y="4778504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8" name="Line 698">
                <a:extLst>
                  <a:ext uri="{FF2B5EF4-FFF2-40B4-BE49-F238E27FC236}">
                    <a16:creationId xmlns:a16="http://schemas.microsoft.com/office/drawing/2014/main" id="{AF71EEFB-CB97-67F5-2A0D-A3004F016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96397" y="4796783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39" name="Line 699">
                <a:extLst>
                  <a:ext uri="{FF2B5EF4-FFF2-40B4-BE49-F238E27FC236}">
                    <a16:creationId xmlns:a16="http://schemas.microsoft.com/office/drawing/2014/main" id="{E3CB67CA-5287-FC12-1E28-4DDD3CFAD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9573" y="4800107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0" name="Line 700">
                <a:extLst>
                  <a:ext uri="{FF2B5EF4-FFF2-40B4-BE49-F238E27FC236}">
                    <a16:creationId xmlns:a16="http://schemas.microsoft.com/office/drawing/2014/main" id="{DF7EF758-F270-CAC2-AF09-3F1FF5A17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31848" y="4818386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1" name="Line 701">
                <a:extLst>
                  <a:ext uri="{FF2B5EF4-FFF2-40B4-BE49-F238E27FC236}">
                    <a16:creationId xmlns:a16="http://schemas.microsoft.com/office/drawing/2014/main" id="{EA4A3745-82F6-25E6-47CD-2AD940B25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3887" y="4822818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2" name="Line 702">
                <a:extLst>
                  <a:ext uri="{FF2B5EF4-FFF2-40B4-BE49-F238E27FC236}">
                    <a16:creationId xmlns:a16="http://schemas.microsoft.com/office/drawing/2014/main" id="{A68D0AE6-D53C-18CF-F42A-6AC0F7E8B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7270" y="4841097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3" name="Line 703">
                <a:extLst>
                  <a:ext uri="{FF2B5EF4-FFF2-40B4-BE49-F238E27FC236}">
                    <a16:creationId xmlns:a16="http://schemas.microsoft.com/office/drawing/2014/main" id="{E7733C2F-9F74-E9D3-843C-CF0AF70E75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9834" y="4822818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4" name="Line 704">
                <a:extLst>
                  <a:ext uri="{FF2B5EF4-FFF2-40B4-BE49-F238E27FC236}">
                    <a16:creationId xmlns:a16="http://schemas.microsoft.com/office/drawing/2014/main" id="{268A4DCC-FACA-1D11-CDD5-9C0C39533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1554" y="4841097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5" name="Line 705">
                <a:extLst>
                  <a:ext uri="{FF2B5EF4-FFF2-40B4-BE49-F238E27FC236}">
                    <a16:creationId xmlns:a16="http://schemas.microsoft.com/office/drawing/2014/main" id="{FA277A58-20A9-0B18-235F-8C0903846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3594" y="4822818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6" name="Line 706">
                <a:extLst>
                  <a:ext uri="{FF2B5EF4-FFF2-40B4-BE49-F238E27FC236}">
                    <a16:creationId xmlns:a16="http://schemas.microsoft.com/office/drawing/2014/main" id="{FC1DFCF9-EBAC-8A25-CEE6-36A0AB680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5868" y="4841097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7" name="Line 707">
                <a:extLst>
                  <a:ext uri="{FF2B5EF4-FFF2-40B4-BE49-F238E27FC236}">
                    <a16:creationId xmlns:a16="http://schemas.microsoft.com/office/drawing/2014/main" id="{75722D16-6EDC-8D2F-60BC-0EEC68242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074" y="4822818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8" name="Line 708">
                <a:extLst>
                  <a:ext uri="{FF2B5EF4-FFF2-40B4-BE49-F238E27FC236}">
                    <a16:creationId xmlns:a16="http://schemas.microsoft.com/office/drawing/2014/main" id="{6410A201-6C7F-11AF-B835-1991375D3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00795" y="4841097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49" name="Line 709">
                <a:extLst>
                  <a:ext uri="{FF2B5EF4-FFF2-40B4-BE49-F238E27FC236}">
                    <a16:creationId xmlns:a16="http://schemas.microsoft.com/office/drawing/2014/main" id="{3157D059-5DCD-7E22-51E9-07BF14D7C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6217" y="4858269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0" name="Line 710">
                <a:extLst>
                  <a:ext uri="{FF2B5EF4-FFF2-40B4-BE49-F238E27FC236}">
                    <a16:creationId xmlns:a16="http://schemas.microsoft.com/office/drawing/2014/main" id="{660ED709-94C7-796E-2756-92E847C23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27937" y="4876548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1" name="Line 711">
                <a:extLst>
                  <a:ext uri="{FF2B5EF4-FFF2-40B4-BE49-F238E27FC236}">
                    <a16:creationId xmlns:a16="http://schemas.microsoft.com/office/drawing/2014/main" id="{CACEA135-00F3-AA31-869C-87C222EAA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5545" y="4858269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2" name="Line 712">
                <a:extLst>
                  <a:ext uri="{FF2B5EF4-FFF2-40B4-BE49-F238E27FC236}">
                    <a16:creationId xmlns:a16="http://schemas.microsoft.com/office/drawing/2014/main" id="{EBAFDC25-A715-4997-F858-D7CD692DC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67820" y="4876548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3" name="Line 713">
                <a:extLst>
                  <a:ext uri="{FF2B5EF4-FFF2-40B4-BE49-F238E27FC236}">
                    <a16:creationId xmlns:a16="http://schemas.microsoft.com/office/drawing/2014/main" id="{9E518E03-72C6-FCAE-C7BC-D9B35B976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0967" y="4858269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4" name="Line 714">
                <a:extLst>
                  <a:ext uri="{FF2B5EF4-FFF2-40B4-BE49-F238E27FC236}">
                    <a16:creationId xmlns:a16="http://schemas.microsoft.com/office/drawing/2014/main" id="{18DB6024-5FEF-3C22-ED23-827FE88B4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687" y="4876548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5" name="Line 715">
                <a:extLst>
                  <a:ext uri="{FF2B5EF4-FFF2-40B4-BE49-F238E27FC236}">
                    <a16:creationId xmlns:a16="http://schemas.microsoft.com/office/drawing/2014/main" id="{817363F4-196E-5A39-64B8-EEB1A4EFD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604" y="4858269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6" name="Line 716">
                <a:extLst>
                  <a:ext uri="{FF2B5EF4-FFF2-40B4-BE49-F238E27FC236}">
                    <a16:creationId xmlns:a16="http://schemas.microsoft.com/office/drawing/2014/main" id="{C8172315-A0C9-2DF4-4410-E8821164C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879" y="4876548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7" name="Line 717">
                <a:extLst>
                  <a:ext uri="{FF2B5EF4-FFF2-40B4-BE49-F238E27FC236}">
                    <a16:creationId xmlns:a16="http://schemas.microsoft.com/office/drawing/2014/main" id="{FA4495C3-CE1B-02AD-33ED-24086CCB9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3560" y="4858269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8" name="Line 718">
                <a:extLst>
                  <a:ext uri="{FF2B5EF4-FFF2-40B4-BE49-F238E27FC236}">
                    <a16:creationId xmlns:a16="http://schemas.microsoft.com/office/drawing/2014/main" id="{BCD12E74-D35D-C17E-48DA-35C873EFA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5281" y="4876548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59" name="Line 719">
                <a:extLst>
                  <a:ext uri="{FF2B5EF4-FFF2-40B4-BE49-F238E27FC236}">
                    <a16:creationId xmlns:a16="http://schemas.microsoft.com/office/drawing/2014/main" id="{69EA0DCF-E134-C5A0-1FDF-3FDE80244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7992" y="4858269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60" name="Line 720">
                <a:extLst>
                  <a:ext uri="{FF2B5EF4-FFF2-40B4-BE49-F238E27FC236}">
                    <a16:creationId xmlns:a16="http://schemas.microsoft.com/office/drawing/2014/main" id="{37EF42E1-2384-5990-06B8-B4403DEEE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0820" y="4876548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61" name="Line 721">
                <a:extLst>
                  <a:ext uri="{FF2B5EF4-FFF2-40B4-BE49-F238E27FC236}">
                    <a16:creationId xmlns:a16="http://schemas.microsoft.com/office/drawing/2014/main" id="{F3EC52A5-2548-AEF6-33EE-EC8D2FC512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2306" y="4915877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62" name="Line 722">
                <a:extLst>
                  <a:ext uri="{FF2B5EF4-FFF2-40B4-BE49-F238E27FC236}">
                    <a16:creationId xmlns:a16="http://schemas.microsoft.com/office/drawing/2014/main" id="{BE3D7509-4756-61C0-8D89-0D19CB0F9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25134" y="4933049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63" name="Line 723">
                <a:extLst>
                  <a:ext uri="{FF2B5EF4-FFF2-40B4-BE49-F238E27FC236}">
                    <a16:creationId xmlns:a16="http://schemas.microsoft.com/office/drawing/2014/main" id="{B6962B03-A116-CFFD-D367-E57616080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7203" y="4915877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64" name="Line 724">
                <a:extLst>
                  <a:ext uri="{FF2B5EF4-FFF2-40B4-BE49-F238E27FC236}">
                    <a16:creationId xmlns:a16="http://schemas.microsoft.com/office/drawing/2014/main" id="{3E24253C-2E37-B894-0A31-F3BF8E80B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0585" y="4933049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65" name="Line 725">
                <a:extLst>
                  <a:ext uri="{FF2B5EF4-FFF2-40B4-BE49-F238E27FC236}">
                    <a16:creationId xmlns:a16="http://schemas.microsoft.com/office/drawing/2014/main" id="{CC581830-F698-1B6A-EDAD-97522B5A3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5978" y="4915877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66" name="Line 726">
                <a:extLst>
                  <a:ext uri="{FF2B5EF4-FFF2-40B4-BE49-F238E27FC236}">
                    <a16:creationId xmlns:a16="http://schemas.microsoft.com/office/drawing/2014/main" id="{70615883-5E93-0A90-D0D7-3B489360B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97698" y="4933049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67" name="Line 727">
                <a:extLst>
                  <a:ext uri="{FF2B5EF4-FFF2-40B4-BE49-F238E27FC236}">
                    <a16:creationId xmlns:a16="http://schemas.microsoft.com/office/drawing/2014/main" id="{3256F450-C63A-DC96-13FB-A526520DF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6473" y="4915877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68" name="Line 728">
                <a:extLst>
                  <a:ext uri="{FF2B5EF4-FFF2-40B4-BE49-F238E27FC236}">
                    <a16:creationId xmlns:a16="http://schemas.microsoft.com/office/drawing/2014/main" id="{BA5F93A9-BBDE-66C6-1075-48B6FD321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8193" y="4933049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69" name="Line 729">
                <a:extLst>
                  <a:ext uri="{FF2B5EF4-FFF2-40B4-BE49-F238E27FC236}">
                    <a16:creationId xmlns:a16="http://schemas.microsoft.com/office/drawing/2014/main" id="{A1373A33-C14A-BFB2-8747-4C412D5DE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5831" y="4915877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70" name="Line 730">
                <a:extLst>
                  <a:ext uri="{FF2B5EF4-FFF2-40B4-BE49-F238E27FC236}">
                    <a16:creationId xmlns:a16="http://schemas.microsoft.com/office/drawing/2014/main" id="{CE0A4901-9DFC-CBF1-5C9F-38147C4CE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7551" y="4933049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71" name="Line 731">
                <a:extLst>
                  <a:ext uri="{FF2B5EF4-FFF2-40B4-BE49-F238E27FC236}">
                    <a16:creationId xmlns:a16="http://schemas.microsoft.com/office/drawing/2014/main" id="{037FB867-6167-3EDB-3003-76783A0C2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4925" y="4915877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72" name="Line 732">
                <a:extLst>
                  <a:ext uri="{FF2B5EF4-FFF2-40B4-BE49-F238E27FC236}">
                    <a16:creationId xmlns:a16="http://schemas.microsoft.com/office/drawing/2014/main" id="{DB0FFEDA-BB12-3177-1505-64310ED26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6645" y="4933049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73" name="Line 733">
                <a:extLst>
                  <a:ext uri="{FF2B5EF4-FFF2-40B4-BE49-F238E27FC236}">
                    <a16:creationId xmlns:a16="http://schemas.microsoft.com/office/drawing/2014/main" id="{644E482A-C98E-6C3C-8FA6-C473B1F36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2445" y="4915877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74" name="Line 734">
                <a:extLst>
                  <a:ext uri="{FF2B5EF4-FFF2-40B4-BE49-F238E27FC236}">
                    <a16:creationId xmlns:a16="http://schemas.microsoft.com/office/drawing/2014/main" id="{78986C2D-F826-3748-E1CB-18982FCAC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4165" y="4933049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75" name="Freeform 736">
                <a:extLst>
                  <a:ext uri="{FF2B5EF4-FFF2-40B4-BE49-F238E27FC236}">
                    <a16:creationId xmlns:a16="http://schemas.microsoft.com/office/drawing/2014/main" id="{D0648456-8914-C110-7C09-4643DC30F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670" y="3546576"/>
                <a:ext cx="3964990" cy="1386473"/>
              </a:xfrm>
              <a:custGeom>
                <a:avLst/>
                <a:gdLst>
                  <a:gd name="T0" fmla="*/ 381 w 7158"/>
                  <a:gd name="T1" fmla="*/ 17 h 2503"/>
                  <a:gd name="T2" fmla="*/ 682 w 7158"/>
                  <a:gd name="T3" fmla="*/ 74 h 2503"/>
                  <a:gd name="T4" fmla="*/ 791 w 7158"/>
                  <a:gd name="T5" fmla="*/ 105 h 2503"/>
                  <a:gd name="T6" fmla="*/ 910 w 7158"/>
                  <a:gd name="T7" fmla="*/ 136 h 2503"/>
                  <a:gd name="T8" fmla="*/ 1057 w 7158"/>
                  <a:gd name="T9" fmla="*/ 171 h 2503"/>
                  <a:gd name="T10" fmla="*/ 1157 w 7158"/>
                  <a:gd name="T11" fmla="*/ 205 h 2503"/>
                  <a:gd name="T12" fmla="*/ 1211 w 7158"/>
                  <a:gd name="T13" fmla="*/ 232 h 2503"/>
                  <a:gd name="T14" fmla="*/ 1354 w 7158"/>
                  <a:gd name="T15" fmla="*/ 275 h 2503"/>
                  <a:gd name="T16" fmla="*/ 1409 w 7158"/>
                  <a:gd name="T17" fmla="*/ 306 h 2503"/>
                  <a:gd name="T18" fmla="*/ 1463 w 7158"/>
                  <a:gd name="T19" fmla="*/ 361 h 2503"/>
                  <a:gd name="T20" fmla="*/ 1628 w 7158"/>
                  <a:gd name="T21" fmla="*/ 390 h 2503"/>
                  <a:gd name="T22" fmla="*/ 1715 w 7158"/>
                  <a:gd name="T23" fmla="*/ 455 h 2503"/>
                  <a:gd name="T24" fmla="*/ 1819 w 7158"/>
                  <a:gd name="T25" fmla="*/ 501 h 2503"/>
                  <a:gd name="T26" fmla="*/ 1852 w 7158"/>
                  <a:gd name="T27" fmla="*/ 548 h 2503"/>
                  <a:gd name="T28" fmla="*/ 1905 w 7158"/>
                  <a:gd name="T29" fmla="*/ 560 h 2503"/>
                  <a:gd name="T30" fmla="*/ 1930 w 7158"/>
                  <a:gd name="T31" fmla="*/ 587 h 2503"/>
                  <a:gd name="T32" fmla="*/ 2011 w 7158"/>
                  <a:gd name="T33" fmla="*/ 626 h 2503"/>
                  <a:gd name="T34" fmla="*/ 2093 w 7158"/>
                  <a:gd name="T35" fmla="*/ 667 h 2503"/>
                  <a:gd name="T36" fmla="*/ 2188 w 7158"/>
                  <a:gd name="T37" fmla="*/ 708 h 2503"/>
                  <a:gd name="T38" fmla="*/ 2216 w 7158"/>
                  <a:gd name="T39" fmla="*/ 749 h 2503"/>
                  <a:gd name="T40" fmla="*/ 2245 w 7158"/>
                  <a:gd name="T41" fmla="*/ 788 h 2503"/>
                  <a:gd name="T42" fmla="*/ 2315 w 7158"/>
                  <a:gd name="T43" fmla="*/ 839 h 2503"/>
                  <a:gd name="T44" fmla="*/ 2415 w 7158"/>
                  <a:gd name="T45" fmla="*/ 915 h 2503"/>
                  <a:gd name="T46" fmla="*/ 2546 w 7158"/>
                  <a:gd name="T47" fmla="*/ 968 h 2503"/>
                  <a:gd name="T48" fmla="*/ 2630 w 7158"/>
                  <a:gd name="T49" fmla="*/ 1009 h 2503"/>
                  <a:gd name="T50" fmla="*/ 2800 w 7158"/>
                  <a:gd name="T51" fmla="*/ 1062 h 2503"/>
                  <a:gd name="T52" fmla="*/ 2857 w 7158"/>
                  <a:gd name="T53" fmla="*/ 1122 h 2503"/>
                  <a:gd name="T54" fmla="*/ 2949 w 7158"/>
                  <a:gd name="T55" fmla="*/ 1154 h 2503"/>
                  <a:gd name="T56" fmla="*/ 3072 w 7158"/>
                  <a:gd name="T57" fmla="*/ 1177 h 2503"/>
                  <a:gd name="T58" fmla="*/ 3101 w 7158"/>
                  <a:gd name="T59" fmla="*/ 1214 h 2503"/>
                  <a:gd name="T60" fmla="*/ 3130 w 7158"/>
                  <a:gd name="T61" fmla="*/ 1253 h 2503"/>
                  <a:gd name="T62" fmla="*/ 3154 w 7158"/>
                  <a:gd name="T63" fmla="*/ 1296 h 2503"/>
                  <a:gd name="T64" fmla="*/ 3240 w 7158"/>
                  <a:gd name="T65" fmla="*/ 1376 h 2503"/>
                  <a:gd name="T66" fmla="*/ 3382 w 7158"/>
                  <a:gd name="T67" fmla="*/ 1394 h 2503"/>
                  <a:gd name="T68" fmla="*/ 3412 w 7158"/>
                  <a:gd name="T69" fmla="*/ 1431 h 2503"/>
                  <a:gd name="T70" fmla="*/ 3519 w 7158"/>
                  <a:gd name="T71" fmla="*/ 1474 h 2503"/>
                  <a:gd name="T72" fmla="*/ 3547 w 7158"/>
                  <a:gd name="T73" fmla="*/ 1503 h 2503"/>
                  <a:gd name="T74" fmla="*/ 3636 w 7158"/>
                  <a:gd name="T75" fmla="*/ 1562 h 2503"/>
                  <a:gd name="T76" fmla="*/ 3822 w 7158"/>
                  <a:gd name="T77" fmla="*/ 1597 h 2503"/>
                  <a:gd name="T78" fmla="*/ 3937 w 7158"/>
                  <a:gd name="T79" fmla="*/ 1630 h 2503"/>
                  <a:gd name="T80" fmla="*/ 4006 w 7158"/>
                  <a:gd name="T81" fmla="*/ 1665 h 2503"/>
                  <a:gd name="T82" fmla="*/ 4049 w 7158"/>
                  <a:gd name="T83" fmla="*/ 1694 h 2503"/>
                  <a:gd name="T84" fmla="*/ 4080 w 7158"/>
                  <a:gd name="T85" fmla="*/ 1726 h 2503"/>
                  <a:gd name="T86" fmla="*/ 4145 w 7158"/>
                  <a:gd name="T87" fmla="*/ 1788 h 2503"/>
                  <a:gd name="T88" fmla="*/ 4219 w 7158"/>
                  <a:gd name="T89" fmla="*/ 1835 h 2503"/>
                  <a:gd name="T90" fmla="*/ 4311 w 7158"/>
                  <a:gd name="T91" fmla="*/ 1888 h 2503"/>
                  <a:gd name="T92" fmla="*/ 4467 w 7158"/>
                  <a:gd name="T93" fmla="*/ 1931 h 2503"/>
                  <a:gd name="T94" fmla="*/ 4541 w 7158"/>
                  <a:gd name="T95" fmla="*/ 1991 h 2503"/>
                  <a:gd name="T96" fmla="*/ 4678 w 7158"/>
                  <a:gd name="T97" fmla="*/ 2048 h 2503"/>
                  <a:gd name="T98" fmla="*/ 4731 w 7158"/>
                  <a:gd name="T99" fmla="*/ 2075 h 2503"/>
                  <a:gd name="T100" fmla="*/ 5331 w 7158"/>
                  <a:gd name="T101" fmla="*/ 2128 h 2503"/>
                  <a:gd name="T102" fmla="*/ 5532 w 7158"/>
                  <a:gd name="T103" fmla="*/ 2190 h 2503"/>
                  <a:gd name="T104" fmla="*/ 5739 w 7158"/>
                  <a:gd name="T105" fmla="*/ 2257 h 2503"/>
                  <a:gd name="T106" fmla="*/ 5808 w 7158"/>
                  <a:gd name="T107" fmla="*/ 2296 h 2503"/>
                  <a:gd name="T108" fmla="*/ 6204 w 7158"/>
                  <a:gd name="T109" fmla="*/ 2401 h 2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58" h="2503">
                    <a:moveTo>
                      <a:pt x="0" y="0"/>
                    </a:moveTo>
                    <a:lnTo>
                      <a:pt x="33" y="0"/>
                    </a:lnTo>
                    <a:lnTo>
                      <a:pt x="33" y="17"/>
                    </a:lnTo>
                    <a:lnTo>
                      <a:pt x="381" y="17"/>
                    </a:lnTo>
                    <a:lnTo>
                      <a:pt x="381" y="33"/>
                    </a:lnTo>
                    <a:lnTo>
                      <a:pt x="592" y="33"/>
                    </a:lnTo>
                    <a:lnTo>
                      <a:pt x="592" y="74"/>
                    </a:lnTo>
                    <a:lnTo>
                      <a:pt x="682" y="74"/>
                    </a:lnTo>
                    <a:lnTo>
                      <a:pt x="682" y="91"/>
                    </a:lnTo>
                    <a:lnTo>
                      <a:pt x="758" y="91"/>
                    </a:lnTo>
                    <a:lnTo>
                      <a:pt x="758" y="105"/>
                    </a:lnTo>
                    <a:lnTo>
                      <a:pt x="791" y="105"/>
                    </a:lnTo>
                    <a:lnTo>
                      <a:pt x="791" y="123"/>
                    </a:lnTo>
                    <a:lnTo>
                      <a:pt x="805" y="123"/>
                    </a:lnTo>
                    <a:lnTo>
                      <a:pt x="805" y="136"/>
                    </a:lnTo>
                    <a:lnTo>
                      <a:pt x="910" y="136"/>
                    </a:lnTo>
                    <a:lnTo>
                      <a:pt x="910" y="154"/>
                    </a:lnTo>
                    <a:lnTo>
                      <a:pt x="1016" y="154"/>
                    </a:lnTo>
                    <a:lnTo>
                      <a:pt x="1016" y="171"/>
                    </a:lnTo>
                    <a:lnTo>
                      <a:pt x="1057" y="171"/>
                    </a:lnTo>
                    <a:lnTo>
                      <a:pt x="1057" y="185"/>
                    </a:lnTo>
                    <a:lnTo>
                      <a:pt x="1110" y="185"/>
                    </a:lnTo>
                    <a:lnTo>
                      <a:pt x="1110" y="205"/>
                    </a:lnTo>
                    <a:lnTo>
                      <a:pt x="1157" y="205"/>
                    </a:lnTo>
                    <a:lnTo>
                      <a:pt x="1157" y="218"/>
                    </a:lnTo>
                    <a:lnTo>
                      <a:pt x="1178" y="218"/>
                    </a:lnTo>
                    <a:lnTo>
                      <a:pt x="1178" y="232"/>
                    </a:lnTo>
                    <a:lnTo>
                      <a:pt x="1211" y="232"/>
                    </a:lnTo>
                    <a:lnTo>
                      <a:pt x="1211" y="251"/>
                    </a:lnTo>
                    <a:lnTo>
                      <a:pt x="1342" y="251"/>
                    </a:lnTo>
                    <a:lnTo>
                      <a:pt x="1342" y="275"/>
                    </a:lnTo>
                    <a:lnTo>
                      <a:pt x="1354" y="275"/>
                    </a:lnTo>
                    <a:lnTo>
                      <a:pt x="1354" y="291"/>
                    </a:lnTo>
                    <a:lnTo>
                      <a:pt x="1370" y="291"/>
                    </a:lnTo>
                    <a:lnTo>
                      <a:pt x="1370" y="306"/>
                    </a:lnTo>
                    <a:lnTo>
                      <a:pt x="1409" y="306"/>
                    </a:lnTo>
                    <a:lnTo>
                      <a:pt x="1409" y="326"/>
                    </a:lnTo>
                    <a:lnTo>
                      <a:pt x="1424" y="326"/>
                    </a:lnTo>
                    <a:lnTo>
                      <a:pt x="1424" y="361"/>
                    </a:lnTo>
                    <a:lnTo>
                      <a:pt x="1463" y="361"/>
                    </a:lnTo>
                    <a:lnTo>
                      <a:pt x="1463" y="376"/>
                    </a:lnTo>
                    <a:lnTo>
                      <a:pt x="1612" y="376"/>
                    </a:lnTo>
                    <a:lnTo>
                      <a:pt x="1612" y="390"/>
                    </a:lnTo>
                    <a:lnTo>
                      <a:pt x="1628" y="390"/>
                    </a:lnTo>
                    <a:lnTo>
                      <a:pt x="1628" y="429"/>
                    </a:lnTo>
                    <a:lnTo>
                      <a:pt x="1694" y="429"/>
                    </a:lnTo>
                    <a:lnTo>
                      <a:pt x="1715" y="429"/>
                    </a:lnTo>
                    <a:lnTo>
                      <a:pt x="1715" y="455"/>
                    </a:lnTo>
                    <a:lnTo>
                      <a:pt x="1733" y="455"/>
                    </a:lnTo>
                    <a:lnTo>
                      <a:pt x="1747" y="455"/>
                    </a:lnTo>
                    <a:lnTo>
                      <a:pt x="1747" y="501"/>
                    </a:lnTo>
                    <a:lnTo>
                      <a:pt x="1819" y="501"/>
                    </a:lnTo>
                    <a:lnTo>
                      <a:pt x="1819" y="535"/>
                    </a:lnTo>
                    <a:lnTo>
                      <a:pt x="1835" y="535"/>
                    </a:lnTo>
                    <a:lnTo>
                      <a:pt x="1852" y="535"/>
                    </a:lnTo>
                    <a:lnTo>
                      <a:pt x="1852" y="548"/>
                    </a:lnTo>
                    <a:lnTo>
                      <a:pt x="1876" y="548"/>
                    </a:lnTo>
                    <a:lnTo>
                      <a:pt x="1876" y="560"/>
                    </a:lnTo>
                    <a:lnTo>
                      <a:pt x="1889" y="560"/>
                    </a:lnTo>
                    <a:lnTo>
                      <a:pt x="1905" y="560"/>
                    </a:lnTo>
                    <a:lnTo>
                      <a:pt x="1905" y="576"/>
                    </a:lnTo>
                    <a:lnTo>
                      <a:pt x="1917" y="576"/>
                    </a:lnTo>
                    <a:lnTo>
                      <a:pt x="1917" y="587"/>
                    </a:lnTo>
                    <a:lnTo>
                      <a:pt x="1930" y="587"/>
                    </a:lnTo>
                    <a:lnTo>
                      <a:pt x="1930" y="611"/>
                    </a:lnTo>
                    <a:lnTo>
                      <a:pt x="1983" y="611"/>
                    </a:lnTo>
                    <a:lnTo>
                      <a:pt x="1983" y="626"/>
                    </a:lnTo>
                    <a:lnTo>
                      <a:pt x="2011" y="626"/>
                    </a:lnTo>
                    <a:lnTo>
                      <a:pt x="2011" y="652"/>
                    </a:lnTo>
                    <a:lnTo>
                      <a:pt x="2024" y="652"/>
                    </a:lnTo>
                    <a:lnTo>
                      <a:pt x="2024" y="667"/>
                    </a:lnTo>
                    <a:lnTo>
                      <a:pt x="2093" y="667"/>
                    </a:lnTo>
                    <a:lnTo>
                      <a:pt x="2093" y="681"/>
                    </a:lnTo>
                    <a:lnTo>
                      <a:pt x="2130" y="681"/>
                    </a:lnTo>
                    <a:lnTo>
                      <a:pt x="2130" y="708"/>
                    </a:lnTo>
                    <a:lnTo>
                      <a:pt x="2188" y="708"/>
                    </a:lnTo>
                    <a:lnTo>
                      <a:pt x="2188" y="732"/>
                    </a:lnTo>
                    <a:lnTo>
                      <a:pt x="2204" y="732"/>
                    </a:lnTo>
                    <a:lnTo>
                      <a:pt x="2204" y="749"/>
                    </a:lnTo>
                    <a:lnTo>
                      <a:pt x="2216" y="749"/>
                    </a:lnTo>
                    <a:lnTo>
                      <a:pt x="2216" y="769"/>
                    </a:lnTo>
                    <a:lnTo>
                      <a:pt x="2233" y="769"/>
                    </a:lnTo>
                    <a:lnTo>
                      <a:pt x="2233" y="788"/>
                    </a:lnTo>
                    <a:lnTo>
                      <a:pt x="2245" y="788"/>
                    </a:lnTo>
                    <a:lnTo>
                      <a:pt x="2245" y="802"/>
                    </a:lnTo>
                    <a:lnTo>
                      <a:pt x="2284" y="802"/>
                    </a:lnTo>
                    <a:lnTo>
                      <a:pt x="2284" y="839"/>
                    </a:lnTo>
                    <a:lnTo>
                      <a:pt x="2315" y="839"/>
                    </a:lnTo>
                    <a:lnTo>
                      <a:pt x="2315" y="870"/>
                    </a:lnTo>
                    <a:lnTo>
                      <a:pt x="2335" y="870"/>
                    </a:lnTo>
                    <a:lnTo>
                      <a:pt x="2335" y="915"/>
                    </a:lnTo>
                    <a:lnTo>
                      <a:pt x="2415" y="915"/>
                    </a:lnTo>
                    <a:lnTo>
                      <a:pt x="2415" y="939"/>
                    </a:lnTo>
                    <a:lnTo>
                      <a:pt x="2493" y="939"/>
                    </a:lnTo>
                    <a:lnTo>
                      <a:pt x="2493" y="968"/>
                    </a:lnTo>
                    <a:lnTo>
                      <a:pt x="2546" y="968"/>
                    </a:lnTo>
                    <a:lnTo>
                      <a:pt x="2546" y="995"/>
                    </a:lnTo>
                    <a:lnTo>
                      <a:pt x="2564" y="995"/>
                    </a:lnTo>
                    <a:lnTo>
                      <a:pt x="2564" y="1009"/>
                    </a:lnTo>
                    <a:lnTo>
                      <a:pt x="2630" y="1009"/>
                    </a:lnTo>
                    <a:lnTo>
                      <a:pt x="2630" y="1031"/>
                    </a:lnTo>
                    <a:lnTo>
                      <a:pt x="2712" y="1031"/>
                    </a:lnTo>
                    <a:lnTo>
                      <a:pt x="2712" y="1062"/>
                    </a:lnTo>
                    <a:lnTo>
                      <a:pt x="2800" y="1062"/>
                    </a:lnTo>
                    <a:lnTo>
                      <a:pt x="2800" y="1087"/>
                    </a:lnTo>
                    <a:lnTo>
                      <a:pt x="2831" y="1087"/>
                    </a:lnTo>
                    <a:lnTo>
                      <a:pt x="2831" y="1122"/>
                    </a:lnTo>
                    <a:lnTo>
                      <a:pt x="2857" y="1122"/>
                    </a:lnTo>
                    <a:lnTo>
                      <a:pt x="2857" y="1132"/>
                    </a:lnTo>
                    <a:lnTo>
                      <a:pt x="2886" y="1132"/>
                    </a:lnTo>
                    <a:lnTo>
                      <a:pt x="2886" y="1154"/>
                    </a:lnTo>
                    <a:lnTo>
                      <a:pt x="2949" y="1154"/>
                    </a:lnTo>
                    <a:lnTo>
                      <a:pt x="2949" y="1169"/>
                    </a:lnTo>
                    <a:lnTo>
                      <a:pt x="2984" y="1169"/>
                    </a:lnTo>
                    <a:lnTo>
                      <a:pt x="2984" y="1177"/>
                    </a:lnTo>
                    <a:lnTo>
                      <a:pt x="3072" y="1177"/>
                    </a:lnTo>
                    <a:lnTo>
                      <a:pt x="3083" y="1177"/>
                    </a:lnTo>
                    <a:lnTo>
                      <a:pt x="3083" y="1197"/>
                    </a:lnTo>
                    <a:lnTo>
                      <a:pt x="3101" y="1197"/>
                    </a:lnTo>
                    <a:lnTo>
                      <a:pt x="3101" y="1214"/>
                    </a:lnTo>
                    <a:lnTo>
                      <a:pt x="3111" y="1214"/>
                    </a:lnTo>
                    <a:lnTo>
                      <a:pt x="3111" y="1230"/>
                    </a:lnTo>
                    <a:lnTo>
                      <a:pt x="3130" y="1230"/>
                    </a:lnTo>
                    <a:lnTo>
                      <a:pt x="3130" y="1253"/>
                    </a:lnTo>
                    <a:lnTo>
                      <a:pt x="3144" y="1253"/>
                    </a:lnTo>
                    <a:lnTo>
                      <a:pt x="3144" y="1267"/>
                    </a:lnTo>
                    <a:lnTo>
                      <a:pt x="3154" y="1267"/>
                    </a:lnTo>
                    <a:lnTo>
                      <a:pt x="3154" y="1296"/>
                    </a:lnTo>
                    <a:lnTo>
                      <a:pt x="3224" y="1296"/>
                    </a:lnTo>
                    <a:lnTo>
                      <a:pt x="3224" y="1329"/>
                    </a:lnTo>
                    <a:lnTo>
                      <a:pt x="3240" y="1329"/>
                    </a:lnTo>
                    <a:lnTo>
                      <a:pt x="3240" y="1376"/>
                    </a:lnTo>
                    <a:lnTo>
                      <a:pt x="3359" y="1376"/>
                    </a:lnTo>
                    <a:lnTo>
                      <a:pt x="3359" y="1394"/>
                    </a:lnTo>
                    <a:lnTo>
                      <a:pt x="3373" y="1394"/>
                    </a:lnTo>
                    <a:lnTo>
                      <a:pt x="3382" y="1394"/>
                    </a:lnTo>
                    <a:lnTo>
                      <a:pt x="3382" y="1413"/>
                    </a:lnTo>
                    <a:lnTo>
                      <a:pt x="3394" y="1413"/>
                    </a:lnTo>
                    <a:lnTo>
                      <a:pt x="3394" y="1431"/>
                    </a:lnTo>
                    <a:lnTo>
                      <a:pt x="3412" y="1431"/>
                    </a:lnTo>
                    <a:lnTo>
                      <a:pt x="3412" y="1460"/>
                    </a:lnTo>
                    <a:lnTo>
                      <a:pt x="3418" y="1460"/>
                    </a:lnTo>
                    <a:lnTo>
                      <a:pt x="3418" y="1474"/>
                    </a:lnTo>
                    <a:lnTo>
                      <a:pt x="3519" y="1474"/>
                    </a:lnTo>
                    <a:lnTo>
                      <a:pt x="3519" y="1484"/>
                    </a:lnTo>
                    <a:lnTo>
                      <a:pt x="3533" y="1484"/>
                    </a:lnTo>
                    <a:lnTo>
                      <a:pt x="3533" y="1503"/>
                    </a:lnTo>
                    <a:lnTo>
                      <a:pt x="3547" y="1503"/>
                    </a:lnTo>
                    <a:lnTo>
                      <a:pt x="3547" y="1523"/>
                    </a:lnTo>
                    <a:lnTo>
                      <a:pt x="3621" y="1523"/>
                    </a:lnTo>
                    <a:lnTo>
                      <a:pt x="3621" y="1562"/>
                    </a:lnTo>
                    <a:lnTo>
                      <a:pt x="3636" y="1562"/>
                    </a:lnTo>
                    <a:lnTo>
                      <a:pt x="3636" y="1581"/>
                    </a:lnTo>
                    <a:lnTo>
                      <a:pt x="3781" y="1581"/>
                    </a:lnTo>
                    <a:lnTo>
                      <a:pt x="3781" y="1597"/>
                    </a:lnTo>
                    <a:lnTo>
                      <a:pt x="3822" y="1597"/>
                    </a:lnTo>
                    <a:lnTo>
                      <a:pt x="3822" y="1612"/>
                    </a:lnTo>
                    <a:lnTo>
                      <a:pt x="3855" y="1612"/>
                    </a:lnTo>
                    <a:lnTo>
                      <a:pt x="3855" y="1630"/>
                    </a:lnTo>
                    <a:lnTo>
                      <a:pt x="3937" y="1630"/>
                    </a:lnTo>
                    <a:lnTo>
                      <a:pt x="3937" y="1650"/>
                    </a:lnTo>
                    <a:lnTo>
                      <a:pt x="3986" y="1650"/>
                    </a:lnTo>
                    <a:lnTo>
                      <a:pt x="3986" y="1665"/>
                    </a:lnTo>
                    <a:lnTo>
                      <a:pt x="4006" y="1665"/>
                    </a:lnTo>
                    <a:lnTo>
                      <a:pt x="4006" y="1681"/>
                    </a:lnTo>
                    <a:lnTo>
                      <a:pt x="4018" y="1681"/>
                    </a:lnTo>
                    <a:lnTo>
                      <a:pt x="4018" y="1694"/>
                    </a:lnTo>
                    <a:lnTo>
                      <a:pt x="4049" y="1694"/>
                    </a:lnTo>
                    <a:lnTo>
                      <a:pt x="4049" y="1706"/>
                    </a:lnTo>
                    <a:lnTo>
                      <a:pt x="4070" y="1706"/>
                    </a:lnTo>
                    <a:lnTo>
                      <a:pt x="4070" y="1726"/>
                    </a:lnTo>
                    <a:lnTo>
                      <a:pt x="4080" y="1726"/>
                    </a:lnTo>
                    <a:lnTo>
                      <a:pt x="4080" y="1747"/>
                    </a:lnTo>
                    <a:lnTo>
                      <a:pt x="4107" y="1747"/>
                    </a:lnTo>
                    <a:lnTo>
                      <a:pt x="4107" y="1788"/>
                    </a:lnTo>
                    <a:lnTo>
                      <a:pt x="4145" y="1788"/>
                    </a:lnTo>
                    <a:lnTo>
                      <a:pt x="4145" y="1823"/>
                    </a:lnTo>
                    <a:lnTo>
                      <a:pt x="4158" y="1823"/>
                    </a:lnTo>
                    <a:lnTo>
                      <a:pt x="4158" y="1835"/>
                    </a:lnTo>
                    <a:lnTo>
                      <a:pt x="4219" y="1835"/>
                    </a:lnTo>
                    <a:lnTo>
                      <a:pt x="4219" y="1860"/>
                    </a:lnTo>
                    <a:lnTo>
                      <a:pt x="4260" y="1860"/>
                    </a:lnTo>
                    <a:lnTo>
                      <a:pt x="4260" y="1888"/>
                    </a:lnTo>
                    <a:lnTo>
                      <a:pt x="4311" y="1888"/>
                    </a:lnTo>
                    <a:lnTo>
                      <a:pt x="4311" y="1915"/>
                    </a:lnTo>
                    <a:lnTo>
                      <a:pt x="4340" y="1915"/>
                    </a:lnTo>
                    <a:lnTo>
                      <a:pt x="4340" y="1931"/>
                    </a:lnTo>
                    <a:lnTo>
                      <a:pt x="4467" y="1931"/>
                    </a:lnTo>
                    <a:lnTo>
                      <a:pt x="4467" y="1972"/>
                    </a:lnTo>
                    <a:lnTo>
                      <a:pt x="4500" y="1972"/>
                    </a:lnTo>
                    <a:lnTo>
                      <a:pt x="4500" y="1991"/>
                    </a:lnTo>
                    <a:lnTo>
                      <a:pt x="4541" y="1991"/>
                    </a:lnTo>
                    <a:lnTo>
                      <a:pt x="4541" y="2028"/>
                    </a:lnTo>
                    <a:lnTo>
                      <a:pt x="4616" y="2028"/>
                    </a:lnTo>
                    <a:lnTo>
                      <a:pt x="4616" y="2048"/>
                    </a:lnTo>
                    <a:lnTo>
                      <a:pt x="4678" y="2048"/>
                    </a:lnTo>
                    <a:lnTo>
                      <a:pt x="4705" y="2048"/>
                    </a:lnTo>
                    <a:lnTo>
                      <a:pt x="4705" y="2054"/>
                    </a:lnTo>
                    <a:lnTo>
                      <a:pt x="4731" y="2054"/>
                    </a:lnTo>
                    <a:lnTo>
                      <a:pt x="4731" y="2075"/>
                    </a:lnTo>
                    <a:lnTo>
                      <a:pt x="4881" y="2075"/>
                    </a:lnTo>
                    <a:lnTo>
                      <a:pt x="4881" y="2101"/>
                    </a:lnTo>
                    <a:lnTo>
                      <a:pt x="5331" y="2101"/>
                    </a:lnTo>
                    <a:lnTo>
                      <a:pt x="5331" y="2128"/>
                    </a:lnTo>
                    <a:lnTo>
                      <a:pt x="5466" y="2128"/>
                    </a:lnTo>
                    <a:lnTo>
                      <a:pt x="5466" y="2151"/>
                    </a:lnTo>
                    <a:lnTo>
                      <a:pt x="5532" y="2151"/>
                    </a:lnTo>
                    <a:lnTo>
                      <a:pt x="5532" y="2190"/>
                    </a:lnTo>
                    <a:lnTo>
                      <a:pt x="5636" y="2190"/>
                    </a:lnTo>
                    <a:lnTo>
                      <a:pt x="5636" y="2233"/>
                    </a:lnTo>
                    <a:lnTo>
                      <a:pt x="5739" y="2233"/>
                    </a:lnTo>
                    <a:lnTo>
                      <a:pt x="5739" y="2257"/>
                    </a:lnTo>
                    <a:lnTo>
                      <a:pt x="5794" y="2257"/>
                    </a:lnTo>
                    <a:lnTo>
                      <a:pt x="5794" y="2284"/>
                    </a:lnTo>
                    <a:lnTo>
                      <a:pt x="5808" y="2284"/>
                    </a:lnTo>
                    <a:lnTo>
                      <a:pt x="5808" y="2296"/>
                    </a:lnTo>
                    <a:lnTo>
                      <a:pt x="5858" y="2296"/>
                    </a:lnTo>
                    <a:lnTo>
                      <a:pt x="5858" y="2337"/>
                    </a:lnTo>
                    <a:lnTo>
                      <a:pt x="6204" y="2337"/>
                    </a:lnTo>
                    <a:lnTo>
                      <a:pt x="6204" y="2401"/>
                    </a:lnTo>
                    <a:lnTo>
                      <a:pt x="6509" y="2401"/>
                    </a:lnTo>
                    <a:lnTo>
                      <a:pt x="6509" y="2503"/>
                    </a:lnTo>
                    <a:lnTo>
                      <a:pt x="7158" y="2503"/>
                    </a:lnTo>
                  </a:path>
                </a:pathLst>
              </a:custGeom>
              <a:noFill/>
              <a:ln w="12700" cap="sq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9A6416C1-CDD4-BC36-C05B-4750012C3EBC}"/>
                </a:ext>
              </a:extLst>
            </p:cNvPr>
            <p:cNvGrpSpPr/>
            <p:nvPr/>
          </p:nvGrpSpPr>
          <p:grpSpPr>
            <a:xfrm>
              <a:off x="967391" y="3113405"/>
              <a:ext cx="4025922" cy="1647925"/>
              <a:chOff x="1017979" y="3546576"/>
              <a:chExt cx="4025922" cy="1647925"/>
            </a:xfrm>
          </p:grpSpPr>
          <p:sp>
            <p:nvSpPr>
              <p:cNvPr id="177" name="Line 526">
                <a:extLst>
                  <a:ext uri="{FF2B5EF4-FFF2-40B4-BE49-F238E27FC236}">
                    <a16:creationId xmlns:a16="http://schemas.microsoft.com/office/drawing/2014/main" id="{C7896A7D-C902-6168-FF1F-E68FD4AAE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3951" y="3561532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78" name="Line 527">
                <a:extLst>
                  <a:ext uri="{FF2B5EF4-FFF2-40B4-BE49-F238E27FC236}">
                    <a16:creationId xmlns:a16="http://schemas.microsoft.com/office/drawing/2014/main" id="{2ECAEFAC-33C3-1981-DE21-0C0275F4A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35671" y="3578703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79" name="Line 528">
                <a:extLst>
                  <a:ext uri="{FF2B5EF4-FFF2-40B4-BE49-F238E27FC236}">
                    <a16:creationId xmlns:a16="http://schemas.microsoft.com/office/drawing/2014/main" id="{3390E035-7517-BCBA-3E1F-DACA0B37E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7623" y="3584243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0" name="Line 529">
                <a:extLst>
                  <a:ext uri="{FF2B5EF4-FFF2-40B4-BE49-F238E27FC236}">
                    <a16:creationId xmlns:a16="http://schemas.microsoft.com/office/drawing/2014/main" id="{7692E5ED-A0E6-107F-BD63-889569377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09343" y="3602522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1" name="Line 530">
                <a:extLst>
                  <a:ext uri="{FF2B5EF4-FFF2-40B4-BE49-F238E27FC236}">
                    <a16:creationId xmlns:a16="http://schemas.microsoft.com/office/drawing/2014/main" id="{BAC374CD-4086-077C-C9FE-82DE1B914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3015" y="3594767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2" name="Line 531">
                <a:extLst>
                  <a:ext uri="{FF2B5EF4-FFF2-40B4-BE49-F238E27FC236}">
                    <a16:creationId xmlns:a16="http://schemas.microsoft.com/office/drawing/2014/main" id="{078088BE-69E5-8BB8-4581-B802914B7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64736" y="3612493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3" name="Line 532">
                <a:extLst>
                  <a:ext uri="{FF2B5EF4-FFF2-40B4-BE49-F238E27FC236}">
                    <a16:creationId xmlns:a16="http://schemas.microsoft.com/office/drawing/2014/main" id="{191AD959-3BFF-2DA1-8B43-FE6D5B1B1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2285" y="3644620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4" name="Line 533">
                <a:extLst>
                  <a:ext uri="{FF2B5EF4-FFF2-40B4-BE49-F238E27FC236}">
                    <a16:creationId xmlns:a16="http://schemas.microsoft.com/office/drawing/2014/main" id="{982F7787-D84E-454A-23FD-B572D8A226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24006" y="3662900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5" name="Line 534">
                <a:extLst>
                  <a:ext uri="{FF2B5EF4-FFF2-40B4-BE49-F238E27FC236}">
                    <a16:creationId xmlns:a16="http://schemas.microsoft.com/office/drawing/2014/main" id="{FC350B44-ED1F-8410-A9BC-A19D55584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170" y="4071142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6" name="Line 535">
                <a:extLst>
                  <a:ext uri="{FF2B5EF4-FFF2-40B4-BE49-F238E27FC236}">
                    <a16:creationId xmlns:a16="http://schemas.microsoft.com/office/drawing/2014/main" id="{098500B7-2EF7-48D3-4DD7-2D9F9C696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16445" y="4089422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7" name="Line 536">
                <a:extLst>
                  <a:ext uri="{FF2B5EF4-FFF2-40B4-BE49-F238E27FC236}">
                    <a16:creationId xmlns:a16="http://schemas.microsoft.com/office/drawing/2014/main" id="{4FE990C5-4F6B-34C3-818C-3D99BA6B1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2681" y="4159770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8" name="Line 537">
                <a:extLst>
                  <a:ext uri="{FF2B5EF4-FFF2-40B4-BE49-F238E27FC236}">
                    <a16:creationId xmlns:a16="http://schemas.microsoft.com/office/drawing/2014/main" id="{DBC94823-6FBB-5A6B-E133-7D4C97316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44401" y="4178050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89" name="Line 538">
                <a:extLst>
                  <a:ext uri="{FF2B5EF4-FFF2-40B4-BE49-F238E27FC236}">
                    <a16:creationId xmlns:a16="http://schemas.microsoft.com/office/drawing/2014/main" id="{9EE36FFA-D2F5-EA90-FCBC-C7BDEACAB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5887" y="4189682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0" name="Line 539">
                <a:extLst>
                  <a:ext uri="{FF2B5EF4-FFF2-40B4-BE49-F238E27FC236}">
                    <a16:creationId xmlns:a16="http://schemas.microsoft.com/office/drawing/2014/main" id="{BA34E8A7-1B0B-3FE5-DBD5-7B9692B10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7607" y="4207408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1" name="Line 540">
                <a:extLst>
                  <a:ext uri="{FF2B5EF4-FFF2-40B4-BE49-F238E27FC236}">
                    <a16:creationId xmlns:a16="http://schemas.microsoft.com/office/drawing/2014/main" id="{1DFFF22E-F1E7-DBF1-B513-DF85A3DE4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0402" y="4306560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2" name="Line 541">
                <a:extLst>
                  <a:ext uri="{FF2B5EF4-FFF2-40B4-BE49-F238E27FC236}">
                    <a16:creationId xmlns:a16="http://schemas.microsoft.com/office/drawing/2014/main" id="{CAC894B4-CF45-C811-D2D7-7E5121A15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2123" y="4324840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3" name="Line 542">
                <a:extLst>
                  <a:ext uri="{FF2B5EF4-FFF2-40B4-BE49-F238E27FC236}">
                    <a16:creationId xmlns:a16="http://schemas.microsoft.com/office/drawing/2014/main" id="{240EBB0A-A8F4-DCE4-CF2A-A029204AE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4221" y="4325947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4" name="Line 543">
                <a:extLst>
                  <a:ext uri="{FF2B5EF4-FFF2-40B4-BE49-F238E27FC236}">
                    <a16:creationId xmlns:a16="http://schemas.microsoft.com/office/drawing/2014/main" id="{901EAD7D-94E6-77AC-CB84-2C2578631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75941" y="4343673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5" name="Line 544">
                <a:extLst>
                  <a:ext uri="{FF2B5EF4-FFF2-40B4-BE49-F238E27FC236}">
                    <a16:creationId xmlns:a16="http://schemas.microsoft.com/office/drawing/2014/main" id="{906372CD-BE42-D000-8C78-4CDDDC86A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1099" y="4408482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6" name="Line 545">
                <a:extLst>
                  <a:ext uri="{FF2B5EF4-FFF2-40B4-BE49-F238E27FC236}">
                    <a16:creationId xmlns:a16="http://schemas.microsoft.com/office/drawing/2014/main" id="{7693E5B6-0C4C-BA46-DCF7-ABE25AE08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3927" y="4426762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7" name="Line 546">
                <a:extLst>
                  <a:ext uri="{FF2B5EF4-FFF2-40B4-BE49-F238E27FC236}">
                    <a16:creationId xmlns:a16="http://schemas.microsoft.com/office/drawing/2014/main" id="{D5D1D65B-5418-0CE2-2AD2-7DE74A7E5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895" y="4558596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8" name="Line 547">
                <a:extLst>
                  <a:ext uri="{FF2B5EF4-FFF2-40B4-BE49-F238E27FC236}">
                    <a16:creationId xmlns:a16="http://schemas.microsoft.com/office/drawing/2014/main" id="{82B567D9-D1FD-B901-0FA3-81ECE66B0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9723" y="4575767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99" name="Line 548">
                <a:extLst>
                  <a:ext uri="{FF2B5EF4-FFF2-40B4-BE49-F238E27FC236}">
                    <a16:creationId xmlns:a16="http://schemas.microsoft.com/office/drawing/2014/main" id="{93463290-0F37-C1F5-AFAF-96EF8EC97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4693" y="4860484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0" name="Line 549">
                <a:extLst>
                  <a:ext uri="{FF2B5EF4-FFF2-40B4-BE49-F238E27FC236}">
                    <a16:creationId xmlns:a16="http://schemas.microsoft.com/office/drawing/2014/main" id="{9464EA79-0D1A-E68C-4C8E-0F9DD88C5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7521" y="4877656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1" name="Line 550">
                <a:extLst>
                  <a:ext uri="{FF2B5EF4-FFF2-40B4-BE49-F238E27FC236}">
                    <a16:creationId xmlns:a16="http://schemas.microsoft.com/office/drawing/2014/main" id="{434B8A49-54FF-FB74-529B-50B0850F9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1835" y="4860484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2" name="Line 551">
                <a:extLst>
                  <a:ext uri="{FF2B5EF4-FFF2-40B4-BE49-F238E27FC236}">
                    <a16:creationId xmlns:a16="http://schemas.microsoft.com/office/drawing/2014/main" id="{3C0CB803-D61F-909E-E496-9B08974EC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64663" y="4877656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3" name="Line 552">
                <a:extLst>
                  <a:ext uri="{FF2B5EF4-FFF2-40B4-BE49-F238E27FC236}">
                    <a16:creationId xmlns:a16="http://schemas.microsoft.com/office/drawing/2014/main" id="{6EC134CF-74A3-B7B1-C08C-1CAB3F4C5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3438" y="4872117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4" name="Line 553">
                <a:extLst>
                  <a:ext uri="{FF2B5EF4-FFF2-40B4-BE49-F238E27FC236}">
                    <a16:creationId xmlns:a16="http://schemas.microsoft.com/office/drawing/2014/main" id="{AD6CDE1C-93C1-112E-5728-6FEF48C14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5158" y="4889842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5" name="Line 554">
                <a:extLst>
                  <a:ext uri="{FF2B5EF4-FFF2-40B4-BE49-F238E27FC236}">
                    <a16:creationId xmlns:a16="http://schemas.microsoft.com/office/drawing/2014/main" id="{66BE3BB9-CF9D-588B-C756-B6760390C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6732" y="4872117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6" name="Line 555">
                <a:extLst>
                  <a:ext uri="{FF2B5EF4-FFF2-40B4-BE49-F238E27FC236}">
                    <a16:creationId xmlns:a16="http://schemas.microsoft.com/office/drawing/2014/main" id="{FB11276C-1E74-D73D-2295-5DC247EAE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9007" y="4889842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7" name="Line 556">
                <a:extLst>
                  <a:ext uri="{FF2B5EF4-FFF2-40B4-BE49-F238E27FC236}">
                    <a16:creationId xmlns:a16="http://schemas.microsoft.com/office/drawing/2014/main" id="{A7AEC582-684C-2F99-F935-4C7F46E01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9355" y="4893166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8" name="Line 557">
                <a:extLst>
                  <a:ext uri="{FF2B5EF4-FFF2-40B4-BE49-F238E27FC236}">
                    <a16:creationId xmlns:a16="http://schemas.microsoft.com/office/drawing/2014/main" id="{F7034431-1AF1-B9BF-53B6-4A87B7615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2183" y="4910338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09" name="Line 558">
                <a:extLst>
                  <a:ext uri="{FF2B5EF4-FFF2-40B4-BE49-F238E27FC236}">
                    <a16:creationId xmlns:a16="http://schemas.microsoft.com/office/drawing/2014/main" id="{458A6BED-62A5-F508-D748-C9E85B124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4252" y="4907014"/>
                <a:ext cx="0" cy="35451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0" name="Line 559">
                <a:extLst>
                  <a:ext uri="{FF2B5EF4-FFF2-40B4-BE49-F238E27FC236}">
                    <a16:creationId xmlns:a16="http://schemas.microsoft.com/office/drawing/2014/main" id="{DBD15CA4-700F-5D1F-DEA4-C00EAF276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5973" y="4925294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1" name="Line 560">
                <a:extLst>
                  <a:ext uri="{FF2B5EF4-FFF2-40B4-BE49-F238E27FC236}">
                    <a16:creationId xmlns:a16="http://schemas.microsoft.com/office/drawing/2014/main" id="{2B0DB968-1F9F-B1F0-0550-1C5A1C9FD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22532" y="4912553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2" name="Line 561">
                <a:extLst>
                  <a:ext uri="{FF2B5EF4-FFF2-40B4-BE49-F238E27FC236}">
                    <a16:creationId xmlns:a16="http://schemas.microsoft.com/office/drawing/2014/main" id="{8740C983-61D8-2F58-4427-CC3A44634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4252" y="4930833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3" name="Line 562">
                <a:extLst>
                  <a:ext uri="{FF2B5EF4-FFF2-40B4-BE49-F238E27FC236}">
                    <a16:creationId xmlns:a16="http://schemas.microsoft.com/office/drawing/2014/main" id="{F3D5758E-76AD-F1C1-E38D-1A07AB22D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6846" y="4921970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4" name="Line 563">
                <a:extLst>
                  <a:ext uri="{FF2B5EF4-FFF2-40B4-BE49-F238E27FC236}">
                    <a16:creationId xmlns:a16="http://schemas.microsoft.com/office/drawing/2014/main" id="{DDBA6466-7915-66C1-C09B-E4EF233BE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9674" y="4939696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5" name="Line 564">
                <a:extLst>
                  <a:ext uri="{FF2B5EF4-FFF2-40B4-BE49-F238E27FC236}">
                    <a16:creationId xmlns:a16="http://schemas.microsoft.com/office/drawing/2014/main" id="{82839014-4548-3652-818A-A462D7EC0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5708" y="4927509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6" name="Line 565">
                <a:extLst>
                  <a:ext uri="{FF2B5EF4-FFF2-40B4-BE49-F238E27FC236}">
                    <a16:creationId xmlns:a16="http://schemas.microsoft.com/office/drawing/2014/main" id="{1F20AE53-660A-B7C4-9B34-6F98B756D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7429" y="4945789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7" name="Line 566">
                <a:extLst>
                  <a:ext uri="{FF2B5EF4-FFF2-40B4-BE49-F238E27FC236}">
                    <a16:creationId xmlns:a16="http://schemas.microsoft.com/office/drawing/2014/main" id="{8AFBB1A6-551B-F3C0-02C8-D4DD90D33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1743" y="4949112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8" name="Line 567">
                <a:extLst>
                  <a:ext uri="{FF2B5EF4-FFF2-40B4-BE49-F238E27FC236}">
                    <a16:creationId xmlns:a16="http://schemas.microsoft.com/office/drawing/2014/main" id="{55693251-B09E-4115-674B-00B2D0FAF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83463" y="4967392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19" name="Line 568">
                <a:extLst>
                  <a:ext uri="{FF2B5EF4-FFF2-40B4-BE49-F238E27FC236}">
                    <a16:creationId xmlns:a16="http://schemas.microsoft.com/office/drawing/2014/main" id="{31413DA2-1373-4372-2E57-8CB725D53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733" y="4959083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20" name="Line 569">
                <a:extLst>
                  <a:ext uri="{FF2B5EF4-FFF2-40B4-BE49-F238E27FC236}">
                    <a16:creationId xmlns:a16="http://schemas.microsoft.com/office/drawing/2014/main" id="{AF8A2652-5B07-80FC-C59C-94BAC9997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25562" y="4977362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21" name="Line 570">
                <a:extLst>
                  <a:ext uri="{FF2B5EF4-FFF2-40B4-BE49-F238E27FC236}">
                    <a16:creationId xmlns:a16="http://schemas.microsoft.com/office/drawing/2014/main" id="{8407A89C-9ECF-901F-9E76-01894C233E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9905" y="4959083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22" name="Line 571">
                <a:extLst>
                  <a:ext uri="{FF2B5EF4-FFF2-40B4-BE49-F238E27FC236}">
                    <a16:creationId xmlns:a16="http://schemas.microsoft.com/office/drawing/2014/main" id="{1ABD5BF2-A4CD-7154-DDDA-7F13669F8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1625" y="4977362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23" name="Line 572">
                <a:extLst>
                  <a:ext uri="{FF2B5EF4-FFF2-40B4-BE49-F238E27FC236}">
                    <a16:creationId xmlns:a16="http://schemas.microsoft.com/office/drawing/2014/main" id="{31FC9B1D-F967-6E58-5E62-0BD031AB9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8768" y="4959083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24" name="Line 573">
                <a:extLst>
                  <a:ext uri="{FF2B5EF4-FFF2-40B4-BE49-F238E27FC236}">
                    <a16:creationId xmlns:a16="http://schemas.microsoft.com/office/drawing/2014/main" id="{6320E2B1-0AEE-88A8-DB31-CEBB1EB4C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0488" y="4977362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25" name="Line 574">
                <a:extLst>
                  <a:ext uri="{FF2B5EF4-FFF2-40B4-BE49-F238E27FC236}">
                    <a16:creationId xmlns:a16="http://schemas.microsoft.com/office/drawing/2014/main" id="{BCEC46E1-FC1E-8837-E7C2-540896D32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4307" y="4959083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26" name="Line 575">
                <a:extLst>
                  <a:ext uri="{FF2B5EF4-FFF2-40B4-BE49-F238E27FC236}">
                    <a16:creationId xmlns:a16="http://schemas.microsoft.com/office/drawing/2014/main" id="{1A55E9AC-93F0-3539-32E1-3BFDEFD0E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6027" y="4977362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27" name="Line 576">
                <a:extLst>
                  <a:ext uri="{FF2B5EF4-FFF2-40B4-BE49-F238E27FC236}">
                    <a16:creationId xmlns:a16="http://schemas.microsoft.com/office/drawing/2014/main" id="{0C93EB18-0769-4D4C-FF11-D7C047FA72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0866" y="4986779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28" name="Line 577">
                <a:extLst>
                  <a:ext uri="{FF2B5EF4-FFF2-40B4-BE49-F238E27FC236}">
                    <a16:creationId xmlns:a16="http://schemas.microsoft.com/office/drawing/2014/main" id="{1E343FF0-E7FE-0607-9F0E-1A73F0078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2586" y="5004505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29" name="Line 578">
                <a:extLst>
                  <a:ext uri="{FF2B5EF4-FFF2-40B4-BE49-F238E27FC236}">
                    <a16:creationId xmlns:a16="http://schemas.microsoft.com/office/drawing/2014/main" id="{0B4EE3FB-BD30-C9F7-DAA6-B3516D6FF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4043" y="5002289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0" name="Line 579">
                <a:extLst>
                  <a:ext uri="{FF2B5EF4-FFF2-40B4-BE49-F238E27FC236}">
                    <a16:creationId xmlns:a16="http://schemas.microsoft.com/office/drawing/2014/main" id="{2D2ED493-5DA1-FD2E-BA66-C3B8D7A37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5763" y="5020569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1" name="Line 580">
                <a:extLst>
                  <a:ext uri="{FF2B5EF4-FFF2-40B4-BE49-F238E27FC236}">
                    <a16:creationId xmlns:a16="http://schemas.microsoft.com/office/drawing/2014/main" id="{B2E0CEC0-2467-EB4C-F739-0E94B8C9A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7219" y="5017245"/>
                <a:ext cx="0" cy="34897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2" name="Line 581">
                <a:extLst>
                  <a:ext uri="{FF2B5EF4-FFF2-40B4-BE49-F238E27FC236}">
                    <a16:creationId xmlns:a16="http://schemas.microsoft.com/office/drawing/2014/main" id="{46B7AAD4-D100-C5EF-5F30-B35434BAE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99494" y="5035525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3" name="Line 582">
                <a:extLst>
                  <a:ext uri="{FF2B5EF4-FFF2-40B4-BE49-F238E27FC236}">
                    <a16:creationId xmlns:a16="http://schemas.microsoft.com/office/drawing/2014/main" id="{2F9C5043-30E6-40F1-45D8-6A851553A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8180" y="5053250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4" name="Line 583">
                <a:extLst>
                  <a:ext uri="{FF2B5EF4-FFF2-40B4-BE49-F238E27FC236}">
                    <a16:creationId xmlns:a16="http://schemas.microsoft.com/office/drawing/2014/main" id="{6D13985F-2C1A-F251-D565-C3CBA697D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50455" y="5071530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5" name="Line 584">
                <a:extLst>
                  <a:ext uri="{FF2B5EF4-FFF2-40B4-BE49-F238E27FC236}">
                    <a16:creationId xmlns:a16="http://schemas.microsoft.com/office/drawing/2014/main" id="{E5390C1F-6DC6-2E92-2662-33796EFDE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1269" y="5057128"/>
                <a:ext cx="0" cy="36005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6" name="Line 585">
                <a:extLst>
                  <a:ext uri="{FF2B5EF4-FFF2-40B4-BE49-F238E27FC236}">
                    <a16:creationId xmlns:a16="http://schemas.microsoft.com/office/drawing/2014/main" id="{7C80D897-25B9-EDA3-E0FD-4479C62A9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990" y="5074853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7" name="Line 586">
                <a:extLst>
                  <a:ext uri="{FF2B5EF4-FFF2-40B4-BE49-F238E27FC236}">
                    <a16:creationId xmlns:a16="http://schemas.microsoft.com/office/drawing/2014/main" id="{408CC1E4-CD83-FC7D-6574-2B57B2CF6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8877" y="5070422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8" name="Line 587">
                <a:extLst>
                  <a:ext uri="{FF2B5EF4-FFF2-40B4-BE49-F238E27FC236}">
                    <a16:creationId xmlns:a16="http://schemas.microsoft.com/office/drawing/2014/main" id="{526F10E1-C64F-0A1F-7AC7-6E16CF4AE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91152" y="5088701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39" name="Line 588">
                <a:extLst>
                  <a:ext uri="{FF2B5EF4-FFF2-40B4-BE49-F238E27FC236}">
                    <a16:creationId xmlns:a16="http://schemas.microsoft.com/office/drawing/2014/main" id="{1A50A3A5-036C-37F5-2A7D-AE670A5E7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7652" y="5070422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0" name="Line 589">
                <a:extLst>
                  <a:ext uri="{FF2B5EF4-FFF2-40B4-BE49-F238E27FC236}">
                    <a16:creationId xmlns:a16="http://schemas.microsoft.com/office/drawing/2014/main" id="{B6064C58-4880-AD67-9BB3-35B11A691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29372" y="5088701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1" name="Line 590">
                <a:extLst>
                  <a:ext uri="{FF2B5EF4-FFF2-40B4-BE49-F238E27FC236}">
                    <a16:creationId xmlns:a16="http://schemas.microsoft.com/office/drawing/2014/main" id="{849D1DC6-C90B-A32B-7B3A-0195118D0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1937" y="5070422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2" name="Line 591">
                <a:extLst>
                  <a:ext uri="{FF2B5EF4-FFF2-40B4-BE49-F238E27FC236}">
                    <a16:creationId xmlns:a16="http://schemas.microsoft.com/office/drawing/2014/main" id="{C1D43E10-92EC-8702-6FA1-00C33096C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84211" y="5088701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3" name="Line 592">
                <a:extLst>
                  <a:ext uri="{FF2B5EF4-FFF2-40B4-BE49-F238E27FC236}">
                    <a16:creationId xmlns:a16="http://schemas.microsoft.com/office/drawing/2014/main" id="{9A6AB335-4EC5-6BB9-0CE1-9B1CC3FEE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3452" y="5095348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4" name="Line 593">
                <a:extLst>
                  <a:ext uri="{FF2B5EF4-FFF2-40B4-BE49-F238E27FC236}">
                    <a16:creationId xmlns:a16="http://schemas.microsoft.com/office/drawing/2014/main" id="{528338AF-C83D-F79F-0278-EAEC96DFE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36280" y="5113628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5" name="Line 594">
                <a:extLst>
                  <a:ext uri="{FF2B5EF4-FFF2-40B4-BE49-F238E27FC236}">
                    <a16:creationId xmlns:a16="http://schemas.microsoft.com/office/drawing/2014/main" id="{344826F4-26A6-367E-9880-47ED20CEC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4996" y="5095348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6" name="Line 595">
                <a:extLst>
                  <a:ext uri="{FF2B5EF4-FFF2-40B4-BE49-F238E27FC236}">
                    <a16:creationId xmlns:a16="http://schemas.microsoft.com/office/drawing/2014/main" id="{32E72033-93BF-723E-2944-366EAB083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7270" y="5113628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7" name="Line 596">
                <a:extLst>
                  <a:ext uri="{FF2B5EF4-FFF2-40B4-BE49-F238E27FC236}">
                    <a16:creationId xmlns:a16="http://schemas.microsoft.com/office/drawing/2014/main" id="{978A6E00-117C-BC2D-17D9-8DB1502FF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7065" y="5120275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8" name="Line 597">
                <a:extLst>
                  <a:ext uri="{FF2B5EF4-FFF2-40B4-BE49-F238E27FC236}">
                    <a16:creationId xmlns:a16="http://schemas.microsoft.com/office/drawing/2014/main" id="{7B36E2CD-86BC-AB9F-2EB2-4B9487753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0447" y="5138554"/>
                <a:ext cx="34897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9" name="Line 598">
                <a:extLst>
                  <a:ext uri="{FF2B5EF4-FFF2-40B4-BE49-F238E27FC236}">
                    <a16:creationId xmlns:a16="http://schemas.microsoft.com/office/drawing/2014/main" id="{53D66B30-0912-0829-1CEB-F896AE987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3506" y="5157942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0" name="Line 599">
                <a:extLst>
                  <a:ext uri="{FF2B5EF4-FFF2-40B4-BE49-F238E27FC236}">
                    <a16:creationId xmlns:a16="http://schemas.microsoft.com/office/drawing/2014/main" id="{E2F77D59-9B15-53BA-0A1A-D3C9C41C5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05227" y="5176221"/>
                <a:ext cx="36005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1" name="Line 600">
                <a:extLst>
                  <a:ext uri="{FF2B5EF4-FFF2-40B4-BE49-F238E27FC236}">
                    <a16:creationId xmlns:a16="http://schemas.microsoft.com/office/drawing/2014/main" id="{FABC4C2B-2389-9B3E-161E-56906657D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178" y="5157942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2" name="Line 601">
                <a:extLst>
                  <a:ext uri="{FF2B5EF4-FFF2-40B4-BE49-F238E27FC236}">
                    <a16:creationId xmlns:a16="http://schemas.microsoft.com/office/drawing/2014/main" id="{4A53533F-D68A-1F36-7033-FDA8F53C9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78899" y="5176221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3" name="Line 602">
                <a:extLst>
                  <a:ext uri="{FF2B5EF4-FFF2-40B4-BE49-F238E27FC236}">
                    <a16:creationId xmlns:a16="http://schemas.microsoft.com/office/drawing/2014/main" id="{7117E2CD-DE38-73AA-4953-1E4A6DC26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5428" y="5157942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4" name="Line 603">
                <a:extLst>
                  <a:ext uri="{FF2B5EF4-FFF2-40B4-BE49-F238E27FC236}">
                    <a16:creationId xmlns:a16="http://schemas.microsoft.com/office/drawing/2014/main" id="{C3F83EE3-D03A-C9C4-2AB2-AAB125E99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07149" y="5176221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5" name="Line 604">
                <a:extLst>
                  <a:ext uri="{FF2B5EF4-FFF2-40B4-BE49-F238E27FC236}">
                    <a16:creationId xmlns:a16="http://schemas.microsoft.com/office/drawing/2014/main" id="{87F90D7C-2C77-2B8A-A842-50674588D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8139" y="5157942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6" name="Line 605">
                <a:extLst>
                  <a:ext uri="{FF2B5EF4-FFF2-40B4-BE49-F238E27FC236}">
                    <a16:creationId xmlns:a16="http://schemas.microsoft.com/office/drawing/2014/main" id="{F3485199-2739-A7C3-1F62-A9CD27041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29860" y="5176221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7" name="Line 606">
                <a:extLst>
                  <a:ext uri="{FF2B5EF4-FFF2-40B4-BE49-F238E27FC236}">
                    <a16:creationId xmlns:a16="http://schemas.microsoft.com/office/drawing/2014/main" id="{5287DD95-4402-37B1-8605-96257FE68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7875" y="5157942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8" name="Line 607">
                <a:extLst>
                  <a:ext uri="{FF2B5EF4-FFF2-40B4-BE49-F238E27FC236}">
                    <a16:creationId xmlns:a16="http://schemas.microsoft.com/office/drawing/2014/main" id="{5499F4D4-B8D0-784C-18D5-75DE85538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19596" y="5176221"/>
                <a:ext cx="36559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59" name="Line 608">
                <a:extLst>
                  <a:ext uri="{FF2B5EF4-FFF2-40B4-BE49-F238E27FC236}">
                    <a16:creationId xmlns:a16="http://schemas.microsoft.com/office/drawing/2014/main" id="{BB926AB2-EEDB-8A0D-82CB-2624ECB26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2361" y="5157942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60" name="Line 609">
                <a:extLst>
                  <a:ext uri="{FF2B5EF4-FFF2-40B4-BE49-F238E27FC236}">
                    <a16:creationId xmlns:a16="http://schemas.microsoft.com/office/drawing/2014/main" id="{B055178E-49AB-E776-10D7-6A5E389A0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95190" y="5176221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61" name="Line 610">
                <a:extLst>
                  <a:ext uri="{FF2B5EF4-FFF2-40B4-BE49-F238E27FC236}">
                    <a16:creationId xmlns:a16="http://schemas.microsoft.com/office/drawing/2014/main" id="{A2AD6433-BD2B-2EB4-4E6E-4AD47266E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6730" y="5157942"/>
                <a:ext cx="0" cy="36559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62" name="Line 611">
                <a:extLst>
                  <a:ext uri="{FF2B5EF4-FFF2-40B4-BE49-F238E27FC236}">
                    <a16:creationId xmlns:a16="http://schemas.microsoft.com/office/drawing/2014/main" id="{780160A6-212C-DDF1-CF3A-D7F3FC24D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08450" y="5176221"/>
                <a:ext cx="35451" cy="0"/>
              </a:xfrm>
              <a:prstGeom prst="line">
                <a:avLst/>
              </a:pr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63" name="Freeform 737">
                <a:extLst>
                  <a:ext uri="{FF2B5EF4-FFF2-40B4-BE49-F238E27FC236}">
                    <a16:creationId xmlns:a16="http://schemas.microsoft.com/office/drawing/2014/main" id="{620D0746-19B4-5165-231A-FCCF58664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979" y="3546576"/>
                <a:ext cx="4008751" cy="1629645"/>
              </a:xfrm>
              <a:custGeom>
                <a:avLst/>
                <a:gdLst>
                  <a:gd name="T0" fmla="*/ 366 w 7237"/>
                  <a:gd name="T1" fmla="*/ 33 h 2942"/>
                  <a:gd name="T2" fmla="*/ 665 w 7237"/>
                  <a:gd name="T3" fmla="*/ 119 h 2942"/>
                  <a:gd name="T4" fmla="*/ 721 w 7237"/>
                  <a:gd name="T5" fmla="*/ 148 h 2942"/>
                  <a:gd name="T6" fmla="*/ 766 w 7237"/>
                  <a:gd name="T7" fmla="*/ 189 h 2942"/>
                  <a:gd name="T8" fmla="*/ 800 w 7237"/>
                  <a:gd name="T9" fmla="*/ 283 h 2942"/>
                  <a:gd name="T10" fmla="*/ 942 w 7237"/>
                  <a:gd name="T11" fmla="*/ 322 h 2942"/>
                  <a:gd name="T12" fmla="*/ 962 w 7237"/>
                  <a:gd name="T13" fmla="*/ 361 h 2942"/>
                  <a:gd name="T14" fmla="*/ 1013 w 7237"/>
                  <a:gd name="T15" fmla="*/ 425 h 2942"/>
                  <a:gd name="T16" fmla="*/ 1042 w 7237"/>
                  <a:gd name="T17" fmla="*/ 474 h 2942"/>
                  <a:gd name="T18" fmla="*/ 1108 w 7237"/>
                  <a:gd name="T19" fmla="*/ 494 h 2942"/>
                  <a:gd name="T20" fmla="*/ 1157 w 7237"/>
                  <a:gd name="T21" fmla="*/ 509 h 2942"/>
                  <a:gd name="T22" fmla="*/ 1181 w 7237"/>
                  <a:gd name="T23" fmla="*/ 597 h 2942"/>
                  <a:gd name="T24" fmla="*/ 1306 w 7237"/>
                  <a:gd name="T25" fmla="*/ 652 h 2942"/>
                  <a:gd name="T26" fmla="*/ 1376 w 7237"/>
                  <a:gd name="T27" fmla="*/ 691 h 2942"/>
                  <a:gd name="T28" fmla="*/ 1460 w 7237"/>
                  <a:gd name="T29" fmla="*/ 753 h 2942"/>
                  <a:gd name="T30" fmla="*/ 1493 w 7237"/>
                  <a:gd name="T31" fmla="*/ 831 h 2942"/>
                  <a:gd name="T32" fmla="*/ 1560 w 7237"/>
                  <a:gd name="T33" fmla="*/ 896 h 2942"/>
                  <a:gd name="T34" fmla="*/ 1593 w 7237"/>
                  <a:gd name="T35" fmla="*/ 949 h 2942"/>
                  <a:gd name="T36" fmla="*/ 1613 w 7237"/>
                  <a:gd name="T37" fmla="*/ 976 h 2942"/>
                  <a:gd name="T38" fmla="*/ 1759 w 7237"/>
                  <a:gd name="T39" fmla="*/ 1009 h 2942"/>
                  <a:gd name="T40" fmla="*/ 1798 w 7237"/>
                  <a:gd name="T41" fmla="*/ 1044 h 2942"/>
                  <a:gd name="T42" fmla="*/ 1826 w 7237"/>
                  <a:gd name="T43" fmla="*/ 1093 h 2942"/>
                  <a:gd name="T44" fmla="*/ 1902 w 7237"/>
                  <a:gd name="T45" fmla="*/ 1152 h 2942"/>
                  <a:gd name="T46" fmla="*/ 1964 w 7237"/>
                  <a:gd name="T47" fmla="*/ 1191 h 2942"/>
                  <a:gd name="T48" fmla="*/ 2154 w 7237"/>
                  <a:gd name="T49" fmla="*/ 1277 h 2942"/>
                  <a:gd name="T50" fmla="*/ 2203 w 7237"/>
                  <a:gd name="T51" fmla="*/ 1306 h 2942"/>
                  <a:gd name="T52" fmla="*/ 2261 w 7237"/>
                  <a:gd name="T53" fmla="*/ 1398 h 2942"/>
                  <a:gd name="T54" fmla="*/ 2353 w 7237"/>
                  <a:gd name="T55" fmla="*/ 1458 h 2942"/>
                  <a:gd name="T56" fmla="*/ 2404 w 7237"/>
                  <a:gd name="T57" fmla="*/ 1546 h 2942"/>
                  <a:gd name="T58" fmla="*/ 2484 w 7237"/>
                  <a:gd name="T59" fmla="*/ 1566 h 2942"/>
                  <a:gd name="T60" fmla="*/ 2594 w 7237"/>
                  <a:gd name="T61" fmla="*/ 1599 h 2942"/>
                  <a:gd name="T62" fmla="*/ 2646 w 7237"/>
                  <a:gd name="T63" fmla="*/ 1650 h 2942"/>
                  <a:gd name="T64" fmla="*/ 2711 w 7237"/>
                  <a:gd name="T65" fmla="*/ 1706 h 2942"/>
                  <a:gd name="T66" fmla="*/ 2810 w 7237"/>
                  <a:gd name="T67" fmla="*/ 1728 h 2942"/>
                  <a:gd name="T68" fmla="*/ 2928 w 7237"/>
                  <a:gd name="T69" fmla="*/ 1788 h 2942"/>
                  <a:gd name="T70" fmla="*/ 2990 w 7237"/>
                  <a:gd name="T71" fmla="*/ 1817 h 2942"/>
                  <a:gd name="T72" fmla="*/ 3020 w 7237"/>
                  <a:gd name="T73" fmla="*/ 1858 h 2942"/>
                  <a:gd name="T74" fmla="*/ 3158 w 7237"/>
                  <a:gd name="T75" fmla="*/ 1896 h 2942"/>
                  <a:gd name="T76" fmla="*/ 3223 w 7237"/>
                  <a:gd name="T77" fmla="*/ 1962 h 2942"/>
                  <a:gd name="T78" fmla="*/ 3297 w 7237"/>
                  <a:gd name="T79" fmla="*/ 1981 h 2942"/>
                  <a:gd name="T80" fmla="*/ 3397 w 7237"/>
                  <a:gd name="T81" fmla="*/ 2015 h 2942"/>
                  <a:gd name="T82" fmla="*/ 3510 w 7237"/>
                  <a:gd name="T83" fmla="*/ 2060 h 2942"/>
                  <a:gd name="T84" fmla="*/ 3633 w 7237"/>
                  <a:gd name="T85" fmla="*/ 2110 h 2942"/>
                  <a:gd name="T86" fmla="*/ 3707 w 7237"/>
                  <a:gd name="T87" fmla="*/ 2153 h 2942"/>
                  <a:gd name="T88" fmla="*/ 3838 w 7237"/>
                  <a:gd name="T89" fmla="*/ 2179 h 2942"/>
                  <a:gd name="T90" fmla="*/ 3963 w 7237"/>
                  <a:gd name="T91" fmla="*/ 2231 h 2942"/>
                  <a:gd name="T92" fmla="*/ 4106 w 7237"/>
                  <a:gd name="T93" fmla="*/ 2259 h 2942"/>
                  <a:gd name="T94" fmla="*/ 4151 w 7237"/>
                  <a:gd name="T95" fmla="*/ 2319 h 2942"/>
                  <a:gd name="T96" fmla="*/ 4243 w 7237"/>
                  <a:gd name="T97" fmla="*/ 2354 h 2942"/>
                  <a:gd name="T98" fmla="*/ 4401 w 7237"/>
                  <a:gd name="T99" fmla="*/ 2405 h 2942"/>
                  <a:gd name="T100" fmla="*/ 4546 w 7237"/>
                  <a:gd name="T101" fmla="*/ 2440 h 2942"/>
                  <a:gd name="T102" fmla="*/ 4675 w 7237"/>
                  <a:gd name="T103" fmla="*/ 2487 h 2942"/>
                  <a:gd name="T104" fmla="*/ 4790 w 7237"/>
                  <a:gd name="T105" fmla="*/ 2528 h 2942"/>
                  <a:gd name="T106" fmla="*/ 5009 w 7237"/>
                  <a:gd name="T107" fmla="*/ 2593 h 2942"/>
                  <a:gd name="T108" fmla="*/ 5116 w 7237"/>
                  <a:gd name="T109" fmla="*/ 2643 h 2942"/>
                  <a:gd name="T110" fmla="*/ 5286 w 7237"/>
                  <a:gd name="T111" fmla="*/ 2694 h 2942"/>
                  <a:gd name="T112" fmla="*/ 5537 w 7237"/>
                  <a:gd name="T113" fmla="*/ 2784 h 2942"/>
                  <a:gd name="T114" fmla="*/ 5988 w 7237"/>
                  <a:gd name="T115" fmla="*/ 2829 h 2942"/>
                  <a:gd name="T116" fmla="*/ 6117 w 7237"/>
                  <a:gd name="T117" fmla="*/ 2880 h 2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37" h="2942">
                    <a:moveTo>
                      <a:pt x="0" y="0"/>
                    </a:moveTo>
                    <a:lnTo>
                      <a:pt x="18" y="0"/>
                    </a:lnTo>
                    <a:lnTo>
                      <a:pt x="18" y="17"/>
                    </a:lnTo>
                    <a:lnTo>
                      <a:pt x="366" y="17"/>
                    </a:lnTo>
                    <a:lnTo>
                      <a:pt x="366" y="33"/>
                    </a:lnTo>
                    <a:lnTo>
                      <a:pt x="426" y="33"/>
                    </a:lnTo>
                    <a:lnTo>
                      <a:pt x="426" y="91"/>
                    </a:lnTo>
                    <a:lnTo>
                      <a:pt x="559" y="91"/>
                    </a:lnTo>
                    <a:lnTo>
                      <a:pt x="559" y="119"/>
                    </a:lnTo>
                    <a:lnTo>
                      <a:pt x="665" y="119"/>
                    </a:lnTo>
                    <a:lnTo>
                      <a:pt x="680" y="119"/>
                    </a:lnTo>
                    <a:lnTo>
                      <a:pt x="680" y="132"/>
                    </a:lnTo>
                    <a:lnTo>
                      <a:pt x="704" y="132"/>
                    </a:lnTo>
                    <a:lnTo>
                      <a:pt x="704" y="148"/>
                    </a:lnTo>
                    <a:lnTo>
                      <a:pt x="721" y="148"/>
                    </a:lnTo>
                    <a:lnTo>
                      <a:pt x="721" y="160"/>
                    </a:lnTo>
                    <a:lnTo>
                      <a:pt x="727" y="160"/>
                    </a:lnTo>
                    <a:lnTo>
                      <a:pt x="727" y="189"/>
                    </a:lnTo>
                    <a:lnTo>
                      <a:pt x="753" y="189"/>
                    </a:lnTo>
                    <a:lnTo>
                      <a:pt x="766" y="189"/>
                    </a:lnTo>
                    <a:lnTo>
                      <a:pt x="766" y="251"/>
                    </a:lnTo>
                    <a:lnTo>
                      <a:pt x="780" y="251"/>
                    </a:lnTo>
                    <a:lnTo>
                      <a:pt x="780" y="269"/>
                    </a:lnTo>
                    <a:lnTo>
                      <a:pt x="800" y="269"/>
                    </a:lnTo>
                    <a:lnTo>
                      <a:pt x="800" y="283"/>
                    </a:lnTo>
                    <a:lnTo>
                      <a:pt x="845" y="283"/>
                    </a:lnTo>
                    <a:lnTo>
                      <a:pt x="845" y="310"/>
                    </a:lnTo>
                    <a:lnTo>
                      <a:pt x="882" y="310"/>
                    </a:lnTo>
                    <a:lnTo>
                      <a:pt x="882" y="322"/>
                    </a:lnTo>
                    <a:lnTo>
                      <a:pt x="942" y="322"/>
                    </a:lnTo>
                    <a:lnTo>
                      <a:pt x="942" y="339"/>
                    </a:lnTo>
                    <a:lnTo>
                      <a:pt x="954" y="339"/>
                    </a:lnTo>
                    <a:lnTo>
                      <a:pt x="954" y="347"/>
                    </a:lnTo>
                    <a:lnTo>
                      <a:pt x="962" y="347"/>
                    </a:lnTo>
                    <a:lnTo>
                      <a:pt x="962" y="361"/>
                    </a:lnTo>
                    <a:lnTo>
                      <a:pt x="993" y="361"/>
                    </a:lnTo>
                    <a:lnTo>
                      <a:pt x="993" y="367"/>
                    </a:lnTo>
                    <a:lnTo>
                      <a:pt x="1013" y="367"/>
                    </a:lnTo>
                    <a:lnTo>
                      <a:pt x="1013" y="419"/>
                    </a:lnTo>
                    <a:lnTo>
                      <a:pt x="1013" y="425"/>
                    </a:lnTo>
                    <a:lnTo>
                      <a:pt x="1028" y="425"/>
                    </a:lnTo>
                    <a:lnTo>
                      <a:pt x="1028" y="451"/>
                    </a:lnTo>
                    <a:lnTo>
                      <a:pt x="1028" y="460"/>
                    </a:lnTo>
                    <a:lnTo>
                      <a:pt x="1042" y="460"/>
                    </a:lnTo>
                    <a:lnTo>
                      <a:pt x="1042" y="474"/>
                    </a:lnTo>
                    <a:lnTo>
                      <a:pt x="1054" y="474"/>
                    </a:lnTo>
                    <a:lnTo>
                      <a:pt x="1054" y="482"/>
                    </a:lnTo>
                    <a:lnTo>
                      <a:pt x="1065" y="482"/>
                    </a:lnTo>
                    <a:lnTo>
                      <a:pt x="1065" y="494"/>
                    </a:lnTo>
                    <a:lnTo>
                      <a:pt x="1108" y="494"/>
                    </a:lnTo>
                    <a:lnTo>
                      <a:pt x="1116" y="494"/>
                    </a:lnTo>
                    <a:lnTo>
                      <a:pt x="1116" y="509"/>
                    </a:lnTo>
                    <a:lnTo>
                      <a:pt x="1126" y="509"/>
                    </a:lnTo>
                    <a:lnTo>
                      <a:pt x="1151" y="509"/>
                    </a:lnTo>
                    <a:lnTo>
                      <a:pt x="1157" y="509"/>
                    </a:lnTo>
                    <a:lnTo>
                      <a:pt x="1157" y="529"/>
                    </a:lnTo>
                    <a:lnTo>
                      <a:pt x="1173" y="529"/>
                    </a:lnTo>
                    <a:lnTo>
                      <a:pt x="1173" y="556"/>
                    </a:lnTo>
                    <a:lnTo>
                      <a:pt x="1181" y="556"/>
                    </a:lnTo>
                    <a:lnTo>
                      <a:pt x="1181" y="597"/>
                    </a:lnTo>
                    <a:lnTo>
                      <a:pt x="1202" y="597"/>
                    </a:lnTo>
                    <a:lnTo>
                      <a:pt x="1202" y="607"/>
                    </a:lnTo>
                    <a:lnTo>
                      <a:pt x="1288" y="607"/>
                    </a:lnTo>
                    <a:lnTo>
                      <a:pt x="1288" y="652"/>
                    </a:lnTo>
                    <a:lnTo>
                      <a:pt x="1306" y="652"/>
                    </a:lnTo>
                    <a:lnTo>
                      <a:pt x="1306" y="665"/>
                    </a:lnTo>
                    <a:lnTo>
                      <a:pt x="1360" y="665"/>
                    </a:lnTo>
                    <a:lnTo>
                      <a:pt x="1360" y="681"/>
                    </a:lnTo>
                    <a:lnTo>
                      <a:pt x="1376" y="681"/>
                    </a:lnTo>
                    <a:lnTo>
                      <a:pt x="1376" y="691"/>
                    </a:lnTo>
                    <a:lnTo>
                      <a:pt x="1388" y="691"/>
                    </a:lnTo>
                    <a:lnTo>
                      <a:pt x="1388" y="724"/>
                    </a:lnTo>
                    <a:lnTo>
                      <a:pt x="1413" y="724"/>
                    </a:lnTo>
                    <a:lnTo>
                      <a:pt x="1413" y="753"/>
                    </a:lnTo>
                    <a:lnTo>
                      <a:pt x="1460" y="753"/>
                    </a:lnTo>
                    <a:lnTo>
                      <a:pt x="1460" y="804"/>
                    </a:lnTo>
                    <a:lnTo>
                      <a:pt x="1478" y="804"/>
                    </a:lnTo>
                    <a:lnTo>
                      <a:pt x="1478" y="816"/>
                    </a:lnTo>
                    <a:lnTo>
                      <a:pt x="1493" y="816"/>
                    </a:lnTo>
                    <a:lnTo>
                      <a:pt x="1493" y="831"/>
                    </a:lnTo>
                    <a:lnTo>
                      <a:pt x="1511" y="831"/>
                    </a:lnTo>
                    <a:lnTo>
                      <a:pt x="1511" y="865"/>
                    </a:lnTo>
                    <a:lnTo>
                      <a:pt x="1544" y="865"/>
                    </a:lnTo>
                    <a:lnTo>
                      <a:pt x="1544" y="896"/>
                    </a:lnTo>
                    <a:lnTo>
                      <a:pt x="1560" y="896"/>
                    </a:lnTo>
                    <a:lnTo>
                      <a:pt x="1560" y="921"/>
                    </a:lnTo>
                    <a:lnTo>
                      <a:pt x="1577" y="921"/>
                    </a:lnTo>
                    <a:lnTo>
                      <a:pt x="1577" y="937"/>
                    </a:lnTo>
                    <a:lnTo>
                      <a:pt x="1593" y="937"/>
                    </a:lnTo>
                    <a:lnTo>
                      <a:pt x="1593" y="949"/>
                    </a:lnTo>
                    <a:lnTo>
                      <a:pt x="1603" y="949"/>
                    </a:lnTo>
                    <a:lnTo>
                      <a:pt x="1603" y="958"/>
                    </a:lnTo>
                    <a:lnTo>
                      <a:pt x="1609" y="958"/>
                    </a:lnTo>
                    <a:lnTo>
                      <a:pt x="1613" y="958"/>
                    </a:lnTo>
                    <a:lnTo>
                      <a:pt x="1613" y="976"/>
                    </a:lnTo>
                    <a:lnTo>
                      <a:pt x="1613" y="980"/>
                    </a:lnTo>
                    <a:lnTo>
                      <a:pt x="1736" y="980"/>
                    </a:lnTo>
                    <a:lnTo>
                      <a:pt x="1736" y="999"/>
                    </a:lnTo>
                    <a:lnTo>
                      <a:pt x="1759" y="999"/>
                    </a:lnTo>
                    <a:lnTo>
                      <a:pt x="1759" y="1009"/>
                    </a:lnTo>
                    <a:lnTo>
                      <a:pt x="1767" y="1009"/>
                    </a:lnTo>
                    <a:lnTo>
                      <a:pt x="1767" y="1027"/>
                    </a:lnTo>
                    <a:lnTo>
                      <a:pt x="1781" y="1027"/>
                    </a:lnTo>
                    <a:lnTo>
                      <a:pt x="1781" y="1044"/>
                    </a:lnTo>
                    <a:lnTo>
                      <a:pt x="1798" y="1044"/>
                    </a:lnTo>
                    <a:lnTo>
                      <a:pt x="1798" y="1056"/>
                    </a:lnTo>
                    <a:lnTo>
                      <a:pt x="1812" y="1056"/>
                    </a:lnTo>
                    <a:lnTo>
                      <a:pt x="1812" y="1075"/>
                    </a:lnTo>
                    <a:lnTo>
                      <a:pt x="1826" y="1075"/>
                    </a:lnTo>
                    <a:lnTo>
                      <a:pt x="1826" y="1093"/>
                    </a:lnTo>
                    <a:lnTo>
                      <a:pt x="1874" y="1093"/>
                    </a:lnTo>
                    <a:lnTo>
                      <a:pt x="1886" y="1093"/>
                    </a:lnTo>
                    <a:lnTo>
                      <a:pt x="1886" y="1138"/>
                    </a:lnTo>
                    <a:lnTo>
                      <a:pt x="1902" y="1138"/>
                    </a:lnTo>
                    <a:lnTo>
                      <a:pt x="1902" y="1152"/>
                    </a:lnTo>
                    <a:lnTo>
                      <a:pt x="1917" y="1152"/>
                    </a:lnTo>
                    <a:lnTo>
                      <a:pt x="1917" y="1177"/>
                    </a:lnTo>
                    <a:lnTo>
                      <a:pt x="1943" y="1177"/>
                    </a:lnTo>
                    <a:lnTo>
                      <a:pt x="1943" y="1191"/>
                    </a:lnTo>
                    <a:lnTo>
                      <a:pt x="1964" y="1191"/>
                    </a:lnTo>
                    <a:lnTo>
                      <a:pt x="1964" y="1234"/>
                    </a:lnTo>
                    <a:lnTo>
                      <a:pt x="2068" y="1234"/>
                    </a:lnTo>
                    <a:lnTo>
                      <a:pt x="2074" y="1234"/>
                    </a:lnTo>
                    <a:lnTo>
                      <a:pt x="2074" y="1277"/>
                    </a:lnTo>
                    <a:lnTo>
                      <a:pt x="2154" y="1277"/>
                    </a:lnTo>
                    <a:lnTo>
                      <a:pt x="2154" y="1290"/>
                    </a:lnTo>
                    <a:lnTo>
                      <a:pt x="2185" y="1290"/>
                    </a:lnTo>
                    <a:lnTo>
                      <a:pt x="2193" y="1290"/>
                    </a:lnTo>
                    <a:lnTo>
                      <a:pt x="2193" y="1306"/>
                    </a:lnTo>
                    <a:lnTo>
                      <a:pt x="2203" y="1306"/>
                    </a:lnTo>
                    <a:lnTo>
                      <a:pt x="2203" y="1329"/>
                    </a:lnTo>
                    <a:lnTo>
                      <a:pt x="2244" y="1329"/>
                    </a:lnTo>
                    <a:lnTo>
                      <a:pt x="2244" y="1374"/>
                    </a:lnTo>
                    <a:lnTo>
                      <a:pt x="2261" y="1374"/>
                    </a:lnTo>
                    <a:lnTo>
                      <a:pt x="2261" y="1398"/>
                    </a:lnTo>
                    <a:lnTo>
                      <a:pt x="2304" y="1398"/>
                    </a:lnTo>
                    <a:lnTo>
                      <a:pt x="2304" y="1437"/>
                    </a:lnTo>
                    <a:lnTo>
                      <a:pt x="2338" y="1437"/>
                    </a:lnTo>
                    <a:lnTo>
                      <a:pt x="2338" y="1458"/>
                    </a:lnTo>
                    <a:lnTo>
                      <a:pt x="2353" y="1458"/>
                    </a:lnTo>
                    <a:lnTo>
                      <a:pt x="2353" y="1468"/>
                    </a:lnTo>
                    <a:lnTo>
                      <a:pt x="2371" y="1468"/>
                    </a:lnTo>
                    <a:lnTo>
                      <a:pt x="2371" y="1525"/>
                    </a:lnTo>
                    <a:lnTo>
                      <a:pt x="2404" y="1525"/>
                    </a:lnTo>
                    <a:lnTo>
                      <a:pt x="2404" y="1546"/>
                    </a:lnTo>
                    <a:lnTo>
                      <a:pt x="2449" y="1546"/>
                    </a:lnTo>
                    <a:lnTo>
                      <a:pt x="2449" y="1554"/>
                    </a:lnTo>
                    <a:lnTo>
                      <a:pt x="2472" y="1554"/>
                    </a:lnTo>
                    <a:lnTo>
                      <a:pt x="2472" y="1566"/>
                    </a:lnTo>
                    <a:lnTo>
                      <a:pt x="2484" y="1566"/>
                    </a:lnTo>
                    <a:lnTo>
                      <a:pt x="2484" y="1589"/>
                    </a:lnTo>
                    <a:lnTo>
                      <a:pt x="2547" y="1589"/>
                    </a:lnTo>
                    <a:lnTo>
                      <a:pt x="2570" y="1589"/>
                    </a:lnTo>
                    <a:lnTo>
                      <a:pt x="2570" y="1599"/>
                    </a:lnTo>
                    <a:lnTo>
                      <a:pt x="2594" y="1599"/>
                    </a:lnTo>
                    <a:lnTo>
                      <a:pt x="2594" y="1634"/>
                    </a:lnTo>
                    <a:lnTo>
                      <a:pt x="2617" y="1634"/>
                    </a:lnTo>
                    <a:lnTo>
                      <a:pt x="2631" y="1634"/>
                    </a:lnTo>
                    <a:lnTo>
                      <a:pt x="2631" y="1650"/>
                    </a:lnTo>
                    <a:lnTo>
                      <a:pt x="2646" y="1650"/>
                    </a:lnTo>
                    <a:lnTo>
                      <a:pt x="2646" y="1671"/>
                    </a:lnTo>
                    <a:lnTo>
                      <a:pt x="2672" y="1671"/>
                    </a:lnTo>
                    <a:lnTo>
                      <a:pt x="2672" y="1689"/>
                    </a:lnTo>
                    <a:lnTo>
                      <a:pt x="2711" y="1689"/>
                    </a:lnTo>
                    <a:lnTo>
                      <a:pt x="2711" y="1706"/>
                    </a:lnTo>
                    <a:lnTo>
                      <a:pt x="2777" y="1706"/>
                    </a:lnTo>
                    <a:lnTo>
                      <a:pt x="2777" y="1722"/>
                    </a:lnTo>
                    <a:lnTo>
                      <a:pt x="2789" y="1722"/>
                    </a:lnTo>
                    <a:lnTo>
                      <a:pt x="2789" y="1728"/>
                    </a:lnTo>
                    <a:lnTo>
                      <a:pt x="2810" y="1728"/>
                    </a:lnTo>
                    <a:lnTo>
                      <a:pt x="2810" y="1749"/>
                    </a:lnTo>
                    <a:lnTo>
                      <a:pt x="2871" y="1749"/>
                    </a:lnTo>
                    <a:lnTo>
                      <a:pt x="2871" y="1773"/>
                    </a:lnTo>
                    <a:lnTo>
                      <a:pt x="2928" y="1773"/>
                    </a:lnTo>
                    <a:lnTo>
                      <a:pt x="2928" y="1788"/>
                    </a:lnTo>
                    <a:lnTo>
                      <a:pt x="2967" y="1788"/>
                    </a:lnTo>
                    <a:lnTo>
                      <a:pt x="2967" y="1802"/>
                    </a:lnTo>
                    <a:lnTo>
                      <a:pt x="2984" y="1802"/>
                    </a:lnTo>
                    <a:lnTo>
                      <a:pt x="2984" y="1817"/>
                    </a:lnTo>
                    <a:lnTo>
                      <a:pt x="2990" y="1817"/>
                    </a:lnTo>
                    <a:lnTo>
                      <a:pt x="2990" y="1827"/>
                    </a:lnTo>
                    <a:lnTo>
                      <a:pt x="3008" y="1827"/>
                    </a:lnTo>
                    <a:lnTo>
                      <a:pt x="3008" y="1847"/>
                    </a:lnTo>
                    <a:lnTo>
                      <a:pt x="3020" y="1847"/>
                    </a:lnTo>
                    <a:lnTo>
                      <a:pt x="3020" y="1858"/>
                    </a:lnTo>
                    <a:lnTo>
                      <a:pt x="3068" y="1858"/>
                    </a:lnTo>
                    <a:lnTo>
                      <a:pt x="3068" y="1866"/>
                    </a:lnTo>
                    <a:lnTo>
                      <a:pt x="3090" y="1866"/>
                    </a:lnTo>
                    <a:lnTo>
                      <a:pt x="3090" y="1896"/>
                    </a:lnTo>
                    <a:lnTo>
                      <a:pt x="3158" y="1896"/>
                    </a:lnTo>
                    <a:lnTo>
                      <a:pt x="3158" y="1911"/>
                    </a:lnTo>
                    <a:lnTo>
                      <a:pt x="3192" y="1911"/>
                    </a:lnTo>
                    <a:lnTo>
                      <a:pt x="3192" y="1952"/>
                    </a:lnTo>
                    <a:lnTo>
                      <a:pt x="3223" y="1952"/>
                    </a:lnTo>
                    <a:lnTo>
                      <a:pt x="3223" y="1962"/>
                    </a:lnTo>
                    <a:lnTo>
                      <a:pt x="3252" y="1962"/>
                    </a:lnTo>
                    <a:lnTo>
                      <a:pt x="3252" y="1972"/>
                    </a:lnTo>
                    <a:lnTo>
                      <a:pt x="3285" y="1972"/>
                    </a:lnTo>
                    <a:lnTo>
                      <a:pt x="3285" y="1981"/>
                    </a:lnTo>
                    <a:lnTo>
                      <a:pt x="3297" y="1981"/>
                    </a:lnTo>
                    <a:lnTo>
                      <a:pt x="3303" y="1981"/>
                    </a:lnTo>
                    <a:lnTo>
                      <a:pt x="3303" y="2007"/>
                    </a:lnTo>
                    <a:lnTo>
                      <a:pt x="3354" y="2007"/>
                    </a:lnTo>
                    <a:lnTo>
                      <a:pt x="3354" y="2015"/>
                    </a:lnTo>
                    <a:lnTo>
                      <a:pt x="3397" y="2015"/>
                    </a:lnTo>
                    <a:lnTo>
                      <a:pt x="3405" y="2015"/>
                    </a:lnTo>
                    <a:lnTo>
                      <a:pt x="3405" y="2036"/>
                    </a:lnTo>
                    <a:lnTo>
                      <a:pt x="3446" y="2036"/>
                    </a:lnTo>
                    <a:lnTo>
                      <a:pt x="3446" y="2060"/>
                    </a:lnTo>
                    <a:lnTo>
                      <a:pt x="3510" y="2060"/>
                    </a:lnTo>
                    <a:lnTo>
                      <a:pt x="3510" y="2095"/>
                    </a:lnTo>
                    <a:lnTo>
                      <a:pt x="3549" y="2095"/>
                    </a:lnTo>
                    <a:lnTo>
                      <a:pt x="3549" y="2110"/>
                    </a:lnTo>
                    <a:lnTo>
                      <a:pt x="3616" y="2110"/>
                    </a:lnTo>
                    <a:lnTo>
                      <a:pt x="3633" y="2110"/>
                    </a:lnTo>
                    <a:lnTo>
                      <a:pt x="3633" y="2126"/>
                    </a:lnTo>
                    <a:lnTo>
                      <a:pt x="3649" y="2126"/>
                    </a:lnTo>
                    <a:lnTo>
                      <a:pt x="3649" y="2140"/>
                    </a:lnTo>
                    <a:lnTo>
                      <a:pt x="3707" y="2140"/>
                    </a:lnTo>
                    <a:lnTo>
                      <a:pt x="3707" y="2153"/>
                    </a:lnTo>
                    <a:lnTo>
                      <a:pt x="3719" y="2153"/>
                    </a:lnTo>
                    <a:lnTo>
                      <a:pt x="3719" y="2165"/>
                    </a:lnTo>
                    <a:lnTo>
                      <a:pt x="3805" y="2165"/>
                    </a:lnTo>
                    <a:lnTo>
                      <a:pt x="3805" y="2179"/>
                    </a:lnTo>
                    <a:lnTo>
                      <a:pt x="3838" y="2179"/>
                    </a:lnTo>
                    <a:lnTo>
                      <a:pt x="3838" y="2210"/>
                    </a:lnTo>
                    <a:lnTo>
                      <a:pt x="3946" y="2210"/>
                    </a:lnTo>
                    <a:lnTo>
                      <a:pt x="3946" y="2222"/>
                    </a:lnTo>
                    <a:lnTo>
                      <a:pt x="3963" y="2222"/>
                    </a:lnTo>
                    <a:lnTo>
                      <a:pt x="3963" y="2231"/>
                    </a:lnTo>
                    <a:lnTo>
                      <a:pt x="4018" y="2231"/>
                    </a:lnTo>
                    <a:lnTo>
                      <a:pt x="4018" y="2241"/>
                    </a:lnTo>
                    <a:lnTo>
                      <a:pt x="4028" y="2241"/>
                    </a:lnTo>
                    <a:lnTo>
                      <a:pt x="4028" y="2259"/>
                    </a:lnTo>
                    <a:lnTo>
                      <a:pt x="4106" y="2259"/>
                    </a:lnTo>
                    <a:lnTo>
                      <a:pt x="4106" y="2298"/>
                    </a:lnTo>
                    <a:lnTo>
                      <a:pt x="4128" y="2298"/>
                    </a:lnTo>
                    <a:lnTo>
                      <a:pt x="4128" y="2311"/>
                    </a:lnTo>
                    <a:lnTo>
                      <a:pt x="4151" y="2311"/>
                    </a:lnTo>
                    <a:lnTo>
                      <a:pt x="4151" y="2319"/>
                    </a:lnTo>
                    <a:lnTo>
                      <a:pt x="4212" y="2319"/>
                    </a:lnTo>
                    <a:lnTo>
                      <a:pt x="4212" y="2337"/>
                    </a:lnTo>
                    <a:lnTo>
                      <a:pt x="4231" y="2337"/>
                    </a:lnTo>
                    <a:lnTo>
                      <a:pt x="4231" y="2354"/>
                    </a:lnTo>
                    <a:lnTo>
                      <a:pt x="4243" y="2354"/>
                    </a:lnTo>
                    <a:lnTo>
                      <a:pt x="4243" y="2366"/>
                    </a:lnTo>
                    <a:lnTo>
                      <a:pt x="4251" y="2366"/>
                    </a:lnTo>
                    <a:lnTo>
                      <a:pt x="4251" y="2378"/>
                    </a:lnTo>
                    <a:lnTo>
                      <a:pt x="4401" y="2378"/>
                    </a:lnTo>
                    <a:lnTo>
                      <a:pt x="4401" y="2405"/>
                    </a:lnTo>
                    <a:lnTo>
                      <a:pt x="4458" y="2405"/>
                    </a:lnTo>
                    <a:lnTo>
                      <a:pt x="4485" y="2405"/>
                    </a:lnTo>
                    <a:lnTo>
                      <a:pt x="4485" y="2423"/>
                    </a:lnTo>
                    <a:lnTo>
                      <a:pt x="4546" y="2423"/>
                    </a:lnTo>
                    <a:lnTo>
                      <a:pt x="4546" y="2440"/>
                    </a:lnTo>
                    <a:lnTo>
                      <a:pt x="4579" y="2440"/>
                    </a:lnTo>
                    <a:lnTo>
                      <a:pt x="4579" y="2462"/>
                    </a:lnTo>
                    <a:lnTo>
                      <a:pt x="4655" y="2462"/>
                    </a:lnTo>
                    <a:lnTo>
                      <a:pt x="4655" y="2487"/>
                    </a:lnTo>
                    <a:lnTo>
                      <a:pt x="4675" y="2487"/>
                    </a:lnTo>
                    <a:lnTo>
                      <a:pt x="4675" y="2501"/>
                    </a:lnTo>
                    <a:lnTo>
                      <a:pt x="4714" y="2501"/>
                    </a:lnTo>
                    <a:lnTo>
                      <a:pt x="4714" y="2507"/>
                    </a:lnTo>
                    <a:lnTo>
                      <a:pt x="4790" y="2507"/>
                    </a:lnTo>
                    <a:lnTo>
                      <a:pt x="4790" y="2528"/>
                    </a:lnTo>
                    <a:lnTo>
                      <a:pt x="4817" y="2528"/>
                    </a:lnTo>
                    <a:lnTo>
                      <a:pt x="4817" y="2565"/>
                    </a:lnTo>
                    <a:lnTo>
                      <a:pt x="4888" y="2565"/>
                    </a:lnTo>
                    <a:lnTo>
                      <a:pt x="4888" y="2593"/>
                    </a:lnTo>
                    <a:lnTo>
                      <a:pt x="5009" y="2593"/>
                    </a:lnTo>
                    <a:lnTo>
                      <a:pt x="5019" y="2593"/>
                    </a:lnTo>
                    <a:lnTo>
                      <a:pt x="5019" y="2628"/>
                    </a:lnTo>
                    <a:lnTo>
                      <a:pt x="5052" y="2628"/>
                    </a:lnTo>
                    <a:lnTo>
                      <a:pt x="5052" y="2643"/>
                    </a:lnTo>
                    <a:lnTo>
                      <a:pt x="5116" y="2643"/>
                    </a:lnTo>
                    <a:lnTo>
                      <a:pt x="5116" y="2661"/>
                    </a:lnTo>
                    <a:lnTo>
                      <a:pt x="5234" y="2661"/>
                    </a:lnTo>
                    <a:lnTo>
                      <a:pt x="5234" y="2684"/>
                    </a:lnTo>
                    <a:lnTo>
                      <a:pt x="5234" y="2694"/>
                    </a:lnTo>
                    <a:lnTo>
                      <a:pt x="5286" y="2694"/>
                    </a:lnTo>
                    <a:lnTo>
                      <a:pt x="5286" y="2737"/>
                    </a:lnTo>
                    <a:lnTo>
                      <a:pt x="5329" y="2737"/>
                    </a:lnTo>
                    <a:lnTo>
                      <a:pt x="5329" y="2759"/>
                    </a:lnTo>
                    <a:lnTo>
                      <a:pt x="5537" y="2759"/>
                    </a:lnTo>
                    <a:lnTo>
                      <a:pt x="5537" y="2784"/>
                    </a:lnTo>
                    <a:lnTo>
                      <a:pt x="5754" y="2784"/>
                    </a:lnTo>
                    <a:lnTo>
                      <a:pt x="5754" y="2817"/>
                    </a:lnTo>
                    <a:lnTo>
                      <a:pt x="5769" y="2817"/>
                    </a:lnTo>
                    <a:lnTo>
                      <a:pt x="5769" y="2829"/>
                    </a:lnTo>
                    <a:lnTo>
                      <a:pt x="5988" y="2829"/>
                    </a:lnTo>
                    <a:lnTo>
                      <a:pt x="5998" y="2829"/>
                    </a:lnTo>
                    <a:lnTo>
                      <a:pt x="5998" y="2852"/>
                    </a:lnTo>
                    <a:lnTo>
                      <a:pt x="6013" y="2852"/>
                    </a:lnTo>
                    <a:lnTo>
                      <a:pt x="6013" y="2880"/>
                    </a:lnTo>
                    <a:lnTo>
                      <a:pt x="6117" y="2880"/>
                    </a:lnTo>
                    <a:lnTo>
                      <a:pt x="6117" y="2942"/>
                    </a:lnTo>
                    <a:lnTo>
                      <a:pt x="7237" y="2942"/>
                    </a:lnTo>
                  </a:path>
                </a:pathLst>
              </a:custGeom>
              <a:noFill/>
              <a:ln w="12700" cap="sq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D58107D-C734-2310-ED75-21DBE18A72EF}"/>
                </a:ext>
              </a:extLst>
            </p:cNvPr>
            <p:cNvSpPr/>
            <p:nvPr/>
          </p:nvSpPr>
          <p:spPr bwMode="gray">
            <a:xfrm>
              <a:off x="603553" y="3036461"/>
              <a:ext cx="245260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5A03565E-9545-F1AC-0DD5-3EBA0FB48BF9}"/>
                </a:ext>
              </a:extLst>
            </p:cNvPr>
            <p:cNvSpPr/>
            <p:nvPr/>
          </p:nvSpPr>
          <p:spPr bwMode="gray">
            <a:xfrm>
              <a:off x="685307" y="3425150"/>
              <a:ext cx="163506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3EADBA15-1002-3041-6F9A-8A006B3B6EC2}"/>
                </a:ext>
              </a:extLst>
            </p:cNvPr>
            <p:cNvSpPr/>
            <p:nvPr/>
          </p:nvSpPr>
          <p:spPr bwMode="gray">
            <a:xfrm>
              <a:off x="685307" y="3806849"/>
              <a:ext cx="163506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989BA5F0-8AB8-C151-FDF1-7580CB3C8D57}"/>
                </a:ext>
              </a:extLst>
            </p:cNvPr>
            <p:cNvSpPr/>
            <p:nvPr/>
          </p:nvSpPr>
          <p:spPr bwMode="gray">
            <a:xfrm>
              <a:off x="685307" y="4188777"/>
              <a:ext cx="163506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CC748EA5-AA70-B2E7-E1F7-39C8F5CC47B3}"/>
                </a:ext>
              </a:extLst>
            </p:cNvPr>
            <p:cNvSpPr/>
            <p:nvPr/>
          </p:nvSpPr>
          <p:spPr bwMode="gray">
            <a:xfrm>
              <a:off x="685307" y="4566884"/>
              <a:ext cx="163506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EC8607AC-7FC5-CF4B-98F8-0BAB6B6FC898}"/>
                </a:ext>
              </a:extLst>
            </p:cNvPr>
            <p:cNvSpPr/>
            <p:nvPr/>
          </p:nvSpPr>
          <p:spPr bwMode="gray">
            <a:xfrm>
              <a:off x="767059" y="4951931"/>
              <a:ext cx="81754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03484017-52F9-0C86-D996-5CD7A31CDE0D}"/>
                </a:ext>
              </a:extLst>
            </p:cNvPr>
            <p:cNvSpPr/>
            <p:nvPr/>
          </p:nvSpPr>
          <p:spPr bwMode="gray">
            <a:xfrm>
              <a:off x="909508" y="5104310"/>
              <a:ext cx="81754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3C42192E-0CB0-0B5F-9BBE-3195E59D474E}"/>
                </a:ext>
              </a:extLst>
            </p:cNvPr>
            <p:cNvSpPr/>
            <p:nvPr/>
          </p:nvSpPr>
          <p:spPr bwMode="gray">
            <a:xfrm>
              <a:off x="1119674" y="5104310"/>
              <a:ext cx="81754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A95F97B5-6FAF-F162-1316-7B2670AB6BC3}"/>
                </a:ext>
              </a:extLst>
            </p:cNvPr>
            <p:cNvSpPr/>
            <p:nvPr/>
          </p:nvSpPr>
          <p:spPr bwMode="gray">
            <a:xfrm>
              <a:off x="1331774" y="5104310"/>
              <a:ext cx="81754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25754566-E657-46E9-4437-95C8B363B5DC}"/>
                </a:ext>
              </a:extLst>
            </p:cNvPr>
            <p:cNvSpPr/>
            <p:nvPr/>
          </p:nvSpPr>
          <p:spPr bwMode="gray">
            <a:xfrm>
              <a:off x="1541493" y="5104310"/>
              <a:ext cx="81754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0CB3E731-DEA5-9945-2A1E-C6AE76932E93}"/>
                </a:ext>
              </a:extLst>
            </p:cNvPr>
            <p:cNvSpPr/>
            <p:nvPr/>
          </p:nvSpPr>
          <p:spPr bwMode="gray">
            <a:xfrm>
              <a:off x="1750200" y="5104310"/>
              <a:ext cx="81754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5A83DD66-3835-7676-43EB-2692FADF12DE}"/>
                </a:ext>
              </a:extLst>
            </p:cNvPr>
            <p:cNvSpPr/>
            <p:nvPr/>
          </p:nvSpPr>
          <p:spPr bwMode="gray">
            <a:xfrm>
              <a:off x="1959015" y="5104310"/>
              <a:ext cx="81754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168811DB-4C5C-7C33-E738-389E5DD64CA2}"/>
                </a:ext>
              </a:extLst>
            </p:cNvPr>
            <p:cNvSpPr/>
            <p:nvPr/>
          </p:nvSpPr>
          <p:spPr bwMode="gray">
            <a:xfrm>
              <a:off x="2172577" y="5104310"/>
              <a:ext cx="81754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6A09CE87-9267-71D6-8DE9-0B6F622EB95C}"/>
                </a:ext>
              </a:extLst>
            </p:cNvPr>
            <p:cNvSpPr/>
            <p:nvPr/>
          </p:nvSpPr>
          <p:spPr bwMode="gray">
            <a:xfrm>
              <a:off x="2384716" y="5104310"/>
              <a:ext cx="81754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4F7E4275-DE01-9CBB-D6B1-B452D6C22799}"/>
                </a:ext>
              </a:extLst>
            </p:cNvPr>
            <p:cNvSpPr/>
            <p:nvPr/>
          </p:nvSpPr>
          <p:spPr bwMode="gray">
            <a:xfrm>
              <a:off x="2594169" y="5104310"/>
              <a:ext cx="81754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5FB19099-D7B0-B198-B483-99AF758683D8}"/>
                </a:ext>
              </a:extLst>
            </p:cNvPr>
            <p:cNvSpPr/>
            <p:nvPr/>
          </p:nvSpPr>
          <p:spPr bwMode="gray">
            <a:xfrm>
              <a:off x="2803812" y="5104310"/>
              <a:ext cx="81754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</a:t>
              </a: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B314C02F-DE49-A46B-9BDA-590109C9497B}"/>
                </a:ext>
              </a:extLst>
            </p:cNvPr>
            <p:cNvSpPr/>
            <p:nvPr/>
          </p:nvSpPr>
          <p:spPr bwMode="gray">
            <a:xfrm>
              <a:off x="2974960" y="5104310"/>
              <a:ext cx="163507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E830FB8C-8B2B-B931-66A6-C7139F4A996A}"/>
                </a:ext>
              </a:extLst>
            </p:cNvPr>
            <p:cNvSpPr/>
            <p:nvPr/>
          </p:nvSpPr>
          <p:spPr bwMode="gray">
            <a:xfrm>
              <a:off x="3182668" y="5104310"/>
              <a:ext cx="163507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FE29387C-A541-795D-EA94-C0898F3547C0}"/>
                </a:ext>
              </a:extLst>
            </p:cNvPr>
            <p:cNvSpPr/>
            <p:nvPr/>
          </p:nvSpPr>
          <p:spPr bwMode="gray">
            <a:xfrm>
              <a:off x="3393973" y="5104310"/>
              <a:ext cx="163507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17C3EB19-3A37-50AB-E39C-C8701005545A}"/>
                </a:ext>
              </a:extLst>
            </p:cNvPr>
            <p:cNvSpPr/>
            <p:nvPr/>
          </p:nvSpPr>
          <p:spPr bwMode="gray">
            <a:xfrm>
              <a:off x="3606017" y="5104310"/>
              <a:ext cx="163507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13</a:t>
              </a: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5098000F-CBB5-AC51-B577-6898E95BD319}"/>
                </a:ext>
              </a:extLst>
            </p:cNvPr>
            <p:cNvSpPr/>
            <p:nvPr/>
          </p:nvSpPr>
          <p:spPr bwMode="gray">
            <a:xfrm>
              <a:off x="3818114" y="5104310"/>
              <a:ext cx="163507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187DC6C1-9272-6E33-4A5D-4336DD915CED}"/>
                </a:ext>
              </a:extLst>
            </p:cNvPr>
            <p:cNvSpPr/>
            <p:nvPr/>
          </p:nvSpPr>
          <p:spPr bwMode="gray">
            <a:xfrm>
              <a:off x="4025899" y="5104310"/>
              <a:ext cx="163507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61AE0DA4-0FF7-CAF6-78D9-1992F8FE4430}"/>
                </a:ext>
              </a:extLst>
            </p:cNvPr>
            <p:cNvSpPr/>
            <p:nvPr/>
          </p:nvSpPr>
          <p:spPr bwMode="gray">
            <a:xfrm>
              <a:off x="4236793" y="5104310"/>
              <a:ext cx="163507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16</a:t>
              </a: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8DFF6A37-0F22-211E-BD02-E658D4F2F78C}"/>
                </a:ext>
              </a:extLst>
            </p:cNvPr>
            <p:cNvSpPr/>
            <p:nvPr/>
          </p:nvSpPr>
          <p:spPr bwMode="gray">
            <a:xfrm>
              <a:off x="4444578" y="5104310"/>
              <a:ext cx="163507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17</a:t>
              </a: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0255476D-51DD-1E12-F4BD-A0DC84134385}"/>
                </a:ext>
              </a:extLst>
            </p:cNvPr>
            <p:cNvSpPr/>
            <p:nvPr/>
          </p:nvSpPr>
          <p:spPr bwMode="gray">
            <a:xfrm>
              <a:off x="4659506" y="5104310"/>
              <a:ext cx="163507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4E476DFA-4324-2C23-2741-4BC5A844E010}"/>
                </a:ext>
              </a:extLst>
            </p:cNvPr>
            <p:cNvSpPr/>
            <p:nvPr/>
          </p:nvSpPr>
          <p:spPr bwMode="gray">
            <a:xfrm>
              <a:off x="4869628" y="5104310"/>
              <a:ext cx="163507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6CF2766B-BDD8-278D-6519-A50D3EA6820F}"/>
                </a:ext>
              </a:extLst>
            </p:cNvPr>
            <p:cNvSpPr/>
            <p:nvPr/>
          </p:nvSpPr>
          <p:spPr bwMode="gray">
            <a:xfrm>
              <a:off x="5074344" y="5104310"/>
              <a:ext cx="163507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7DE02F4E-B400-5257-947C-762AD3E7D11C}"/>
                </a:ext>
              </a:extLst>
            </p:cNvPr>
            <p:cNvSpPr/>
            <p:nvPr/>
          </p:nvSpPr>
          <p:spPr bwMode="gray">
            <a:xfrm>
              <a:off x="2791131" y="5278301"/>
              <a:ext cx="525786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Months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BA3BDC74-45C9-78CC-6920-9DD55F5C12D0}"/>
                </a:ext>
              </a:extLst>
            </p:cNvPr>
            <p:cNvSpPr/>
            <p:nvPr/>
          </p:nvSpPr>
          <p:spPr bwMode="gray">
            <a:xfrm rot="16200000">
              <a:off x="-394185" y="3997243"/>
              <a:ext cx="1750480" cy="15388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Survival probability (%)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aphicFrame>
        <p:nvGraphicFramePr>
          <p:cNvPr id="496" name="Table 496">
            <a:extLst>
              <a:ext uri="{FF2B5EF4-FFF2-40B4-BE49-F238E27FC236}">
                <a16:creationId xmlns:a16="http://schemas.microsoft.com/office/drawing/2014/main" id="{27AC5FDB-CBB7-ADA7-1D72-9448B8CF547C}"/>
              </a:ext>
            </a:extLst>
          </p:cNvPr>
          <p:cNvGraphicFramePr>
            <a:graphicFrameLocks noGrp="1"/>
          </p:cNvGraphicFramePr>
          <p:nvPr/>
        </p:nvGraphicFramePr>
        <p:xfrm>
          <a:off x="839416" y="4515053"/>
          <a:ext cx="10505152" cy="1259184"/>
        </p:xfrm>
        <a:graphic>
          <a:graphicData uri="http://schemas.openxmlformats.org/drawingml/2006/table">
            <a:tbl>
              <a:tblPr firstRow="1" bandRow="1"/>
              <a:tblGrid>
                <a:gridCol w="2303747">
                  <a:extLst>
                    <a:ext uri="{9D8B030D-6E8A-4147-A177-3AD203B41FA5}">
                      <a16:colId xmlns:a16="http://schemas.microsoft.com/office/drawing/2014/main" val="2362375813"/>
                    </a:ext>
                  </a:extLst>
                </a:gridCol>
                <a:gridCol w="2484598">
                  <a:extLst>
                    <a:ext uri="{9D8B030D-6E8A-4147-A177-3AD203B41FA5}">
                      <a16:colId xmlns:a16="http://schemas.microsoft.com/office/drawing/2014/main" val="3900146475"/>
                    </a:ext>
                  </a:extLst>
                </a:gridCol>
                <a:gridCol w="1912328">
                  <a:extLst>
                    <a:ext uri="{9D8B030D-6E8A-4147-A177-3AD203B41FA5}">
                      <a16:colId xmlns:a16="http://schemas.microsoft.com/office/drawing/2014/main" val="746186483"/>
                    </a:ext>
                  </a:extLst>
                </a:gridCol>
                <a:gridCol w="2273775">
                  <a:extLst>
                    <a:ext uri="{9D8B030D-6E8A-4147-A177-3AD203B41FA5}">
                      <a16:colId xmlns:a16="http://schemas.microsoft.com/office/drawing/2014/main" val="2178344090"/>
                    </a:ext>
                  </a:extLst>
                </a:gridCol>
                <a:gridCol w="1530704">
                  <a:extLst>
                    <a:ext uri="{9D8B030D-6E8A-4147-A177-3AD203B41FA5}">
                      <a16:colId xmlns:a16="http://schemas.microsoft.com/office/drawing/2014/main" val="2968475899"/>
                    </a:ext>
                  </a:extLst>
                </a:gridCol>
              </a:tblGrid>
              <a:tr h="42484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Outcome</a:t>
                      </a:r>
                      <a:r>
                        <a:rPr lang="en-GB" sz="1200" b="1" baseline="30000" dirty="0"/>
                        <a:t>1</a:t>
                      </a:r>
                      <a:endParaRPr lang="en-GB" sz="1200" b="1" dirty="0"/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TAS–102 + bevacizumab (n=246) 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TAS–102 (n=246)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HR/OR (95% CI)</a:t>
                      </a: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p value</a:t>
                      </a:r>
                    </a:p>
                  </a:txBody>
                  <a:tcP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072866"/>
                  </a:ext>
                </a:extLst>
              </a:tr>
              <a:tr h="404668">
                <a:tc>
                  <a:txBody>
                    <a:bodyPr/>
                    <a:lstStyle/>
                    <a:p>
                      <a:r>
                        <a:rPr lang="en-GB" sz="1200" b="1"/>
                        <a:t>PFS, months (95% CI)</a:t>
                      </a:r>
                      <a:endParaRPr lang="en-GB" sz="1200" b="1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5.6 (4.5</a:t>
                      </a:r>
                      <a:r>
                        <a:rPr lang="en-US" sz="1200"/>
                        <a:t>–</a:t>
                      </a:r>
                      <a:r>
                        <a:rPr lang="en-GB"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5.9)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2.4 (</a:t>
                      </a:r>
                      <a:r>
                        <a:rPr lang="en-GB"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r>
                        <a:rPr lang="en-US" sz="1200"/>
                        <a:t>–</a:t>
                      </a:r>
                      <a:r>
                        <a:rPr lang="en-GB" sz="12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3.2)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0.44 (0.36</a:t>
                      </a:r>
                      <a:r>
                        <a:rPr lang="en-US" sz="1200"/>
                        <a:t>–</a:t>
                      </a:r>
                      <a:r>
                        <a:rPr lang="en-GB" sz="1200"/>
                        <a:t>0.54)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&lt;0.001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546601"/>
                  </a:ext>
                </a:extLst>
              </a:tr>
              <a:tr h="429669">
                <a:tc>
                  <a:txBody>
                    <a:bodyPr/>
                    <a:lstStyle/>
                    <a:p>
                      <a:r>
                        <a:rPr lang="en-GB" sz="1200" b="1" dirty="0"/>
                        <a:t>ORR, % (95% CI)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6.1 (3.5</a:t>
                      </a:r>
                      <a:r>
                        <a:rPr lang="en-US" sz="1200"/>
                        <a:t>–</a:t>
                      </a:r>
                      <a:r>
                        <a:rPr lang="en-GB" sz="1200"/>
                        <a:t>9.9)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1.2 (0.3</a:t>
                      </a:r>
                      <a:r>
                        <a:rPr lang="en-US" sz="1200"/>
                        <a:t>–</a:t>
                      </a:r>
                      <a:r>
                        <a:rPr lang="en-GB" sz="1200"/>
                        <a:t>3.5)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NR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NR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85058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5A41CEC-0342-A570-66F2-B37182BF7205}"/>
              </a:ext>
            </a:extLst>
          </p:cNvPr>
          <p:cNvSpPr txBox="1"/>
          <p:nvPr/>
        </p:nvSpPr>
        <p:spPr>
          <a:xfrm>
            <a:off x="3670159" y="1788949"/>
            <a:ext cx="34234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TAS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–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102 + bevacizumab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(n=246):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mOS 10.8 months (95% CI 9.4–11.8)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F90374-C15B-31F7-0DB7-8203B5922CB4}"/>
              </a:ext>
            </a:extLst>
          </p:cNvPr>
          <p:cNvSpPr txBox="1"/>
          <p:nvPr/>
        </p:nvSpPr>
        <p:spPr>
          <a:xfrm>
            <a:off x="3668370" y="2148989"/>
            <a:ext cx="289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TAS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–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102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(n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=246):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mOS 7.5 months (95% CI 6.3–8.6)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22C75A-15DE-6666-4C0B-845F2859EDE9}"/>
              </a:ext>
            </a:extLst>
          </p:cNvPr>
          <p:cNvSpPr txBox="1"/>
          <p:nvPr/>
        </p:nvSpPr>
        <p:spPr>
          <a:xfrm>
            <a:off x="3061452" y="2514724"/>
            <a:ext cx="3047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HR 0.61 (95% CI 0.49–0.77)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p&lt;0.001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3" name="Freeform 42">
            <a:extLst>
              <a:ext uri="{FF2B5EF4-FFF2-40B4-BE49-F238E27FC236}">
                <a16:creationId xmlns:a16="http://schemas.microsoft.com/office/drawing/2014/main" id="{101F0D88-C29F-E7A3-BC75-2F8861B829DB}"/>
              </a:ext>
            </a:extLst>
          </p:cNvPr>
          <p:cNvSpPr/>
          <p:nvPr/>
        </p:nvSpPr>
        <p:spPr>
          <a:xfrm>
            <a:off x="3554269" y="1912463"/>
            <a:ext cx="131465" cy="12981"/>
          </a:xfrm>
          <a:custGeom>
            <a:avLst/>
            <a:gdLst>
              <a:gd name="connsiteX0" fmla="*/ 0 w 131465"/>
              <a:gd name="connsiteY0" fmla="*/ 0 h 12981"/>
              <a:gd name="connsiteX1" fmla="*/ 131466 w 131465"/>
              <a:gd name="connsiteY1" fmla="*/ 0 h 1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465" h="12981">
                <a:moveTo>
                  <a:pt x="0" y="0"/>
                </a:moveTo>
                <a:lnTo>
                  <a:pt x="131466" y="0"/>
                </a:lnTo>
              </a:path>
            </a:pathLst>
          </a:custGeom>
          <a:ln w="1301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Freeform 42">
            <a:extLst>
              <a:ext uri="{FF2B5EF4-FFF2-40B4-BE49-F238E27FC236}">
                <a16:creationId xmlns:a16="http://schemas.microsoft.com/office/drawing/2014/main" id="{45C6805F-2805-B573-0A6B-4970F817805B}"/>
              </a:ext>
            </a:extLst>
          </p:cNvPr>
          <p:cNvSpPr/>
          <p:nvPr/>
        </p:nvSpPr>
        <p:spPr>
          <a:xfrm>
            <a:off x="3554268" y="2273788"/>
            <a:ext cx="131465" cy="12981"/>
          </a:xfrm>
          <a:custGeom>
            <a:avLst/>
            <a:gdLst>
              <a:gd name="connsiteX0" fmla="*/ 0 w 131465"/>
              <a:gd name="connsiteY0" fmla="*/ 0 h 12981"/>
              <a:gd name="connsiteX1" fmla="*/ 131466 w 131465"/>
              <a:gd name="connsiteY1" fmla="*/ 0 h 1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465" h="12981">
                <a:moveTo>
                  <a:pt x="0" y="0"/>
                </a:moveTo>
                <a:lnTo>
                  <a:pt x="131466" y="0"/>
                </a:lnTo>
              </a:path>
            </a:pathLst>
          </a:custGeom>
          <a:ln w="13010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D4F7CAD6-C815-C9E2-32F7-3FA63FF2B9EE}"/>
              </a:ext>
            </a:extLst>
          </p:cNvPr>
          <p:cNvSpPr txBox="1">
            <a:spLocks/>
          </p:cNvSpPr>
          <p:nvPr/>
        </p:nvSpPr>
        <p:spPr bwMode="gray">
          <a:xfrm>
            <a:off x="2557739" y="1348160"/>
            <a:ext cx="238321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rgbClr val="E61E5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rgbClr val="E61E5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8163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rgbClr val="E61E5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20725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rgbClr val="E61E50"/>
              </a:buClr>
              <a:buFont typeface="Arial" panose="020B0604020202020204" pitchFamily="34" charset="0"/>
              <a:buChar char="•"/>
              <a:defRPr lang="de-DE"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OS (primary endpoint)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A28291-912D-3754-E16E-D0DCECD0948C}"/>
              </a:ext>
            </a:extLst>
          </p:cNvPr>
          <p:cNvSpPr/>
          <p:nvPr/>
        </p:nvSpPr>
        <p:spPr bwMode="gray">
          <a:xfrm>
            <a:off x="6448921" y="1788950"/>
            <a:ext cx="4895648" cy="2337230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Results from SUNLIGHT may position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bevacizumab + TAS-102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a standard of care in the 3L</a:t>
            </a:r>
            <a:r>
              <a: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2,3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majority of patients treated with bevacizumab + TAS-102 had 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RAS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disease (69.5%)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so would have been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ineligible for anti-EGFR rechallenge</a:t>
            </a:r>
            <a:r>
              <a:rPr kumimoji="0" lang="en-GB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1,4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297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520D62-9BB9-D439-D090-BCC96B4D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GB" sz="3200" dirty="0" err="1"/>
              <a:t>Fruquintinib</a:t>
            </a:r>
            <a:r>
              <a:rPr lang="en-GB" sz="3200" dirty="0"/>
              <a:t> + BSC showed efficacy vs placebo + BSC as a later-line treatment option in the global </a:t>
            </a:r>
            <a:r>
              <a:rPr lang="en-GB" sz="3200" dirty="0">
                <a:solidFill>
                  <a:srgbClr val="FF0000"/>
                </a:solidFill>
              </a:rPr>
              <a:t>Phase III FRESCO-2 trial</a:t>
            </a:r>
            <a:r>
              <a:rPr lang="en-GB" sz="3200" baseline="30000" dirty="0">
                <a:solidFill>
                  <a:srgbClr val="FF0000"/>
                </a:solidFill>
              </a:rPr>
              <a:t>1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5C663-0FDF-B639-CE5D-482AF9F98A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2000" y="6021956"/>
            <a:ext cx="8718972" cy="57521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*Prior treatment with fluoropyrimidine-, oxaliplatin-, and irinotecan-based CT, an anti-VEGF therapy, for patients with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mCRC an anti-EGFR therapy, and an immune checkpoint inhibitor or BRAF inhibitor if indicated. Progression on, or intolerance, to, TAS-102 and/or regorafenib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BSC, best supportive care; VEGFR, vascular endothelial growth factor receptor.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Dasari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A, et al. Lancet 2023;402:41–53.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AE0BCBF-0972-4242-42EC-15DBE617447C}"/>
              </a:ext>
            </a:extLst>
          </p:cNvPr>
          <p:cNvSpPr txBox="1">
            <a:spLocks/>
          </p:cNvSpPr>
          <p:nvPr/>
        </p:nvSpPr>
        <p:spPr bwMode="gray">
          <a:xfrm>
            <a:off x="7504690" y="1327945"/>
            <a:ext cx="238321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rgbClr val="E61E5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6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rgbClr val="E61E5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8163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rgbClr val="E61E5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20725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rgbClr val="E61E50"/>
              </a:buClr>
              <a:buFont typeface="Arial" panose="020B0604020202020204" pitchFamily="34" charset="0"/>
              <a:buChar char="•"/>
              <a:defRPr lang="de-DE" sz="160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720000" indent="-180000" algn="l" defTabSz="914400" rtl="0" eaLnBrk="1" latinLnBrk="0" hangingPunct="1">
              <a:lnSpc>
                <a:spcPct val="105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OS (primary endpoint)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339F19-5703-6C90-E9CC-8BA8770E314A}"/>
              </a:ext>
            </a:extLst>
          </p:cNvPr>
          <p:cNvGrpSpPr/>
          <p:nvPr/>
        </p:nvGrpSpPr>
        <p:grpSpPr>
          <a:xfrm>
            <a:off x="5862418" y="1670968"/>
            <a:ext cx="4795303" cy="2550120"/>
            <a:chOff x="376288" y="3733057"/>
            <a:chExt cx="5437928" cy="231640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7081C8-14B4-E39E-BD7B-3CDD1E9B2BBF}"/>
                </a:ext>
              </a:extLst>
            </p:cNvPr>
            <p:cNvSpPr txBox="1"/>
            <p:nvPr/>
          </p:nvSpPr>
          <p:spPr bwMode="gray">
            <a:xfrm rot="16200000">
              <a:off x="-417512" y="4688077"/>
              <a:ext cx="174148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Probability of OS (%)</a:t>
              </a:r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30C9ACAC-8280-787E-B6E5-896F9F90B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4156076"/>
              <a:ext cx="64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BEBA41D6-9028-96D7-F6EA-4DDB5D8CE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4503738"/>
              <a:ext cx="64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33F2D85E-7024-0A14-F166-ABDFD5827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4851401"/>
              <a:ext cx="64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2DFD4C3E-7844-DE75-D0F6-7313B5F37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5195888"/>
              <a:ext cx="64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F785C7CF-FA2E-31B0-615E-B8FEF421A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5545138"/>
              <a:ext cx="64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310FD901-E55F-2884-0954-DD6A5F3CB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5988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F9D64705-5937-99B3-FCFA-A959F1370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400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B8E07E21-6290-F437-1754-196B5F944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2400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2A535304-18D4-6859-5B53-932BD5879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4813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0D0418EE-0322-CEB5-DA28-DB7E99C15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400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C23F5E7A-4041-C56F-9F6D-9C387B2D2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4400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2E419803-01B8-DBE0-1568-B26DBC08D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813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A90055AC-5ECA-2713-75D2-C79C4EF73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9225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A121B326-DE8A-FEC2-5A98-F5AB2B61F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813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5994BE7E-6FEF-940C-DAF9-81075D9E6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813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3EF1CC58-47CA-9DD6-BD9C-73CF82010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1225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F681427B-FD27-3801-025B-F5033E507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3638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3DCA93E8-DF4F-D4FC-0B1F-1A7FBFA6A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6050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D87CBB5E-C844-0BD8-278F-7D23DC933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3225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42619EEA-0167-44A0-13CD-615CBF66C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5638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0F49AF83-1369-7747-82C1-4D26DCAE4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050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FA97DE4B-2179-D995-4483-D4B2A6FBAC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0463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D7E68630-1CDB-B515-AB30-0A4FFA12A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7638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Line 29">
              <a:extLst>
                <a:ext uri="{FF2B5EF4-FFF2-40B4-BE49-F238E27FC236}">
                  <a16:creationId xmlns:a16="http://schemas.microsoft.com/office/drawing/2014/main" id="{772015EA-AB7C-A6CC-F586-DD3272850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0050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4" name="Line 30">
              <a:extLst>
                <a:ext uri="{FF2B5EF4-FFF2-40B4-BE49-F238E27FC236}">
                  <a16:creationId xmlns:a16="http://schemas.microsoft.com/office/drawing/2014/main" id="{6D619784-840F-BCF2-EF97-633AB8AB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2463" y="5545138"/>
              <a:ext cx="0" cy="6350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D4D20378-DBBE-A4DB-2C18-F701131D4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8" y="3810001"/>
              <a:ext cx="4745037" cy="1549400"/>
            </a:xfrm>
            <a:custGeom>
              <a:avLst/>
              <a:gdLst>
                <a:gd name="T0" fmla="*/ 98 w 2989"/>
                <a:gd name="T1" fmla="*/ 20 h 976"/>
                <a:gd name="T2" fmla="*/ 138 w 2989"/>
                <a:gd name="T3" fmla="*/ 34 h 976"/>
                <a:gd name="T4" fmla="*/ 162 w 2989"/>
                <a:gd name="T5" fmla="*/ 48 h 976"/>
                <a:gd name="T6" fmla="*/ 176 w 2989"/>
                <a:gd name="T7" fmla="*/ 58 h 976"/>
                <a:gd name="T8" fmla="*/ 200 w 2989"/>
                <a:gd name="T9" fmla="*/ 67 h 976"/>
                <a:gd name="T10" fmla="*/ 219 w 2989"/>
                <a:gd name="T11" fmla="*/ 96 h 976"/>
                <a:gd name="T12" fmla="*/ 243 w 2989"/>
                <a:gd name="T13" fmla="*/ 122 h 976"/>
                <a:gd name="T14" fmla="*/ 262 w 2989"/>
                <a:gd name="T15" fmla="*/ 136 h 976"/>
                <a:gd name="T16" fmla="*/ 288 w 2989"/>
                <a:gd name="T17" fmla="*/ 163 h 976"/>
                <a:gd name="T18" fmla="*/ 314 w 2989"/>
                <a:gd name="T19" fmla="*/ 184 h 976"/>
                <a:gd name="T20" fmla="*/ 328 w 2989"/>
                <a:gd name="T21" fmla="*/ 198 h 976"/>
                <a:gd name="T22" fmla="*/ 359 w 2989"/>
                <a:gd name="T23" fmla="*/ 218 h 976"/>
                <a:gd name="T24" fmla="*/ 366 w 2989"/>
                <a:gd name="T25" fmla="*/ 234 h 976"/>
                <a:gd name="T26" fmla="*/ 380 w 2989"/>
                <a:gd name="T27" fmla="*/ 251 h 976"/>
                <a:gd name="T28" fmla="*/ 402 w 2989"/>
                <a:gd name="T29" fmla="*/ 280 h 976"/>
                <a:gd name="T30" fmla="*/ 440 w 2989"/>
                <a:gd name="T31" fmla="*/ 306 h 976"/>
                <a:gd name="T32" fmla="*/ 449 w 2989"/>
                <a:gd name="T33" fmla="*/ 318 h 976"/>
                <a:gd name="T34" fmla="*/ 461 w 2989"/>
                <a:gd name="T35" fmla="*/ 334 h 976"/>
                <a:gd name="T36" fmla="*/ 492 w 2989"/>
                <a:gd name="T37" fmla="*/ 344 h 976"/>
                <a:gd name="T38" fmla="*/ 525 w 2989"/>
                <a:gd name="T39" fmla="*/ 377 h 976"/>
                <a:gd name="T40" fmla="*/ 544 w 2989"/>
                <a:gd name="T41" fmla="*/ 401 h 976"/>
                <a:gd name="T42" fmla="*/ 559 w 2989"/>
                <a:gd name="T43" fmla="*/ 411 h 976"/>
                <a:gd name="T44" fmla="*/ 568 w 2989"/>
                <a:gd name="T45" fmla="*/ 425 h 976"/>
                <a:gd name="T46" fmla="*/ 597 w 2989"/>
                <a:gd name="T47" fmla="*/ 447 h 976"/>
                <a:gd name="T48" fmla="*/ 623 w 2989"/>
                <a:gd name="T49" fmla="*/ 458 h 976"/>
                <a:gd name="T50" fmla="*/ 644 w 2989"/>
                <a:gd name="T51" fmla="*/ 473 h 976"/>
                <a:gd name="T52" fmla="*/ 663 w 2989"/>
                <a:gd name="T53" fmla="*/ 485 h 976"/>
                <a:gd name="T54" fmla="*/ 692 w 2989"/>
                <a:gd name="T55" fmla="*/ 494 h 976"/>
                <a:gd name="T56" fmla="*/ 711 w 2989"/>
                <a:gd name="T57" fmla="*/ 506 h 976"/>
                <a:gd name="T58" fmla="*/ 734 w 2989"/>
                <a:gd name="T59" fmla="*/ 518 h 976"/>
                <a:gd name="T60" fmla="*/ 758 w 2989"/>
                <a:gd name="T61" fmla="*/ 537 h 976"/>
                <a:gd name="T62" fmla="*/ 784 w 2989"/>
                <a:gd name="T63" fmla="*/ 547 h 976"/>
                <a:gd name="T64" fmla="*/ 820 w 2989"/>
                <a:gd name="T65" fmla="*/ 561 h 976"/>
                <a:gd name="T66" fmla="*/ 834 w 2989"/>
                <a:gd name="T67" fmla="*/ 575 h 976"/>
                <a:gd name="T68" fmla="*/ 853 w 2989"/>
                <a:gd name="T69" fmla="*/ 597 h 976"/>
                <a:gd name="T70" fmla="*/ 929 w 2989"/>
                <a:gd name="T71" fmla="*/ 613 h 976"/>
                <a:gd name="T72" fmla="*/ 941 w 2989"/>
                <a:gd name="T73" fmla="*/ 633 h 976"/>
                <a:gd name="T74" fmla="*/ 982 w 2989"/>
                <a:gd name="T75" fmla="*/ 642 h 976"/>
                <a:gd name="T76" fmla="*/ 998 w 2989"/>
                <a:gd name="T77" fmla="*/ 654 h 976"/>
                <a:gd name="T78" fmla="*/ 1048 w 2989"/>
                <a:gd name="T79" fmla="*/ 673 h 976"/>
                <a:gd name="T80" fmla="*/ 1077 w 2989"/>
                <a:gd name="T81" fmla="*/ 697 h 976"/>
                <a:gd name="T82" fmla="*/ 1202 w 2989"/>
                <a:gd name="T83" fmla="*/ 716 h 976"/>
                <a:gd name="T84" fmla="*/ 1233 w 2989"/>
                <a:gd name="T85" fmla="*/ 738 h 976"/>
                <a:gd name="T86" fmla="*/ 1297 w 2989"/>
                <a:gd name="T87" fmla="*/ 752 h 976"/>
                <a:gd name="T88" fmla="*/ 1340 w 2989"/>
                <a:gd name="T89" fmla="*/ 769 h 976"/>
                <a:gd name="T90" fmla="*/ 1412 w 2989"/>
                <a:gd name="T91" fmla="*/ 783 h 976"/>
                <a:gd name="T92" fmla="*/ 1514 w 2989"/>
                <a:gd name="T93" fmla="*/ 797 h 976"/>
                <a:gd name="T94" fmla="*/ 1599 w 2989"/>
                <a:gd name="T95" fmla="*/ 811 h 976"/>
                <a:gd name="T96" fmla="*/ 1708 w 2989"/>
                <a:gd name="T97" fmla="*/ 831 h 976"/>
                <a:gd name="T98" fmla="*/ 1927 w 2989"/>
                <a:gd name="T99" fmla="*/ 852 h 976"/>
                <a:gd name="T100" fmla="*/ 2039 w 2989"/>
                <a:gd name="T101" fmla="*/ 881 h 976"/>
                <a:gd name="T102" fmla="*/ 2155 w 2989"/>
                <a:gd name="T103" fmla="*/ 909 h 976"/>
                <a:gd name="T104" fmla="*/ 2262 w 2989"/>
                <a:gd name="T105" fmla="*/ 943 h 976"/>
                <a:gd name="T106" fmla="*/ 2390 w 2989"/>
                <a:gd name="T107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89" h="976">
                  <a:moveTo>
                    <a:pt x="0" y="0"/>
                  </a:moveTo>
                  <a:lnTo>
                    <a:pt x="62" y="0"/>
                  </a:lnTo>
                  <a:lnTo>
                    <a:pt x="62" y="20"/>
                  </a:lnTo>
                  <a:lnTo>
                    <a:pt x="98" y="20"/>
                  </a:lnTo>
                  <a:lnTo>
                    <a:pt x="98" y="24"/>
                  </a:lnTo>
                  <a:lnTo>
                    <a:pt x="129" y="24"/>
                  </a:lnTo>
                  <a:lnTo>
                    <a:pt x="129" y="34"/>
                  </a:lnTo>
                  <a:lnTo>
                    <a:pt x="138" y="34"/>
                  </a:lnTo>
                  <a:lnTo>
                    <a:pt x="138" y="39"/>
                  </a:lnTo>
                  <a:lnTo>
                    <a:pt x="157" y="39"/>
                  </a:lnTo>
                  <a:lnTo>
                    <a:pt x="157" y="48"/>
                  </a:lnTo>
                  <a:lnTo>
                    <a:pt x="162" y="48"/>
                  </a:lnTo>
                  <a:lnTo>
                    <a:pt x="162" y="55"/>
                  </a:lnTo>
                  <a:lnTo>
                    <a:pt x="171" y="55"/>
                  </a:lnTo>
                  <a:lnTo>
                    <a:pt x="171" y="58"/>
                  </a:lnTo>
                  <a:lnTo>
                    <a:pt x="176" y="58"/>
                  </a:lnTo>
                  <a:lnTo>
                    <a:pt x="176" y="62"/>
                  </a:lnTo>
                  <a:lnTo>
                    <a:pt x="186" y="62"/>
                  </a:lnTo>
                  <a:lnTo>
                    <a:pt x="186" y="67"/>
                  </a:lnTo>
                  <a:lnTo>
                    <a:pt x="200" y="67"/>
                  </a:lnTo>
                  <a:lnTo>
                    <a:pt x="200" y="82"/>
                  </a:lnTo>
                  <a:lnTo>
                    <a:pt x="205" y="82"/>
                  </a:lnTo>
                  <a:lnTo>
                    <a:pt x="205" y="96"/>
                  </a:lnTo>
                  <a:lnTo>
                    <a:pt x="219" y="96"/>
                  </a:lnTo>
                  <a:lnTo>
                    <a:pt x="219" y="113"/>
                  </a:lnTo>
                  <a:lnTo>
                    <a:pt x="233" y="113"/>
                  </a:lnTo>
                  <a:lnTo>
                    <a:pt x="233" y="122"/>
                  </a:lnTo>
                  <a:lnTo>
                    <a:pt x="243" y="122"/>
                  </a:lnTo>
                  <a:lnTo>
                    <a:pt x="243" y="132"/>
                  </a:lnTo>
                  <a:lnTo>
                    <a:pt x="250" y="132"/>
                  </a:lnTo>
                  <a:lnTo>
                    <a:pt x="250" y="136"/>
                  </a:lnTo>
                  <a:lnTo>
                    <a:pt x="262" y="136"/>
                  </a:lnTo>
                  <a:lnTo>
                    <a:pt x="262" y="148"/>
                  </a:lnTo>
                  <a:lnTo>
                    <a:pt x="271" y="148"/>
                  </a:lnTo>
                  <a:lnTo>
                    <a:pt x="271" y="163"/>
                  </a:lnTo>
                  <a:lnTo>
                    <a:pt x="288" y="163"/>
                  </a:lnTo>
                  <a:lnTo>
                    <a:pt x="288" y="179"/>
                  </a:lnTo>
                  <a:lnTo>
                    <a:pt x="300" y="179"/>
                  </a:lnTo>
                  <a:lnTo>
                    <a:pt x="300" y="184"/>
                  </a:lnTo>
                  <a:lnTo>
                    <a:pt x="314" y="184"/>
                  </a:lnTo>
                  <a:lnTo>
                    <a:pt x="314" y="194"/>
                  </a:lnTo>
                  <a:lnTo>
                    <a:pt x="319" y="194"/>
                  </a:lnTo>
                  <a:lnTo>
                    <a:pt x="319" y="198"/>
                  </a:lnTo>
                  <a:lnTo>
                    <a:pt x="328" y="198"/>
                  </a:lnTo>
                  <a:lnTo>
                    <a:pt x="328" y="208"/>
                  </a:lnTo>
                  <a:lnTo>
                    <a:pt x="354" y="208"/>
                  </a:lnTo>
                  <a:lnTo>
                    <a:pt x="354" y="218"/>
                  </a:lnTo>
                  <a:lnTo>
                    <a:pt x="359" y="218"/>
                  </a:lnTo>
                  <a:lnTo>
                    <a:pt x="359" y="227"/>
                  </a:lnTo>
                  <a:lnTo>
                    <a:pt x="364" y="227"/>
                  </a:lnTo>
                  <a:lnTo>
                    <a:pt x="364" y="234"/>
                  </a:lnTo>
                  <a:lnTo>
                    <a:pt x="366" y="234"/>
                  </a:lnTo>
                  <a:lnTo>
                    <a:pt x="366" y="241"/>
                  </a:lnTo>
                  <a:lnTo>
                    <a:pt x="371" y="241"/>
                  </a:lnTo>
                  <a:lnTo>
                    <a:pt x="371" y="251"/>
                  </a:lnTo>
                  <a:lnTo>
                    <a:pt x="380" y="251"/>
                  </a:lnTo>
                  <a:lnTo>
                    <a:pt x="380" y="270"/>
                  </a:lnTo>
                  <a:lnTo>
                    <a:pt x="395" y="270"/>
                  </a:lnTo>
                  <a:lnTo>
                    <a:pt x="395" y="280"/>
                  </a:lnTo>
                  <a:lnTo>
                    <a:pt x="402" y="280"/>
                  </a:lnTo>
                  <a:lnTo>
                    <a:pt x="402" y="294"/>
                  </a:lnTo>
                  <a:lnTo>
                    <a:pt x="418" y="294"/>
                  </a:lnTo>
                  <a:lnTo>
                    <a:pt x="418" y="306"/>
                  </a:lnTo>
                  <a:lnTo>
                    <a:pt x="440" y="306"/>
                  </a:lnTo>
                  <a:lnTo>
                    <a:pt x="440" y="311"/>
                  </a:lnTo>
                  <a:lnTo>
                    <a:pt x="442" y="311"/>
                  </a:lnTo>
                  <a:lnTo>
                    <a:pt x="442" y="318"/>
                  </a:lnTo>
                  <a:lnTo>
                    <a:pt x="449" y="318"/>
                  </a:lnTo>
                  <a:lnTo>
                    <a:pt x="449" y="327"/>
                  </a:lnTo>
                  <a:lnTo>
                    <a:pt x="452" y="327"/>
                  </a:lnTo>
                  <a:lnTo>
                    <a:pt x="452" y="334"/>
                  </a:lnTo>
                  <a:lnTo>
                    <a:pt x="461" y="334"/>
                  </a:lnTo>
                  <a:lnTo>
                    <a:pt x="461" y="339"/>
                  </a:lnTo>
                  <a:lnTo>
                    <a:pt x="483" y="339"/>
                  </a:lnTo>
                  <a:lnTo>
                    <a:pt x="483" y="344"/>
                  </a:lnTo>
                  <a:lnTo>
                    <a:pt x="492" y="344"/>
                  </a:lnTo>
                  <a:lnTo>
                    <a:pt x="492" y="358"/>
                  </a:lnTo>
                  <a:lnTo>
                    <a:pt x="511" y="358"/>
                  </a:lnTo>
                  <a:lnTo>
                    <a:pt x="511" y="377"/>
                  </a:lnTo>
                  <a:lnTo>
                    <a:pt x="525" y="377"/>
                  </a:lnTo>
                  <a:lnTo>
                    <a:pt x="525" y="387"/>
                  </a:lnTo>
                  <a:lnTo>
                    <a:pt x="532" y="387"/>
                  </a:lnTo>
                  <a:lnTo>
                    <a:pt x="532" y="401"/>
                  </a:lnTo>
                  <a:lnTo>
                    <a:pt x="544" y="401"/>
                  </a:lnTo>
                  <a:lnTo>
                    <a:pt x="544" y="406"/>
                  </a:lnTo>
                  <a:lnTo>
                    <a:pt x="554" y="406"/>
                  </a:lnTo>
                  <a:lnTo>
                    <a:pt x="554" y="411"/>
                  </a:lnTo>
                  <a:lnTo>
                    <a:pt x="559" y="411"/>
                  </a:lnTo>
                  <a:lnTo>
                    <a:pt x="559" y="420"/>
                  </a:lnTo>
                  <a:lnTo>
                    <a:pt x="563" y="420"/>
                  </a:lnTo>
                  <a:lnTo>
                    <a:pt x="563" y="425"/>
                  </a:lnTo>
                  <a:lnTo>
                    <a:pt x="568" y="425"/>
                  </a:lnTo>
                  <a:lnTo>
                    <a:pt x="568" y="435"/>
                  </a:lnTo>
                  <a:lnTo>
                    <a:pt x="592" y="435"/>
                  </a:lnTo>
                  <a:lnTo>
                    <a:pt x="592" y="447"/>
                  </a:lnTo>
                  <a:lnTo>
                    <a:pt x="597" y="447"/>
                  </a:lnTo>
                  <a:lnTo>
                    <a:pt x="597" y="454"/>
                  </a:lnTo>
                  <a:lnTo>
                    <a:pt x="616" y="454"/>
                  </a:lnTo>
                  <a:lnTo>
                    <a:pt x="616" y="458"/>
                  </a:lnTo>
                  <a:lnTo>
                    <a:pt x="623" y="458"/>
                  </a:lnTo>
                  <a:lnTo>
                    <a:pt x="623" y="463"/>
                  </a:lnTo>
                  <a:lnTo>
                    <a:pt x="630" y="463"/>
                  </a:lnTo>
                  <a:lnTo>
                    <a:pt x="630" y="473"/>
                  </a:lnTo>
                  <a:lnTo>
                    <a:pt x="644" y="473"/>
                  </a:lnTo>
                  <a:lnTo>
                    <a:pt x="644" y="480"/>
                  </a:lnTo>
                  <a:lnTo>
                    <a:pt x="658" y="480"/>
                  </a:lnTo>
                  <a:lnTo>
                    <a:pt x="658" y="485"/>
                  </a:lnTo>
                  <a:lnTo>
                    <a:pt x="663" y="485"/>
                  </a:lnTo>
                  <a:lnTo>
                    <a:pt x="663" y="487"/>
                  </a:lnTo>
                  <a:lnTo>
                    <a:pt x="677" y="487"/>
                  </a:lnTo>
                  <a:lnTo>
                    <a:pt x="677" y="494"/>
                  </a:lnTo>
                  <a:lnTo>
                    <a:pt x="692" y="494"/>
                  </a:lnTo>
                  <a:lnTo>
                    <a:pt x="692" y="499"/>
                  </a:lnTo>
                  <a:lnTo>
                    <a:pt x="701" y="499"/>
                  </a:lnTo>
                  <a:lnTo>
                    <a:pt x="701" y="506"/>
                  </a:lnTo>
                  <a:lnTo>
                    <a:pt x="711" y="506"/>
                  </a:lnTo>
                  <a:lnTo>
                    <a:pt x="711" y="513"/>
                  </a:lnTo>
                  <a:lnTo>
                    <a:pt x="725" y="513"/>
                  </a:lnTo>
                  <a:lnTo>
                    <a:pt x="725" y="518"/>
                  </a:lnTo>
                  <a:lnTo>
                    <a:pt x="734" y="518"/>
                  </a:lnTo>
                  <a:lnTo>
                    <a:pt x="734" y="528"/>
                  </a:lnTo>
                  <a:lnTo>
                    <a:pt x="751" y="528"/>
                  </a:lnTo>
                  <a:lnTo>
                    <a:pt x="751" y="537"/>
                  </a:lnTo>
                  <a:lnTo>
                    <a:pt x="758" y="537"/>
                  </a:lnTo>
                  <a:lnTo>
                    <a:pt x="758" y="542"/>
                  </a:lnTo>
                  <a:lnTo>
                    <a:pt x="772" y="542"/>
                  </a:lnTo>
                  <a:lnTo>
                    <a:pt x="772" y="547"/>
                  </a:lnTo>
                  <a:lnTo>
                    <a:pt x="784" y="547"/>
                  </a:lnTo>
                  <a:lnTo>
                    <a:pt x="784" y="556"/>
                  </a:lnTo>
                  <a:lnTo>
                    <a:pt x="787" y="556"/>
                  </a:lnTo>
                  <a:lnTo>
                    <a:pt x="787" y="561"/>
                  </a:lnTo>
                  <a:lnTo>
                    <a:pt x="820" y="561"/>
                  </a:lnTo>
                  <a:lnTo>
                    <a:pt x="820" y="571"/>
                  </a:lnTo>
                  <a:lnTo>
                    <a:pt x="829" y="571"/>
                  </a:lnTo>
                  <a:lnTo>
                    <a:pt x="829" y="575"/>
                  </a:lnTo>
                  <a:lnTo>
                    <a:pt x="834" y="575"/>
                  </a:lnTo>
                  <a:lnTo>
                    <a:pt x="834" y="585"/>
                  </a:lnTo>
                  <a:lnTo>
                    <a:pt x="839" y="585"/>
                  </a:lnTo>
                  <a:lnTo>
                    <a:pt x="839" y="597"/>
                  </a:lnTo>
                  <a:lnTo>
                    <a:pt x="853" y="597"/>
                  </a:lnTo>
                  <a:lnTo>
                    <a:pt x="853" y="609"/>
                  </a:lnTo>
                  <a:lnTo>
                    <a:pt x="894" y="609"/>
                  </a:lnTo>
                  <a:lnTo>
                    <a:pt x="894" y="613"/>
                  </a:lnTo>
                  <a:lnTo>
                    <a:pt x="929" y="613"/>
                  </a:lnTo>
                  <a:lnTo>
                    <a:pt x="929" y="623"/>
                  </a:lnTo>
                  <a:lnTo>
                    <a:pt x="934" y="623"/>
                  </a:lnTo>
                  <a:lnTo>
                    <a:pt x="934" y="633"/>
                  </a:lnTo>
                  <a:lnTo>
                    <a:pt x="941" y="633"/>
                  </a:lnTo>
                  <a:lnTo>
                    <a:pt x="941" y="640"/>
                  </a:lnTo>
                  <a:lnTo>
                    <a:pt x="967" y="640"/>
                  </a:lnTo>
                  <a:lnTo>
                    <a:pt x="967" y="642"/>
                  </a:lnTo>
                  <a:lnTo>
                    <a:pt x="982" y="642"/>
                  </a:lnTo>
                  <a:lnTo>
                    <a:pt x="982" y="649"/>
                  </a:lnTo>
                  <a:lnTo>
                    <a:pt x="991" y="649"/>
                  </a:lnTo>
                  <a:lnTo>
                    <a:pt x="991" y="654"/>
                  </a:lnTo>
                  <a:lnTo>
                    <a:pt x="998" y="654"/>
                  </a:lnTo>
                  <a:lnTo>
                    <a:pt x="998" y="664"/>
                  </a:lnTo>
                  <a:lnTo>
                    <a:pt x="1010" y="664"/>
                  </a:lnTo>
                  <a:lnTo>
                    <a:pt x="1010" y="673"/>
                  </a:lnTo>
                  <a:lnTo>
                    <a:pt x="1048" y="673"/>
                  </a:lnTo>
                  <a:lnTo>
                    <a:pt x="1048" y="685"/>
                  </a:lnTo>
                  <a:lnTo>
                    <a:pt x="1074" y="685"/>
                  </a:lnTo>
                  <a:lnTo>
                    <a:pt x="1074" y="697"/>
                  </a:lnTo>
                  <a:lnTo>
                    <a:pt x="1077" y="697"/>
                  </a:lnTo>
                  <a:lnTo>
                    <a:pt x="1077" y="711"/>
                  </a:lnTo>
                  <a:lnTo>
                    <a:pt x="1122" y="711"/>
                  </a:lnTo>
                  <a:lnTo>
                    <a:pt x="1122" y="716"/>
                  </a:lnTo>
                  <a:lnTo>
                    <a:pt x="1202" y="716"/>
                  </a:lnTo>
                  <a:lnTo>
                    <a:pt x="1202" y="730"/>
                  </a:lnTo>
                  <a:lnTo>
                    <a:pt x="1224" y="730"/>
                  </a:lnTo>
                  <a:lnTo>
                    <a:pt x="1224" y="738"/>
                  </a:lnTo>
                  <a:lnTo>
                    <a:pt x="1233" y="738"/>
                  </a:lnTo>
                  <a:lnTo>
                    <a:pt x="1233" y="745"/>
                  </a:lnTo>
                  <a:lnTo>
                    <a:pt x="1278" y="745"/>
                  </a:lnTo>
                  <a:lnTo>
                    <a:pt x="1278" y="752"/>
                  </a:lnTo>
                  <a:lnTo>
                    <a:pt x="1297" y="752"/>
                  </a:lnTo>
                  <a:lnTo>
                    <a:pt x="1297" y="754"/>
                  </a:lnTo>
                  <a:lnTo>
                    <a:pt x="1336" y="754"/>
                  </a:lnTo>
                  <a:lnTo>
                    <a:pt x="1340" y="754"/>
                  </a:lnTo>
                  <a:lnTo>
                    <a:pt x="1340" y="769"/>
                  </a:lnTo>
                  <a:lnTo>
                    <a:pt x="1378" y="769"/>
                  </a:lnTo>
                  <a:lnTo>
                    <a:pt x="1378" y="776"/>
                  </a:lnTo>
                  <a:lnTo>
                    <a:pt x="1412" y="776"/>
                  </a:lnTo>
                  <a:lnTo>
                    <a:pt x="1412" y="783"/>
                  </a:lnTo>
                  <a:lnTo>
                    <a:pt x="1464" y="783"/>
                  </a:lnTo>
                  <a:lnTo>
                    <a:pt x="1464" y="790"/>
                  </a:lnTo>
                  <a:lnTo>
                    <a:pt x="1514" y="790"/>
                  </a:lnTo>
                  <a:lnTo>
                    <a:pt x="1514" y="797"/>
                  </a:lnTo>
                  <a:lnTo>
                    <a:pt x="1540" y="797"/>
                  </a:lnTo>
                  <a:lnTo>
                    <a:pt x="1540" y="807"/>
                  </a:lnTo>
                  <a:lnTo>
                    <a:pt x="1599" y="807"/>
                  </a:lnTo>
                  <a:lnTo>
                    <a:pt x="1599" y="811"/>
                  </a:lnTo>
                  <a:lnTo>
                    <a:pt x="1613" y="811"/>
                  </a:lnTo>
                  <a:lnTo>
                    <a:pt x="1613" y="821"/>
                  </a:lnTo>
                  <a:lnTo>
                    <a:pt x="1708" y="821"/>
                  </a:lnTo>
                  <a:lnTo>
                    <a:pt x="1708" y="831"/>
                  </a:lnTo>
                  <a:lnTo>
                    <a:pt x="1777" y="831"/>
                  </a:lnTo>
                  <a:lnTo>
                    <a:pt x="1777" y="838"/>
                  </a:lnTo>
                  <a:lnTo>
                    <a:pt x="1927" y="838"/>
                  </a:lnTo>
                  <a:lnTo>
                    <a:pt x="1927" y="852"/>
                  </a:lnTo>
                  <a:lnTo>
                    <a:pt x="1941" y="852"/>
                  </a:lnTo>
                  <a:lnTo>
                    <a:pt x="1941" y="866"/>
                  </a:lnTo>
                  <a:lnTo>
                    <a:pt x="2039" y="866"/>
                  </a:lnTo>
                  <a:lnTo>
                    <a:pt x="2039" y="881"/>
                  </a:lnTo>
                  <a:lnTo>
                    <a:pt x="2108" y="881"/>
                  </a:lnTo>
                  <a:lnTo>
                    <a:pt x="2108" y="895"/>
                  </a:lnTo>
                  <a:lnTo>
                    <a:pt x="2155" y="895"/>
                  </a:lnTo>
                  <a:lnTo>
                    <a:pt x="2155" y="909"/>
                  </a:lnTo>
                  <a:lnTo>
                    <a:pt x="2219" y="909"/>
                  </a:lnTo>
                  <a:lnTo>
                    <a:pt x="2219" y="924"/>
                  </a:lnTo>
                  <a:lnTo>
                    <a:pt x="2262" y="924"/>
                  </a:lnTo>
                  <a:lnTo>
                    <a:pt x="2262" y="943"/>
                  </a:lnTo>
                  <a:lnTo>
                    <a:pt x="2295" y="943"/>
                  </a:lnTo>
                  <a:lnTo>
                    <a:pt x="2295" y="962"/>
                  </a:lnTo>
                  <a:lnTo>
                    <a:pt x="2390" y="962"/>
                  </a:lnTo>
                  <a:lnTo>
                    <a:pt x="2390" y="976"/>
                  </a:lnTo>
                  <a:lnTo>
                    <a:pt x="2989" y="976"/>
                  </a:lnTo>
                </a:path>
              </a:pathLst>
            </a:cu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F020F495-4EF7-E080-DC1D-683204FAD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025" y="5321301"/>
              <a:ext cx="0" cy="79375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E7928D98-379F-77F8-C950-CACCC8375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22925" y="5359401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55CF16A9-4E2C-495B-E015-87DC98C85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0975" y="5321301"/>
              <a:ext cx="0" cy="79375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431B6A53-2825-E7E8-5E41-A053697736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2875" y="5359401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6A8B3837-949C-7D53-FE10-5F36D945F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1438" y="5321301"/>
              <a:ext cx="0" cy="79375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AC707A9C-AC92-E87B-03C8-6FC867230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4925" y="5359401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7DB9F269-BD9F-1FD8-0AD1-EF5C2D395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088" y="5321301"/>
              <a:ext cx="0" cy="79375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DBC71D9B-4920-CC53-7013-5C4340EAA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54575" y="5359401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15F78648-950F-BC8C-F59B-4027BAE70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750" y="5321301"/>
              <a:ext cx="0" cy="79375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CCC5EB5A-32E3-7625-32D7-F5998DA848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9650" y="5359401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8057ED95-FF1A-E69E-F8EC-F5177C9177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7075" y="5268913"/>
              <a:ext cx="0" cy="74613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48FCA962-A494-8535-5562-64F0CACC4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8975" y="5307013"/>
              <a:ext cx="79375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3CAC23F1-0128-7C8D-18AB-AEBAD6B9C0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5638" y="5238751"/>
              <a:ext cx="0" cy="74613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442567FD-8B2C-C05A-BCC4-45FAE06DB6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27538" y="5276851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891360EC-5869-7DF6-C47F-0003DA2BD1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9575" y="5170488"/>
              <a:ext cx="0" cy="74613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92C42CB1-AF2C-D12F-652F-8DB0F7BB36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3063" y="5208588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FC4104CE-310F-3E57-06B0-5DD8BB954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4313" y="514667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E17022F3-C744-C39F-5FFD-3A3E7EC47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6213" y="518477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C77478DB-1C4C-9697-DD36-B29C7B65D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6050" y="510222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C52874C0-70CD-7A25-6499-CF08C275D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7950" y="514032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C05B07F8-B4A7-6E92-9570-BD269E02C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0488" y="510222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0E593361-560B-A7C6-FB7F-4C2E0306C3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2388" y="5140326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6B79B074-BF82-7413-0468-034AD25DC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7463" y="510222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9267E36F-D717-EACC-15CE-F5C58C502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0950" y="5140326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BB0169E7-FD61-3400-2956-78749F264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5238" y="510222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25C8D0FD-0887-48C4-0EDF-7ADCA05A8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7138" y="514032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146172BA-30B3-FA29-C58A-E7ECFE2E6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1900" y="510222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22BBC367-C1CD-8B23-A2DB-3307E90D5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3800" y="514032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Line 61">
              <a:extLst>
                <a:ext uri="{FF2B5EF4-FFF2-40B4-BE49-F238E27FC236}">
                  <a16:creationId xmlns:a16="http://schemas.microsoft.com/office/drawing/2014/main" id="{C46DDA89-C9A6-D7DA-0B64-DC59F9C819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5091113"/>
              <a:ext cx="0" cy="74613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24F43015-0010-E8B4-5EF4-E2BF76ABCC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5700" y="5129213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FE9695AF-98E8-D57A-7BDF-DE81DF58DC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0463" y="5091113"/>
              <a:ext cx="0" cy="74613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D3837075-AB26-98AC-91A4-B7BB29CB5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2363" y="512921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8" name="Line 65">
              <a:extLst>
                <a:ext uri="{FF2B5EF4-FFF2-40B4-BE49-F238E27FC236}">
                  <a16:creationId xmlns:a16="http://schemas.microsoft.com/office/drawing/2014/main" id="{C055FF9A-D13F-EB50-4CDA-86CFF9910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875" y="507523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9" name="Line 66">
              <a:extLst>
                <a:ext uri="{FF2B5EF4-FFF2-40B4-BE49-F238E27FC236}">
                  <a16:creationId xmlns:a16="http://schemas.microsoft.com/office/drawing/2014/main" id="{6EF849D1-6D97-DCA1-E303-5A5D954A5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3775" y="5113338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E16AFF95-F44B-A1E1-C152-F7DAFF128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888" y="507523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48E0CD94-02B4-77D2-1908-F4704CD69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6788" y="5113338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E2C02428-67D7-07D6-9FBD-D1B0A1E68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1063" y="50530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3" name="Line 70">
              <a:extLst>
                <a:ext uri="{FF2B5EF4-FFF2-40B4-BE49-F238E27FC236}">
                  <a16:creationId xmlns:a16="http://schemas.microsoft.com/office/drawing/2014/main" id="{87C53738-CA1F-1A2B-B2DC-3C9FB5A74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2963" y="5091113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4" name="Line 71">
              <a:extLst>
                <a:ext uri="{FF2B5EF4-FFF2-40B4-BE49-F238E27FC236}">
                  <a16:creationId xmlns:a16="http://schemas.microsoft.com/office/drawing/2014/main" id="{80708932-9391-B6B7-1FA0-EDFEEB405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838" y="50530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6958DC19-063E-8020-C968-32AD702EBF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5975" y="5091113"/>
              <a:ext cx="79375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02900831-505A-8CC7-06C0-A15F6D9529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8513" y="503713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11CA6C28-3D94-E078-7F63-76E49E8C31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0413" y="5075238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" name="Line 75">
              <a:extLst>
                <a:ext uri="{FF2B5EF4-FFF2-40B4-BE49-F238E27FC236}">
                  <a16:creationId xmlns:a16="http://schemas.microsoft.com/office/drawing/2014/main" id="{15BC452D-AAB5-1F6C-73BB-2FE42FCB5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263" y="502602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A1734A35-0CB8-5B3F-B424-AEBB105F8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5163" y="506412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95612EE0-BCC3-F451-4CB3-CBAC42CE1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875" y="50149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27779BF9-14D5-F46A-9CEA-CF8AC6C4B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2775" y="5053013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3C363DA2-94E6-DCD9-54D6-34681FA2B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50149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1F9D624B-8E18-C784-BC57-E711796F56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9438" y="505301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4" name="Line 81">
              <a:extLst>
                <a:ext uri="{FF2B5EF4-FFF2-40B4-BE49-F238E27FC236}">
                  <a16:creationId xmlns:a16="http://schemas.microsoft.com/office/drawing/2014/main" id="{AEB02B23-EEF8-FCDB-08FD-8AC05B726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550" y="5003801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7CD47BA4-C5D3-29A3-D070-AE827BFF5D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2450" y="5041901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35B06413-A090-128C-881D-F84DDAFF6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7213" y="4992688"/>
              <a:ext cx="0" cy="74613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125062F0-2F1D-4535-3055-246BE578C1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9113" y="5030788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B8828B4C-9B7F-B231-4D83-3EFCC00A4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888" y="496887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68709C94-DCE4-925E-A2FD-7EA236FB6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8788" y="5006976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" name="Line 87">
              <a:extLst>
                <a:ext uri="{FF2B5EF4-FFF2-40B4-BE49-F238E27FC236}">
                  <a16:creationId xmlns:a16="http://schemas.microsoft.com/office/drawing/2014/main" id="{1F89F347-3DDB-C26A-1175-8EF943F28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7838" y="496887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" name="Line 88">
              <a:extLst>
                <a:ext uri="{FF2B5EF4-FFF2-40B4-BE49-F238E27FC236}">
                  <a16:creationId xmlns:a16="http://schemas.microsoft.com/office/drawing/2014/main" id="{78FF605F-FD39-AF36-83D5-E7E7509E52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4975" y="5006976"/>
              <a:ext cx="79375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" name="Line 89">
              <a:extLst>
                <a:ext uri="{FF2B5EF4-FFF2-40B4-BE49-F238E27FC236}">
                  <a16:creationId xmlns:a16="http://schemas.microsoft.com/office/drawing/2014/main" id="{2A04B9FA-657F-5D1C-4D68-6BF4260DD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4975" y="496887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" name="Line 90">
              <a:extLst>
                <a:ext uri="{FF2B5EF4-FFF2-40B4-BE49-F238E27FC236}">
                  <a16:creationId xmlns:a16="http://schemas.microsoft.com/office/drawing/2014/main" id="{B113262F-A6BC-6A97-120A-F8B97118D4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8463" y="5006976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" name="Line 91">
              <a:extLst>
                <a:ext uri="{FF2B5EF4-FFF2-40B4-BE49-F238E27FC236}">
                  <a16:creationId xmlns:a16="http://schemas.microsoft.com/office/drawing/2014/main" id="{F2249829-6895-D3AD-16EC-1F0B4E626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495458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" name="Line 92">
              <a:extLst>
                <a:ext uri="{FF2B5EF4-FFF2-40B4-BE49-F238E27FC236}">
                  <a16:creationId xmlns:a16="http://schemas.microsoft.com/office/drawing/2014/main" id="{032D6DDA-4660-E170-1B98-94BB499E9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1313" y="4992688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" name="Line 93">
              <a:extLst>
                <a:ext uri="{FF2B5EF4-FFF2-40B4-BE49-F238E27FC236}">
                  <a16:creationId xmlns:a16="http://schemas.microsoft.com/office/drawing/2014/main" id="{437A4CF4-AE54-ADC9-88D5-58FAF9B70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0038" y="4932363"/>
              <a:ext cx="0" cy="74613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" name="Line 94">
              <a:extLst>
                <a:ext uri="{FF2B5EF4-FFF2-40B4-BE49-F238E27FC236}">
                  <a16:creationId xmlns:a16="http://schemas.microsoft.com/office/drawing/2014/main" id="{25FBB059-8B84-E258-524C-01A791F476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01938" y="496887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" name="Line 95">
              <a:extLst>
                <a:ext uri="{FF2B5EF4-FFF2-40B4-BE49-F238E27FC236}">
                  <a16:creationId xmlns:a16="http://schemas.microsoft.com/office/drawing/2014/main" id="{80725B27-7888-0118-3ED0-FA1349938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7488" y="4908551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" name="Line 96">
              <a:extLst>
                <a:ext uri="{FF2B5EF4-FFF2-40B4-BE49-F238E27FC236}">
                  <a16:creationId xmlns:a16="http://schemas.microsoft.com/office/drawing/2014/main" id="{962E4AFF-6A27-31C4-E58E-3A1CB54117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9388" y="4946651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" name="Line 97">
              <a:extLst>
                <a:ext uri="{FF2B5EF4-FFF2-40B4-BE49-F238E27FC236}">
                  <a16:creationId xmlns:a16="http://schemas.microsoft.com/office/drawing/2014/main" id="{DE0CA513-884E-40B3-714D-776281D5D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5725" y="4889501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1" name="Line 98">
              <a:extLst>
                <a:ext uri="{FF2B5EF4-FFF2-40B4-BE49-F238E27FC236}">
                  <a16:creationId xmlns:a16="http://schemas.microsoft.com/office/drawing/2014/main" id="{D1C20864-CBBD-3A88-895E-A5E051DF9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7625" y="4927601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" name="Line 99">
              <a:extLst>
                <a:ext uri="{FF2B5EF4-FFF2-40B4-BE49-F238E27FC236}">
                  <a16:creationId xmlns:a16="http://schemas.microsoft.com/office/drawing/2014/main" id="{2F65BCD5-8AE4-B047-71A7-FBB9A198CE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6350" y="484028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3" name="Line 100">
              <a:extLst>
                <a:ext uri="{FF2B5EF4-FFF2-40B4-BE49-F238E27FC236}">
                  <a16:creationId xmlns:a16="http://schemas.microsoft.com/office/drawing/2014/main" id="{CBA962EC-D5DB-67A5-A4D2-A3F5F9517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250" y="4878388"/>
              <a:ext cx="79375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4" name="Line 101">
              <a:extLst>
                <a:ext uri="{FF2B5EF4-FFF2-40B4-BE49-F238E27FC236}">
                  <a16:creationId xmlns:a16="http://schemas.microsoft.com/office/drawing/2014/main" id="{F363ABAF-D053-ADEA-57E8-A4AAABD4E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050" y="473868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" name="Line 102">
              <a:extLst>
                <a:ext uri="{FF2B5EF4-FFF2-40B4-BE49-F238E27FC236}">
                  <a16:creationId xmlns:a16="http://schemas.microsoft.com/office/drawing/2014/main" id="{8E225FF6-84D3-DC73-2A38-A8593DB02C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6950" y="4776788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" name="Line 103">
              <a:extLst>
                <a:ext uri="{FF2B5EF4-FFF2-40B4-BE49-F238E27FC236}">
                  <a16:creationId xmlns:a16="http://schemas.microsoft.com/office/drawing/2014/main" id="{0A50C14A-CEB6-A81D-655F-BAD91A87B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9150" y="4610101"/>
              <a:ext cx="0" cy="74613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" name="Line 104">
              <a:extLst>
                <a:ext uri="{FF2B5EF4-FFF2-40B4-BE49-F238E27FC236}">
                  <a16:creationId xmlns:a16="http://schemas.microsoft.com/office/drawing/2014/main" id="{957F8C0C-5A7A-1072-C36A-34514DDAE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1050" y="4648201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" name="Line 105">
              <a:extLst>
                <a:ext uri="{FF2B5EF4-FFF2-40B4-BE49-F238E27FC236}">
                  <a16:creationId xmlns:a16="http://schemas.microsoft.com/office/drawing/2014/main" id="{3D2F0956-CE71-B0EF-6B06-B030B627F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3100" y="4533901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" name="Line 106">
              <a:extLst>
                <a:ext uri="{FF2B5EF4-FFF2-40B4-BE49-F238E27FC236}">
                  <a16:creationId xmlns:a16="http://schemas.microsoft.com/office/drawing/2014/main" id="{C830ECCD-4A1C-8F0A-ACFA-E1179C4FAD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0238" y="4572001"/>
              <a:ext cx="79375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" name="Line 107">
              <a:extLst>
                <a:ext uri="{FF2B5EF4-FFF2-40B4-BE49-F238E27FC236}">
                  <a16:creationId xmlns:a16="http://schemas.microsoft.com/office/drawing/2014/main" id="{7B083EAB-9D5D-AC53-D114-9CADE1D8A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725" y="448786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" name="Line 108">
              <a:extLst>
                <a:ext uri="{FF2B5EF4-FFF2-40B4-BE49-F238E27FC236}">
                  <a16:creationId xmlns:a16="http://schemas.microsoft.com/office/drawing/2014/main" id="{A6E9945A-A0A0-7FA0-4B41-1027D2E39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5625" y="452596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" name="Line 109">
              <a:extLst>
                <a:ext uri="{FF2B5EF4-FFF2-40B4-BE49-F238E27FC236}">
                  <a16:creationId xmlns:a16="http://schemas.microsoft.com/office/drawing/2014/main" id="{972FAC49-4CCE-EF6E-4C89-F66C9CF93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8450" y="4246563"/>
              <a:ext cx="0" cy="74613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" name="Line 110">
              <a:extLst>
                <a:ext uri="{FF2B5EF4-FFF2-40B4-BE49-F238E27FC236}">
                  <a16:creationId xmlns:a16="http://schemas.microsoft.com/office/drawing/2014/main" id="{1FFDDC5E-C88C-6330-231E-668BA795C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1938" y="428466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" name="Line 111">
              <a:extLst>
                <a:ext uri="{FF2B5EF4-FFF2-40B4-BE49-F238E27FC236}">
                  <a16:creationId xmlns:a16="http://schemas.microsoft.com/office/drawing/2014/main" id="{A6832026-EEA1-8A2C-25AE-3117D2A22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3350" y="4060826"/>
              <a:ext cx="0" cy="79375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5" name="Line 112">
              <a:extLst>
                <a:ext uri="{FF2B5EF4-FFF2-40B4-BE49-F238E27FC236}">
                  <a16:creationId xmlns:a16="http://schemas.microsoft.com/office/drawing/2014/main" id="{B31A65B1-4A78-7F72-284F-1E706CEC8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5250" y="4102101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6" name="Line 113">
              <a:extLst>
                <a:ext uri="{FF2B5EF4-FFF2-40B4-BE49-F238E27FC236}">
                  <a16:creationId xmlns:a16="http://schemas.microsoft.com/office/drawing/2014/main" id="{E80E03E1-2CF4-6CC1-39D7-260837306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6825" y="3946526"/>
              <a:ext cx="0" cy="79375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" name="Line 114">
              <a:extLst>
                <a:ext uri="{FF2B5EF4-FFF2-40B4-BE49-F238E27FC236}">
                  <a16:creationId xmlns:a16="http://schemas.microsoft.com/office/drawing/2014/main" id="{70C8C29E-E9F1-D11C-6851-327CADDFB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0313" y="3989388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" name="Line 115">
              <a:extLst>
                <a:ext uri="{FF2B5EF4-FFF2-40B4-BE49-F238E27FC236}">
                  <a16:creationId xmlns:a16="http://schemas.microsoft.com/office/drawing/2014/main" id="{FAA5D7F8-880A-A14D-EAF6-F538F57B6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6175" y="3833813"/>
              <a:ext cx="0" cy="74613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" name="Line 116">
              <a:extLst>
                <a:ext uri="{FF2B5EF4-FFF2-40B4-BE49-F238E27FC236}">
                  <a16:creationId xmlns:a16="http://schemas.microsoft.com/office/drawing/2014/main" id="{818132A2-1DA6-42C0-312F-48ECBAC06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8075" y="3871913"/>
              <a:ext cx="76200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" name="Line 117">
              <a:extLst>
                <a:ext uri="{FF2B5EF4-FFF2-40B4-BE49-F238E27FC236}">
                  <a16:creationId xmlns:a16="http://schemas.microsoft.com/office/drawing/2014/main" id="{E09F72A5-F531-4257-5911-61C185206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963" y="3810001"/>
              <a:ext cx="0" cy="7620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" name="Line 118">
              <a:extLst>
                <a:ext uri="{FF2B5EF4-FFF2-40B4-BE49-F238E27FC236}">
                  <a16:creationId xmlns:a16="http://schemas.microsoft.com/office/drawing/2014/main" id="{1B65A2D3-92CD-4160-2C0C-31AC88B51D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5688" y="3848101"/>
              <a:ext cx="79375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2" name="Line 119">
              <a:extLst>
                <a:ext uri="{FF2B5EF4-FFF2-40B4-BE49-F238E27FC236}">
                  <a16:creationId xmlns:a16="http://schemas.microsoft.com/office/drawing/2014/main" id="{21766872-21EC-4322-8022-3128AE796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1400" y="3803651"/>
              <a:ext cx="0" cy="74613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3" name="Line 120">
              <a:extLst>
                <a:ext uri="{FF2B5EF4-FFF2-40B4-BE49-F238E27FC236}">
                  <a16:creationId xmlns:a16="http://schemas.microsoft.com/office/drawing/2014/main" id="{8CB0B0CB-A2F1-C2BB-956F-B3ED3A4161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3300" y="3841751"/>
              <a:ext cx="74612" cy="0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4" name="Line 121">
              <a:extLst>
                <a:ext uri="{FF2B5EF4-FFF2-40B4-BE49-F238E27FC236}">
                  <a16:creationId xmlns:a16="http://schemas.microsoft.com/office/drawing/2014/main" id="{5CE9278A-58DB-4EDE-9BC2-C30C243F9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3300" y="3773488"/>
              <a:ext cx="0" cy="74613"/>
            </a:xfrm>
            <a:prstGeom prst="line">
              <a:avLst/>
            </a:prstGeom>
            <a:noFill/>
            <a:ln w="15875" cap="flat">
              <a:solidFill>
                <a:srgbClr val="50329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5" name="Line 122">
              <a:extLst>
                <a:ext uri="{FF2B5EF4-FFF2-40B4-BE49-F238E27FC236}">
                  <a16:creationId xmlns:a16="http://schemas.microsoft.com/office/drawing/2014/main" id="{8C980C83-84D4-DF8B-6F66-3F6B5A2DD0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5200" y="3810001"/>
              <a:ext cx="76200" cy="0"/>
            </a:xfrm>
            <a:prstGeom prst="line">
              <a:avLst/>
            </a:prstGeom>
            <a:noFill/>
            <a:ln w="15875" cap="flat">
              <a:solidFill>
                <a:srgbClr val="0F69A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6" name="Freeform 123">
              <a:extLst>
                <a:ext uri="{FF2B5EF4-FFF2-40B4-BE49-F238E27FC236}">
                  <a16:creationId xmlns:a16="http://schemas.microsoft.com/office/drawing/2014/main" id="{CA3643C6-A957-D497-DC09-783BBC7BE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8" y="3810001"/>
              <a:ext cx="4816475" cy="1590675"/>
            </a:xfrm>
            <a:custGeom>
              <a:avLst/>
              <a:gdLst>
                <a:gd name="T0" fmla="*/ 55 w 1277"/>
                <a:gd name="T1" fmla="*/ 1 h 420"/>
                <a:gd name="T2" fmla="*/ 70 w 1277"/>
                <a:gd name="T3" fmla="*/ 8 h 420"/>
                <a:gd name="T4" fmla="*/ 94 w 1277"/>
                <a:gd name="T5" fmla="*/ 12 h 420"/>
                <a:gd name="T6" fmla="*/ 110 w 1277"/>
                <a:gd name="T7" fmla="*/ 16 h 420"/>
                <a:gd name="T8" fmla="*/ 130 w 1277"/>
                <a:gd name="T9" fmla="*/ 23 h 420"/>
                <a:gd name="T10" fmla="*/ 149 w 1277"/>
                <a:gd name="T11" fmla="*/ 30 h 420"/>
                <a:gd name="T12" fmla="*/ 169 w 1277"/>
                <a:gd name="T13" fmla="*/ 37 h 420"/>
                <a:gd name="T14" fmla="*/ 178 w 1277"/>
                <a:gd name="T15" fmla="*/ 46 h 420"/>
                <a:gd name="T16" fmla="*/ 192 w 1277"/>
                <a:gd name="T17" fmla="*/ 53 h 420"/>
                <a:gd name="T18" fmla="*/ 204 w 1277"/>
                <a:gd name="T19" fmla="*/ 57 h 420"/>
                <a:gd name="T20" fmla="*/ 216 w 1277"/>
                <a:gd name="T21" fmla="*/ 65 h 420"/>
                <a:gd name="T22" fmla="*/ 223 w 1277"/>
                <a:gd name="T23" fmla="*/ 69 h 420"/>
                <a:gd name="T24" fmla="*/ 229 w 1277"/>
                <a:gd name="T25" fmla="*/ 75 h 420"/>
                <a:gd name="T26" fmla="*/ 243 w 1277"/>
                <a:gd name="T27" fmla="*/ 78 h 420"/>
                <a:gd name="T28" fmla="*/ 255 w 1277"/>
                <a:gd name="T29" fmla="*/ 85 h 420"/>
                <a:gd name="T30" fmla="*/ 264 w 1277"/>
                <a:gd name="T31" fmla="*/ 93 h 420"/>
                <a:gd name="T32" fmla="*/ 270 w 1277"/>
                <a:gd name="T33" fmla="*/ 101 h 420"/>
                <a:gd name="T34" fmla="*/ 278 w 1277"/>
                <a:gd name="T35" fmla="*/ 107 h 420"/>
                <a:gd name="T36" fmla="*/ 290 w 1277"/>
                <a:gd name="T37" fmla="*/ 114 h 420"/>
                <a:gd name="T38" fmla="*/ 297 w 1277"/>
                <a:gd name="T39" fmla="*/ 117 h 420"/>
                <a:gd name="T40" fmla="*/ 302 w 1277"/>
                <a:gd name="T41" fmla="*/ 122 h 420"/>
                <a:gd name="T42" fmla="*/ 312 w 1277"/>
                <a:gd name="T43" fmla="*/ 132 h 420"/>
                <a:gd name="T44" fmla="*/ 321 w 1277"/>
                <a:gd name="T45" fmla="*/ 139 h 420"/>
                <a:gd name="T46" fmla="*/ 331 w 1277"/>
                <a:gd name="T47" fmla="*/ 146 h 420"/>
                <a:gd name="T48" fmla="*/ 358 w 1277"/>
                <a:gd name="T49" fmla="*/ 152 h 420"/>
                <a:gd name="T50" fmla="*/ 364 w 1277"/>
                <a:gd name="T51" fmla="*/ 158 h 420"/>
                <a:gd name="T52" fmla="*/ 375 w 1277"/>
                <a:gd name="T53" fmla="*/ 162 h 420"/>
                <a:gd name="T54" fmla="*/ 379 w 1277"/>
                <a:gd name="T55" fmla="*/ 169 h 420"/>
                <a:gd name="T56" fmla="*/ 386 w 1277"/>
                <a:gd name="T57" fmla="*/ 173 h 420"/>
                <a:gd name="T58" fmla="*/ 393 w 1277"/>
                <a:gd name="T59" fmla="*/ 178 h 420"/>
                <a:gd name="T60" fmla="*/ 408 w 1277"/>
                <a:gd name="T61" fmla="*/ 184 h 420"/>
                <a:gd name="T62" fmla="*/ 421 w 1277"/>
                <a:gd name="T63" fmla="*/ 190 h 420"/>
                <a:gd name="T64" fmla="*/ 433 w 1277"/>
                <a:gd name="T65" fmla="*/ 200 h 420"/>
                <a:gd name="T66" fmla="*/ 447 w 1277"/>
                <a:gd name="T67" fmla="*/ 204 h 420"/>
                <a:gd name="T68" fmla="*/ 454 w 1277"/>
                <a:gd name="T69" fmla="*/ 211 h 420"/>
                <a:gd name="T70" fmla="*/ 469 w 1277"/>
                <a:gd name="T71" fmla="*/ 216 h 420"/>
                <a:gd name="T72" fmla="*/ 485 w 1277"/>
                <a:gd name="T73" fmla="*/ 222 h 420"/>
                <a:gd name="T74" fmla="*/ 499 w 1277"/>
                <a:gd name="T75" fmla="*/ 229 h 420"/>
                <a:gd name="T76" fmla="*/ 519 w 1277"/>
                <a:gd name="T77" fmla="*/ 236 h 420"/>
                <a:gd name="T78" fmla="*/ 531 w 1277"/>
                <a:gd name="T79" fmla="*/ 247 h 420"/>
                <a:gd name="T80" fmla="*/ 560 w 1277"/>
                <a:gd name="T81" fmla="*/ 256 h 420"/>
                <a:gd name="T82" fmla="*/ 582 w 1277"/>
                <a:gd name="T83" fmla="*/ 262 h 420"/>
                <a:gd name="T84" fmla="*/ 598 w 1277"/>
                <a:gd name="T85" fmla="*/ 267 h 420"/>
                <a:gd name="T86" fmla="*/ 620 w 1277"/>
                <a:gd name="T87" fmla="*/ 272 h 420"/>
                <a:gd name="T88" fmla="*/ 645 w 1277"/>
                <a:gd name="T89" fmla="*/ 279 h 420"/>
                <a:gd name="T90" fmla="*/ 666 w 1277"/>
                <a:gd name="T91" fmla="*/ 285 h 420"/>
                <a:gd name="T92" fmla="*/ 684 w 1277"/>
                <a:gd name="T93" fmla="*/ 295 h 420"/>
                <a:gd name="T94" fmla="*/ 714 w 1277"/>
                <a:gd name="T95" fmla="*/ 302 h 420"/>
                <a:gd name="T96" fmla="*/ 730 w 1277"/>
                <a:gd name="T97" fmla="*/ 312 h 420"/>
                <a:gd name="T98" fmla="*/ 744 w 1277"/>
                <a:gd name="T99" fmla="*/ 321 h 420"/>
                <a:gd name="T100" fmla="*/ 785 w 1277"/>
                <a:gd name="T101" fmla="*/ 330 h 420"/>
                <a:gd name="T102" fmla="*/ 820 w 1277"/>
                <a:gd name="T103" fmla="*/ 338 h 420"/>
                <a:gd name="T104" fmla="*/ 833 w 1277"/>
                <a:gd name="T105" fmla="*/ 344 h 420"/>
                <a:gd name="T106" fmla="*/ 859 w 1277"/>
                <a:gd name="T107" fmla="*/ 349 h 420"/>
                <a:gd name="T108" fmla="*/ 877 w 1277"/>
                <a:gd name="T109" fmla="*/ 356 h 420"/>
                <a:gd name="T110" fmla="*/ 932 w 1277"/>
                <a:gd name="T111" fmla="*/ 371 h 420"/>
                <a:gd name="T112" fmla="*/ 964 w 1277"/>
                <a:gd name="T113" fmla="*/ 379 h 420"/>
                <a:gd name="T114" fmla="*/ 1006 w 1277"/>
                <a:gd name="T115" fmla="*/ 389 h 420"/>
                <a:gd name="T116" fmla="*/ 1059 w 1277"/>
                <a:gd name="T117" fmla="*/ 402 h 420"/>
                <a:gd name="T118" fmla="*/ 1120 w 1277"/>
                <a:gd name="T11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7" h="420">
                  <a:moveTo>
                    <a:pt x="0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69" y="42"/>
                    <a:pt x="169" y="42"/>
                    <a:pt x="169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5"/>
                    <a:pt x="200" y="55"/>
                    <a:pt x="200" y="55"/>
                  </a:cubicBezTo>
                  <a:cubicBezTo>
                    <a:pt x="204" y="55"/>
                    <a:pt x="204" y="55"/>
                    <a:pt x="204" y="55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5"/>
                    <a:pt x="216" y="65"/>
                    <a:pt x="216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9"/>
                    <a:pt x="219" y="69"/>
                    <a:pt x="219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3" y="72"/>
                    <a:pt x="223" y="72"/>
                    <a:pt x="223" y="72"/>
                  </a:cubicBezTo>
                  <a:cubicBezTo>
                    <a:pt x="226" y="72"/>
                    <a:pt x="226" y="72"/>
                    <a:pt x="226" y="72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7"/>
                    <a:pt x="229" y="77"/>
                    <a:pt x="229" y="77"/>
                  </a:cubicBezTo>
                  <a:cubicBezTo>
                    <a:pt x="231" y="77"/>
                    <a:pt x="231" y="77"/>
                    <a:pt x="231" y="77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43" y="81"/>
                    <a:pt x="243" y="81"/>
                    <a:pt x="243" y="81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5" y="85"/>
                    <a:pt x="255" y="85"/>
                    <a:pt x="255" y="85"/>
                  </a:cubicBezTo>
                  <a:cubicBezTo>
                    <a:pt x="255" y="91"/>
                    <a:pt x="255" y="91"/>
                    <a:pt x="255" y="91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8" y="93"/>
                    <a:pt x="258" y="93"/>
                    <a:pt x="258" y="93"/>
                  </a:cubicBezTo>
                  <a:cubicBezTo>
                    <a:pt x="264" y="93"/>
                    <a:pt x="264" y="93"/>
                    <a:pt x="264" y="93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70" y="105"/>
                    <a:pt x="270" y="105"/>
                    <a:pt x="270" y="105"/>
                  </a:cubicBezTo>
                  <a:cubicBezTo>
                    <a:pt x="276" y="105"/>
                    <a:pt x="276" y="105"/>
                    <a:pt x="276" y="105"/>
                  </a:cubicBezTo>
                  <a:cubicBezTo>
                    <a:pt x="276" y="107"/>
                    <a:pt x="276" y="107"/>
                    <a:pt x="276" y="107"/>
                  </a:cubicBezTo>
                  <a:cubicBezTo>
                    <a:pt x="278" y="107"/>
                    <a:pt x="278" y="107"/>
                    <a:pt x="278" y="107"/>
                  </a:cubicBezTo>
                  <a:cubicBezTo>
                    <a:pt x="278" y="112"/>
                    <a:pt x="278" y="112"/>
                    <a:pt x="278" y="112"/>
                  </a:cubicBezTo>
                  <a:cubicBezTo>
                    <a:pt x="284" y="112"/>
                    <a:pt x="284" y="112"/>
                    <a:pt x="284" y="112"/>
                  </a:cubicBezTo>
                  <a:cubicBezTo>
                    <a:pt x="284" y="114"/>
                    <a:pt x="284" y="114"/>
                    <a:pt x="284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3" y="117"/>
                    <a:pt x="293" y="117"/>
                    <a:pt x="293" y="117"/>
                  </a:cubicBezTo>
                  <a:cubicBezTo>
                    <a:pt x="297" y="117"/>
                    <a:pt x="297" y="117"/>
                    <a:pt x="297" y="117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300" y="120"/>
                    <a:pt x="300" y="120"/>
                    <a:pt x="300" y="120"/>
                  </a:cubicBezTo>
                  <a:cubicBezTo>
                    <a:pt x="300" y="122"/>
                    <a:pt x="300" y="122"/>
                    <a:pt x="300" y="122"/>
                  </a:cubicBezTo>
                  <a:cubicBezTo>
                    <a:pt x="302" y="122"/>
                    <a:pt x="302" y="122"/>
                    <a:pt x="302" y="122"/>
                  </a:cubicBezTo>
                  <a:cubicBezTo>
                    <a:pt x="302" y="125"/>
                    <a:pt x="302" y="125"/>
                    <a:pt x="302" y="125"/>
                  </a:cubicBezTo>
                  <a:cubicBezTo>
                    <a:pt x="307" y="125"/>
                    <a:pt x="307" y="125"/>
                    <a:pt x="307" y="125"/>
                  </a:cubicBezTo>
                  <a:cubicBezTo>
                    <a:pt x="307" y="132"/>
                    <a:pt x="307" y="132"/>
                    <a:pt x="307" y="132"/>
                  </a:cubicBezTo>
                  <a:cubicBezTo>
                    <a:pt x="312" y="132"/>
                    <a:pt x="312" y="132"/>
                    <a:pt x="312" y="132"/>
                  </a:cubicBezTo>
                  <a:cubicBezTo>
                    <a:pt x="312" y="133"/>
                    <a:pt x="312" y="133"/>
                    <a:pt x="312" y="133"/>
                  </a:cubicBezTo>
                  <a:cubicBezTo>
                    <a:pt x="317" y="133"/>
                    <a:pt x="317" y="133"/>
                    <a:pt x="317" y="133"/>
                  </a:cubicBezTo>
                  <a:cubicBezTo>
                    <a:pt x="317" y="139"/>
                    <a:pt x="317" y="139"/>
                    <a:pt x="317" y="139"/>
                  </a:cubicBezTo>
                  <a:cubicBezTo>
                    <a:pt x="321" y="139"/>
                    <a:pt x="321" y="139"/>
                    <a:pt x="321" y="139"/>
                  </a:cubicBezTo>
                  <a:cubicBezTo>
                    <a:pt x="321" y="141"/>
                    <a:pt x="321" y="141"/>
                    <a:pt x="321" y="141"/>
                  </a:cubicBezTo>
                  <a:cubicBezTo>
                    <a:pt x="329" y="141"/>
                    <a:pt x="329" y="141"/>
                    <a:pt x="329" y="141"/>
                  </a:cubicBezTo>
                  <a:cubicBezTo>
                    <a:pt x="329" y="146"/>
                    <a:pt x="329" y="146"/>
                    <a:pt x="329" y="146"/>
                  </a:cubicBezTo>
                  <a:cubicBezTo>
                    <a:pt x="331" y="146"/>
                    <a:pt x="331" y="146"/>
                    <a:pt x="331" y="146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41" y="150"/>
                    <a:pt x="341" y="150"/>
                    <a:pt x="341" y="150"/>
                  </a:cubicBezTo>
                  <a:cubicBezTo>
                    <a:pt x="341" y="152"/>
                    <a:pt x="341" y="152"/>
                    <a:pt x="341" y="152"/>
                  </a:cubicBezTo>
                  <a:cubicBezTo>
                    <a:pt x="358" y="152"/>
                    <a:pt x="358" y="152"/>
                    <a:pt x="358" y="152"/>
                  </a:cubicBezTo>
                  <a:cubicBezTo>
                    <a:pt x="358" y="154"/>
                    <a:pt x="358" y="154"/>
                    <a:pt x="358" y="154"/>
                  </a:cubicBezTo>
                  <a:cubicBezTo>
                    <a:pt x="361" y="154"/>
                    <a:pt x="361" y="154"/>
                    <a:pt x="361" y="154"/>
                  </a:cubicBezTo>
                  <a:cubicBezTo>
                    <a:pt x="361" y="158"/>
                    <a:pt x="361" y="158"/>
                    <a:pt x="361" y="158"/>
                  </a:cubicBezTo>
                  <a:cubicBezTo>
                    <a:pt x="364" y="158"/>
                    <a:pt x="364" y="158"/>
                    <a:pt x="364" y="158"/>
                  </a:cubicBezTo>
                  <a:cubicBezTo>
                    <a:pt x="364" y="160"/>
                    <a:pt x="364" y="160"/>
                    <a:pt x="364" y="160"/>
                  </a:cubicBezTo>
                  <a:cubicBezTo>
                    <a:pt x="373" y="160"/>
                    <a:pt x="373" y="160"/>
                    <a:pt x="373" y="160"/>
                  </a:cubicBezTo>
                  <a:cubicBezTo>
                    <a:pt x="373" y="162"/>
                    <a:pt x="373" y="162"/>
                    <a:pt x="373" y="162"/>
                  </a:cubicBezTo>
                  <a:cubicBezTo>
                    <a:pt x="375" y="162"/>
                    <a:pt x="375" y="162"/>
                    <a:pt x="375" y="162"/>
                  </a:cubicBezTo>
                  <a:cubicBezTo>
                    <a:pt x="375" y="165"/>
                    <a:pt x="375" y="165"/>
                    <a:pt x="375" y="165"/>
                  </a:cubicBezTo>
                  <a:cubicBezTo>
                    <a:pt x="375" y="166"/>
                    <a:pt x="375" y="166"/>
                    <a:pt x="375" y="166"/>
                  </a:cubicBezTo>
                  <a:cubicBezTo>
                    <a:pt x="379" y="166"/>
                    <a:pt x="379" y="166"/>
                    <a:pt x="379" y="166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83" y="169"/>
                    <a:pt x="383" y="169"/>
                    <a:pt x="383" y="169"/>
                  </a:cubicBezTo>
                  <a:cubicBezTo>
                    <a:pt x="383" y="171"/>
                    <a:pt x="383" y="171"/>
                    <a:pt x="383" y="171"/>
                  </a:cubicBezTo>
                  <a:cubicBezTo>
                    <a:pt x="386" y="171"/>
                    <a:pt x="386" y="171"/>
                    <a:pt x="386" y="171"/>
                  </a:cubicBezTo>
                  <a:cubicBezTo>
                    <a:pt x="386" y="173"/>
                    <a:pt x="386" y="173"/>
                    <a:pt x="386" y="173"/>
                  </a:cubicBezTo>
                  <a:cubicBezTo>
                    <a:pt x="391" y="173"/>
                    <a:pt x="391" y="173"/>
                    <a:pt x="391" y="173"/>
                  </a:cubicBezTo>
                  <a:cubicBezTo>
                    <a:pt x="391" y="177"/>
                    <a:pt x="391" y="177"/>
                    <a:pt x="391" y="177"/>
                  </a:cubicBezTo>
                  <a:cubicBezTo>
                    <a:pt x="393" y="177"/>
                    <a:pt x="393" y="177"/>
                    <a:pt x="393" y="177"/>
                  </a:cubicBezTo>
                  <a:cubicBezTo>
                    <a:pt x="393" y="178"/>
                    <a:pt x="393" y="178"/>
                    <a:pt x="393" y="178"/>
                  </a:cubicBezTo>
                  <a:cubicBezTo>
                    <a:pt x="401" y="178"/>
                    <a:pt x="401" y="178"/>
                    <a:pt x="401" y="178"/>
                  </a:cubicBezTo>
                  <a:cubicBezTo>
                    <a:pt x="401" y="181"/>
                    <a:pt x="401" y="181"/>
                    <a:pt x="401" y="181"/>
                  </a:cubicBezTo>
                  <a:cubicBezTo>
                    <a:pt x="408" y="181"/>
                    <a:pt x="408" y="181"/>
                    <a:pt x="408" y="181"/>
                  </a:cubicBezTo>
                  <a:cubicBezTo>
                    <a:pt x="408" y="184"/>
                    <a:pt x="408" y="184"/>
                    <a:pt x="408" y="184"/>
                  </a:cubicBezTo>
                  <a:cubicBezTo>
                    <a:pt x="410" y="184"/>
                    <a:pt x="410" y="184"/>
                    <a:pt x="410" y="184"/>
                  </a:cubicBezTo>
                  <a:cubicBezTo>
                    <a:pt x="410" y="186"/>
                    <a:pt x="410" y="186"/>
                    <a:pt x="410" y="186"/>
                  </a:cubicBezTo>
                  <a:cubicBezTo>
                    <a:pt x="421" y="186"/>
                    <a:pt x="421" y="186"/>
                    <a:pt x="421" y="186"/>
                  </a:cubicBezTo>
                  <a:cubicBezTo>
                    <a:pt x="421" y="190"/>
                    <a:pt x="421" y="190"/>
                    <a:pt x="421" y="190"/>
                  </a:cubicBezTo>
                  <a:cubicBezTo>
                    <a:pt x="428" y="190"/>
                    <a:pt x="428" y="190"/>
                    <a:pt x="428" y="190"/>
                  </a:cubicBezTo>
                  <a:cubicBezTo>
                    <a:pt x="428" y="195"/>
                    <a:pt x="428" y="195"/>
                    <a:pt x="428" y="195"/>
                  </a:cubicBezTo>
                  <a:cubicBezTo>
                    <a:pt x="433" y="195"/>
                    <a:pt x="433" y="195"/>
                    <a:pt x="433" y="195"/>
                  </a:cubicBezTo>
                  <a:cubicBezTo>
                    <a:pt x="433" y="200"/>
                    <a:pt x="433" y="200"/>
                    <a:pt x="433" y="200"/>
                  </a:cubicBezTo>
                  <a:cubicBezTo>
                    <a:pt x="441" y="200"/>
                    <a:pt x="441" y="200"/>
                    <a:pt x="441" y="200"/>
                  </a:cubicBezTo>
                  <a:cubicBezTo>
                    <a:pt x="444" y="200"/>
                    <a:pt x="444" y="200"/>
                    <a:pt x="444" y="200"/>
                  </a:cubicBezTo>
                  <a:cubicBezTo>
                    <a:pt x="444" y="204"/>
                    <a:pt x="444" y="204"/>
                    <a:pt x="444" y="204"/>
                  </a:cubicBezTo>
                  <a:cubicBezTo>
                    <a:pt x="447" y="204"/>
                    <a:pt x="447" y="204"/>
                    <a:pt x="447" y="204"/>
                  </a:cubicBezTo>
                  <a:cubicBezTo>
                    <a:pt x="447" y="207"/>
                    <a:pt x="447" y="207"/>
                    <a:pt x="447" y="207"/>
                  </a:cubicBezTo>
                  <a:cubicBezTo>
                    <a:pt x="452" y="207"/>
                    <a:pt x="452" y="207"/>
                    <a:pt x="452" y="207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4" y="211"/>
                    <a:pt x="454" y="211"/>
                    <a:pt x="454" y="211"/>
                  </a:cubicBezTo>
                  <a:cubicBezTo>
                    <a:pt x="454" y="213"/>
                    <a:pt x="454" y="213"/>
                    <a:pt x="454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3" y="216"/>
                    <a:pt x="463" y="216"/>
                    <a:pt x="463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8"/>
                    <a:pt x="469" y="218"/>
                    <a:pt x="469" y="218"/>
                  </a:cubicBezTo>
                  <a:cubicBezTo>
                    <a:pt x="477" y="218"/>
                    <a:pt x="477" y="218"/>
                    <a:pt x="477" y="218"/>
                  </a:cubicBezTo>
                  <a:cubicBezTo>
                    <a:pt x="477" y="222"/>
                    <a:pt x="477" y="222"/>
                    <a:pt x="477" y="222"/>
                  </a:cubicBezTo>
                  <a:cubicBezTo>
                    <a:pt x="485" y="222"/>
                    <a:pt x="485" y="222"/>
                    <a:pt x="485" y="222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495" y="227"/>
                    <a:pt x="495" y="227"/>
                    <a:pt x="495" y="227"/>
                  </a:cubicBezTo>
                  <a:cubicBezTo>
                    <a:pt x="495" y="229"/>
                    <a:pt x="495" y="229"/>
                    <a:pt x="495" y="229"/>
                  </a:cubicBezTo>
                  <a:cubicBezTo>
                    <a:pt x="499" y="229"/>
                    <a:pt x="499" y="229"/>
                    <a:pt x="499" y="229"/>
                  </a:cubicBezTo>
                  <a:cubicBezTo>
                    <a:pt x="499" y="231"/>
                    <a:pt x="499" y="231"/>
                    <a:pt x="499" y="231"/>
                  </a:cubicBezTo>
                  <a:cubicBezTo>
                    <a:pt x="511" y="231"/>
                    <a:pt x="511" y="231"/>
                    <a:pt x="511" y="231"/>
                  </a:cubicBezTo>
                  <a:cubicBezTo>
                    <a:pt x="511" y="236"/>
                    <a:pt x="511" y="236"/>
                    <a:pt x="511" y="236"/>
                  </a:cubicBezTo>
                  <a:cubicBezTo>
                    <a:pt x="519" y="236"/>
                    <a:pt x="519" y="236"/>
                    <a:pt x="519" y="236"/>
                  </a:cubicBezTo>
                  <a:cubicBezTo>
                    <a:pt x="519" y="241"/>
                    <a:pt x="519" y="241"/>
                    <a:pt x="519" y="241"/>
                  </a:cubicBezTo>
                  <a:cubicBezTo>
                    <a:pt x="528" y="241"/>
                    <a:pt x="528" y="241"/>
                    <a:pt x="528" y="241"/>
                  </a:cubicBezTo>
                  <a:cubicBezTo>
                    <a:pt x="531" y="241"/>
                    <a:pt x="531" y="241"/>
                    <a:pt x="531" y="241"/>
                  </a:cubicBezTo>
                  <a:cubicBezTo>
                    <a:pt x="531" y="247"/>
                    <a:pt x="531" y="247"/>
                    <a:pt x="531" y="247"/>
                  </a:cubicBezTo>
                  <a:cubicBezTo>
                    <a:pt x="548" y="247"/>
                    <a:pt x="548" y="247"/>
                    <a:pt x="548" y="247"/>
                  </a:cubicBezTo>
                  <a:cubicBezTo>
                    <a:pt x="548" y="251"/>
                    <a:pt x="548" y="251"/>
                    <a:pt x="548" y="251"/>
                  </a:cubicBezTo>
                  <a:cubicBezTo>
                    <a:pt x="560" y="251"/>
                    <a:pt x="560" y="251"/>
                    <a:pt x="560" y="251"/>
                  </a:cubicBezTo>
                  <a:cubicBezTo>
                    <a:pt x="560" y="256"/>
                    <a:pt x="560" y="256"/>
                    <a:pt x="560" y="256"/>
                  </a:cubicBezTo>
                  <a:cubicBezTo>
                    <a:pt x="570" y="256"/>
                    <a:pt x="570" y="256"/>
                    <a:pt x="570" y="256"/>
                  </a:cubicBezTo>
                  <a:cubicBezTo>
                    <a:pt x="572" y="256"/>
                    <a:pt x="572" y="256"/>
                    <a:pt x="572" y="256"/>
                  </a:cubicBezTo>
                  <a:cubicBezTo>
                    <a:pt x="572" y="262"/>
                    <a:pt x="572" y="262"/>
                    <a:pt x="572" y="262"/>
                  </a:cubicBezTo>
                  <a:cubicBezTo>
                    <a:pt x="582" y="262"/>
                    <a:pt x="582" y="262"/>
                    <a:pt x="582" y="262"/>
                  </a:cubicBezTo>
                  <a:cubicBezTo>
                    <a:pt x="582" y="265"/>
                    <a:pt x="582" y="265"/>
                    <a:pt x="582" y="265"/>
                  </a:cubicBezTo>
                  <a:cubicBezTo>
                    <a:pt x="594" y="265"/>
                    <a:pt x="594" y="265"/>
                    <a:pt x="594" y="265"/>
                  </a:cubicBezTo>
                  <a:cubicBezTo>
                    <a:pt x="594" y="267"/>
                    <a:pt x="594" y="267"/>
                    <a:pt x="594" y="267"/>
                  </a:cubicBezTo>
                  <a:cubicBezTo>
                    <a:pt x="598" y="267"/>
                    <a:pt x="598" y="267"/>
                    <a:pt x="598" y="267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06" y="270"/>
                    <a:pt x="606" y="270"/>
                    <a:pt x="606" y="270"/>
                  </a:cubicBezTo>
                  <a:cubicBezTo>
                    <a:pt x="606" y="272"/>
                    <a:pt x="606" y="272"/>
                    <a:pt x="606" y="272"/>
                  </a:cubicBezTo>
                  <a:cubicBezTo>
                    <a:pt x="620" y="272"/>
                    <a:pt x="620" y="272"/>
                    <a:pt x="620" y="272"/>
                  </a:cubicBezTo>
                  <a:cubicBezTo>
                    <a:pt x="620" y="275"/>
                    <a:pt x="620" y="275"/>
                    <a:pt x="620" y="275"/>
                  </a:cubicBezTo>
                  <a:cubicBezTo>
                    <a:pt x="637" y="275"/>
                    <a:pt x="637" y="275"/>
                    <a:pt x="637" y="275"/>
                  </a:cubicBezTo>
                  <a:cubicBezTo>
                    <a:pt x="637" y="279"/>
                    <a:pt x="637" y="279"/>
                    <a:pt x="637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5" y="281"/>
                    <a:pt x="645" y="281"/>
                    <a:pt x="645" y="281"/>
                  </a:cubicBezTo>
                  <a:cubicBezTo>
                    <a:pt x="651" y="281"/>
                    <a:pt x="651" y="281"/>
                    <a:pt x="651" y="281"/>
                  </a:cubicBezTo>
                  <a:cubicBezTo>
                    <a:pt x="651" y="281"/>
                    <a:pt x="651" y="285"/>
                    <a:pt x="651" y="285"/>
                  </a:cubicBezTo>
                  <a:cubicBezTo>
                    <a:pt x="652" y="285"/>
                    <a:pt x="666" y="285"/>
                    <a:pt x="666" y="285"/>
                  </a:cubicBezTo>
                  <a:cubicBezTo>
                    <a:pt x="666" y="288"/>
                    <a:pt x="666" y="288"/>
                    <a:pt x="666" y="288"/>
                  </a:cubicBezTo>
                  <a:cubicBezTo>
                    <a:pt x="675" y="288"/>
                    <a:pt x="675" y="288"/>
                    <a:pt x="675" y="288"/>
                  </a:cubicBezTo>
                  <a:cubicBezTo>
                    <a:pt x="675" y="295"/>
                    <a:pt x="675" y="295"/>
                    <a:pt x="675" y="295"/>
                  </a:cubicBezTo>
                  <a:cubicBezTo>
                    <a:pt x="684" y="295"/>
                    <a:pt x="684" y="295"/>
                    <a:pt x="684" y="295"/>
                  </a:cubicBezTo>
                  <a:cubicBezTo>
                    <a:pt x="684" y="298"/>
                    <a:pt x="684" y="298"/>
                    <a:pt x="684" y="298"/>
                  </a:cubicBezTo>
                  <a:cubicBezTo>
                    <a:pt x="696" y="298"/>
                    <a:pt x="696" y="298"/>
                    <a:pt x="696" y="298"/>
                  </a:cubicBezTo>
                  <a:cubicBezTo>
                    <a:pt x="696" y="302"/>
                    <a:pt x="696" y="302"/>
                    <a:pt x="696" y="302"/>
                  </a:cubicBezTo>
                  <a:cubicBezTo>
                    <a:pt x="714" y="302"/>
                    <a:pt x="714" y="302"/>
                    <a:pt x="714" y="302"/>
                  </a:cubicBezTo>
                  <a:cubicBezTo>
                    <a:pt x="725" y="302"/>
                    <a:pt x="725" y="302"/>
                    <a:pt x="725" y="302"/>
                  </a:cubicBezTo>
                  <a:cubicBezTo>
                    <a:pt x="725" y="310"/>
                    <a:pt x="725" y="310"/>
                    <a:pt x="725" y="310"/>
                  </a:cubicBezTo>
                  <a:cubicBezTo>
                    <a:pt x="730" y="310"/>
                    <a:pt x="730" y="310"/>
                    <a:pt x="730" y="310"/>
                  </a:cubicBezTo>
                  <a:cubicBezTo>
                    <a:pt x="730" y="312"/>
                    <a:pt x="730" y="312"/>
                    <a:pt x="730" y="312"/>
                  </a:cubicBezTo>
                  <a:cubicBezTo>
                    <a:pt x="738" y="312"/>
                    <a:pt x="738" y="312"/>
                    <a:pt x="738" y="312"/>
                  </a:cubicBezTo>
                  <a:cubicBezTo>
                    <a:pt x="738" y="317"/>
                    <a:pt x="738" y="317"/>
                    <a:pt x="738" y="317"/>
                  </a:cubicBezTo>
                  <a:cubicBezTo>
                    <a:pt x="744" y="317"/>
                    <a:pt x="744" y="317"/>
                    <a:pt x="744" y="317"/>
                  </a:cubicBezTo>
                  <a:cubicBezTo>
                    <a:pt x="744" y="321"/>
                    <a:pt x="744" y="321"/>
                    <a:pt x="744" y="321"/>
                  </a:cubicBezTo>
                  <a:cubicBezTo>
                    <a:pt x="757" y="321"/>
                    <a:pt x="757" y="321"/>
                    <a:pt x="757" y="321"/>
                  </a:cubicBezTo>
                  <a:cubicBezTo>
                    <a:pt x="757" y="323"/>
                    <a:pt x="757" y="323"/>
                    <a:pt x="757" y="323"/>
                  </a:cubicBezTo>
                  <a:cubicBezTo>
                    <a:pt x="785" y="323"/>
                    <a:pt x="785" y="323"/>
                    <a:pt x="785" y="323"/>
                  </a:cubicBezTo>
                  <a:cubicBezTo>
                    <a:pt x="785" y="330"/>
                    <a:pt x="785" y="330"/>
                    <a:pt x="785" y="330"/>
                  </a:cubicBezTo>
                  <a:cubicBezTo>
                    <a:pt x="807" y="330"/>
                    <a:pt x="807" y="330"/>
                    <a:pt x="807" y="330"/>
                  </a:cubicBezTo>
                  <a:cubicBezTo>
                    <a:pt x="807" y="335"/>
                    <a:pt x="807" y="335"/>
                    <a:pt x="807" y="335"/>
                  </a:cubicBezTo>
                  <a:cubicBezTo>
                    <a:pt x="820" y="335"/>
                    <a:pt x="820" y="335"/>
                    <a:pt x="820" y="335"/>
                  </a:cubicBezTo>
                  <a:cubicBezTo>
                    <a:pt x="820" y="338"/>
                    <a:pt x="820" y="338"/>
                    <a:pt x="820" y="338"/>
                  </a:cubicBezTo>
                  <a:cubicBezTo>
                    <a:pt x="824" y="338"/>
                    <a:pt x="824" y="338"/>
                    <a:pt x="824" y="338"/>
                  </a:cubicBezTo>
                  <a:cubicBezTo>
                    <a:pt x="824" y="342"/>
                    <a:pt x="824" y="342"/>
                    <a:pt x="824" y="342"/>
                  </a:cubicBezTo>
                  <a:cubicBezTo>
                    <a:pt x="833" y="342"/>
                    <a:pt x="833" y="342"/>
                    <a:pt x="833" y="342"/>
                  </a:cubicBezTo>
                  <a:cubicBezTo>
                    <a:pt x="833" y="344"/>
                    <a:pt x="833" y="344"/>
                    <a:pt x="833" y="344"/>
                  </a:cubicBezTo>
                  <a:cubicBezTo>
                    <a:pt x="837" y="344"/>
                    <a:pt x="837" y="344"/>
                    <a:pt x="837" y="344"/>
                  </a:cubicBezTo>
                  <a:cubicBezTo>
                    <a:pt x="837" y="346"/>
                    <a:pt x="837" y="346"/>
                    <a:pt x="837" y="346"/>
                  </a:cubicBezTo>
                  <a:cubicBezTo>
                    <a:pt x="859" y="346"/>
                    <a:pt x="859" y="346"/>
                    <a:pt x="859" y="346"/>
                  </a:cubicBezTo>
                  <a:cubicBezTo>
                    <a:pt x="859" y="349"/>
                    <a:pt x="859" y="349"/>
                    <a:pt x="859" y="349"/>
                  </a:cubicBezTo>
                  <a:cubicBezTo>
                    <a:pt x="868" y="349"/>
                    <a:pt x="868" y="349"/>
                    <a:pt x="868" y="349"/>
                  </a:cubicBezTo>
                  <a:cubicBezTo>
                    <a:pt x="868" y="351"/>
                    <a:pt x="868" y="351"/>
                    <a:pt x="868" y="351"/>
                  </a:cubicBezTo>
                  <a:cubicBezTo>
                    <a:pt x="877" y="351"/>
                    <a:pt x="877" y="351"/>
                    <a:pt x="877" y="351"/>
                  </a:cubicBezTo>
                  <a:cubicBezTo>
                    <a:pt x="877" y="356"/>
                    <a:pt x="877" y="356"/>
                    <a:pt x="877" y="356"/>
                  </a:cubicBezTo>
                  <a:cubicBezTo>
                    <a:pt x="912" y="356"/>
                    <a:pt x="912" y="356"/>
                    <a:pt x="912" y="356"/>
                  </a:cubicBezTo>
                  <a:cubicBezTo>
                    <a:pt x="912" y="367"/>
                    <a:pt x="912" y="367"/>
                    <a:pt x="912" y="367"/>
                  </a:cubicBezTo>
                  <a:cubicBezTo>
                    <a:pt x="932" y="367"/>
                    <a:pt x="932" y="367"/>
                    <a:pt x="932" y="367"/>
                  </a:cubicBezTo>
                  <a:cubicBezTo>
                    <a:pt x="932" y="371"/>
                    <a:pt x="932" y="371"/>
                    <a:pt x="932" y="371"/>
                  </a:cubicBezTo>
                  <a:cubicBezTo>
                    <a:pt x="946" y="371"/>
                    <a:pt x="946" y="371"/>
                    <a:pt x="946" y="371"/>
                  </a:cubicBezTo>
                  <a:cubicBezTo>
                    <a:pt x="946" y="375"/>
                    <a:pt x="946" y="375"/>
                    <a:pt x="946" y="375"/>
                  </a:cubicBezTo>
                  <a:cubicBezTo>
                    <a:pt x="964" y="375"/>
                    <a:pt x="964" y="375"/>
                    <a:pt x="964" y="375"/>
                  </a:cubicBezTo>
                  <a:cubicBezTo>
                    <a:pt x="964" y="379"/>
                    <a:pt x="964" y="379"/>
                    <a:pt x="964" y="379"/>
                  </a:cubicBezTo>
                  <a:cubicBezTo>
                    <a:pt x="973" y="379"/>
                    <a:pt x="973" y="379"/>
                    <a:pt x="973" y="379"/>
                  </a:cubicBezTo>
                  <a:cubicBezTo>
                    <a:pt x="973" y="384"/>
                    <a:pt x="973" y="384"/>
                    <a:pt x="973" y="384"/>
                  </a:cubicBezTo>
                  <a:cubicBezTo>
                    <a:pt x="1006" y="384"/>
                    <a:pt x="1006" y="384"/>
                    <a:pt x="1006" y="384"/>
                  </a:cubicBezTo>
                  <a:cubicBezTo>
                    <a:pt x="1006" y="389"/>
                    <a:pt x="1006" y="389"/>
                    <a:pt x="1006" y="389"/>
                  </a:cubicBezTo>
                  <a:cubicBezTo>
                    <a:pt x="1029" y="389"/>
                    <a:pt x="1029" y="389"/>
                    <a:pt x="1029" y="389"/>
                  </a:cubicBezTo>
                  <a:cubicBezTo>
                    <a:pt x="1029" y="393"/>
                    <a:pt x="1029" y="393"/>
                    <a:pt x="1029" y="393"/>
                  </a:cubicBezTo>
                  <a:cubicBezTo>
                    <a:pt x="1059" y="393"/>
                    <a:pt x="1059" y="393"/>
                    <a:pt x="1059" y="393"/>
                  </a:cubicBezTo>
                  <a:cubicBezTo>
                    <a:pt x="1059" y="402"/>
                    <a:pt x="1059" y="402"/>
                    <a:pt x="1059" y="402"/>
                  </a:cubicBezTo>
                  <a:cubicBezTo>
                    <a:pt x="1104" y="402"/>
                    <a:pt x="1104" y="402"/>
                    <a:pt x="1104" y="402"/>
                  </a:cubicBezTo>
                  <a:cubicBezTo>
                    <a:pt x="1104" y="409"/>
                    <a:pt x="1104" y="409"/>
                    <a:pt x="1104" y="409"/>
                  </a:cubicBezTo>
                  <a:cubicBezTo>
                    <a:pt x="1120" y="409"/>
                    <a:pt x="1120" y="409"/>
                    <a:pt x="1120" y="409"/>
                  </a:cubicBezTo>
                  <a:cubicBezTo>
                    <a:pt x="1120" y="420"/>
                    <a:pt x="1120" y="420"/>
                    <a:pt x="1120" y="420"/>
                  </a:cubicBezTo>
                  <a:cubicBezTo>
                    <a:pt x="1277" y="420"/>
                    <a:pt x="1277" y="420"/>
                    <a:pt x="1277" y="420"/>
                  </a:cubicBezTo>
                </a:path>
              </a:pathLst>
            </a:cu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7" name="Line 124">
              <a:extLst>
                <a:ext uri="{FF2B5EF4-FFF2-40B4-BE49-F238E27FC236}">
                  <a16:creationId xmlns:a16="http://schemas.microsoft.com/office/drawing/2014/main" id="{40ED26DA-B0EF-21BE-C2E8-88567137A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9125" y="536257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8" name="Line 125">
              <a:extLst>
                <a:ext uri="{FF2B5EF4-FFF2-40B4-BE49-F238E27FC236}">
                  <a16:creationId xmlns:a16="http://schemas.microsoft.com/office/drawing/2014/main" id="{93BA3FAB-938B-FA18-7F7A-8183A3FD12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61025" y="540067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9" name="Line 126">
              <a:extLst>
                <a:ext uri="{FF2B5EF4-FFF2-40B4-BE49-F238E27FC236}">
                  <a16:creationId xmlns:a16="http://schemas.microsoft.com/office/drawing/2014/main" id="{3E855DE2-2CBC-6B0C-B554-2C30EB984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025" y="536257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0" name="Line 127">
              <a:extLst>
                <a:ext uri="{FF2B5EF4-FFF2-40B4-BE49-F238E27FC236}">
                  <a16:creationId xmlns:a16="http://schemas.microsoft.com/office/drawing/2014/main" id="{2A8DF889-F610-E938-FA66-BD8BFF8DA8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22925" y="540067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1" name="Line 128">
              <a:extLst>
                <a:ext uri="{FF2B5EF4-FFF2-40B4-BE49-F238E27FC236}">
                  <a16:creationId xmlns:a16="http://schemas.microsoft.com/office/drawing/2014/main" id="{AF4FC899-2E3A-9689-CC20-50FAD95F7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4038" y="536257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2" name="Line 129">
              <a:extLst>
                <a:ext uri="{FF2B5EF4-FFF2-40B4-BE49-F238E27FC236}">
                  <a16:creationId xmlns:a16="http://schemas.microsoft.com/office/drawing/2014/main" id="{4D2535F0-823E-06ED-FD0B-8A1B8EC2F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97525" y="5400676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3" name="Line 130">
              <a:extLst>
                <a:ext uri="{FF2B5EF4-FFF2-40B4-BE49-F238E27FC236}">
                  <a16:creationId xmlns:a16="http://schemas.microsoft.com/office/drawing/2014/main" id="{41231231-14D8-1CF0-A24E-6B67F0BBC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0950" y="52943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4" name="Line 131">
              <a:extLst>
                <a:ext uri="{FF2B5EF4-FFF2-40B4-BE49-F238E27FC236}">
                  <a16:creationId xmlns:a16="http://schemas.microsoft.com/office/drawing/2014/main" id="{11723222-7E8B-999D-FF9F-036934781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4438" y="533241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5" name="Line 132">
              <a:extLst>
                <a:ext uri="{FF2B5EF4-FFF2-40B4-BE49-F238E27FC236}">
                  <a16:creationId xmlns:a16="http://schemas.microsoft.com/office/drawing/2014/main" id="{BC148294-0219-B9B9-3607-63526ECA8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7913" y="526097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6" name="Line 133">
              <a:extLst>
                <a:ext uri="{FF2B5EF4-FFF2-40B4-BE49-F238E27FC236}">
                  <a16:creationId xmlns:a16="http://schemas.microsoft.com/office/drawing/2014/main" id="{DB1C61E4-79B1-91A9-50ED-1D71D3C9A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9813" y="529907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" name="Line 134">
              <a:extLst>
                <a:ext uri="{FF2B5EF4-FFF2-40B4-BE49-F238E27FC236}">
                  <a16:creationId xmlns:a16="http://schemas.microsoft.com/office/drawing/2014/main" id="{46F18289-A50A-CCDB-11A2-656F742CB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9650" y="526097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" name="Line 135">
              <a:extLst>
                <a:ext uri="{FF2B5EF4-FFF2-40B4-BE49-F238E27FC236}">
                  <a16:creationId xmlns:a16="http://schemas.microsoft.com/office/drawing/2014/main" id="{DA1978CE-56C2-BC06-06A3-EAB56FAD3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8375" y="5299076"/>
              <a:ext cx="79375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" name="Line 136">
              <a:extLst>
                <a:ext uri="{FF2B5EF4-FFF2-40B4-BE49-F238E27FC236}">
                  <a16:creationId xmlns:a16="http://schemas.microsoft.com/office/drawing/2014/main" id="{5D6D2974-6186-627B-0C96-2F167A2EB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6613" y="5227638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0" name="Line 137">
              <a:extLst>
                <a:ext uri="{FF2B5EF4-FFF2-40B4-BE49-F238E27FC236}">
                  <a16:creationId xmlns:a16="http://schemas.microsoft.com/office/drawing/2014/main" id="{F7CF0C4C-1A62-3C62-355E-898599CD2C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513" y="5264151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1" name="Line 138">
              <a:extLst>
                <a:ext uri="{FF2B5EF4-FFF2-40B4-BE49-F238E27FC236}">
                  <a16:creationId xmlns:a16="http://schemas.microsoft.com/office/drawing/2014/main" id="{816167CC-AF3A-8093-534E-9A825D299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6288" y="5208588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2" name="Line 139">
              <a:extLst>
                <a:ext uri="{FF2B5EF4-FFF2-40B4-BE49-F238E27FC236}">
                  <a16:creationId xmlns:a16="http://schemas.microsoft.com/office/drawing/2014/main" id="{050E6C00-7952-FFF8-86EB-934A411A1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8188" y="5245101"/>
              <a:ext cx="79375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3" name="Line 140">
              <a:extLst>
                <a:ext uri="{FF2B5EF4-FFF2-40B4-BE49-F238E27FC236}">
                  <a16:creationId xmlns:a16="http://schemas.microsoft.com/office/drawing/2014/main" id="{C453F443-E459-962A-B028-FDEEEB7A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3900" y="51927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4" name="Line 141">
              <a:extLst>
                <a:ext uri="{FF2B5EF4-FFF2-40B4-BE49-F238E27FC236}">
                  <a16:creationId xmlns:a16="http://schemas.microsoft.com/office/drawing/2014/main" id="{3F94EC15-682B-7CC9-B75E-DA4B89DA42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5800" y="523081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5" name="Line 142">
              <a:extLst>
                <a:ext uri="{FF2B5EF4-FFF2-40B4-BE49-F238E27FC236}">
                  <a16:creationId xmlns:a16="http://schemas.microsoft.com/office/drawing/2014/main" id="{F1547244-4442-64A9-21E4-2F6EC05A7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2788" y="51927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6" name="Line 143">
              <a:extLst>
                <a:ext uri="{FF2B5EF4-FFF2-40B4-BE49-F238E27FC236}">
                  <a16:creationId xmlns:a16="http://schemas.microsoft.com/office/drawing/2014/main" id="{F4BA7276-C02E-C85F-5D91-63F8D6A7F8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4688" y="523081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7" name="Line 144">
              <a:extLst>
                <a:ext uri="{FF2B5EF4-FFF2-40B4-BE49-F238E27FC236}">
                  <a16:creationId xmlns:a16="http://schemas.microsoft.com/office/drawing/2014/main" id="{F0D9DABB-5783-F00B-8AAA-2C230C32E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9925" y="517366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8" name="Line 145">
              <a:extLst>
                <a:ext uri="{FF2B5EF4-FFF2-40B4-BE49-F238E27FC236}">
                  <a16:creationId xmlns:a16="http://schemas.microsoft.com/office/drawing/2014/main" id="{8920E468-54D5-6C0E-9212-BF7709E3C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43413" y="521176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9" name="Line 146">
              <a:extLst>
                <a:ext uri="{FF2B5EF4-FFF2-40B4-BE49-F238E27FC236}">
                  <a16:creationId xmlns:a16="http://schemas.microsoft.com/office/drawing/2014/main" id="{E92B3954-F149-4414-2263-B89E31FE00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5159376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0" name="Line 147">
              <a:extLst>
                <a:ext uri="{FF2B5EF4-FFF2-40B4-BE49-F238E27FC236}">
                  <a16:creationId xmlns:a16="http://schemas.microsoft.com/office/drawing/2014/main" id="{0163C1D7-F07D-1A51-F77B-BB1E27E22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8163" y="5195888"/>
              <a:ext cx="79375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1" name="Line 148">
              <a:extLst>
                <a:ext uri="{FF2B5EF4-FFF2-40B4-BE49-F238E27FC236}">
                  <a16:creationId xmlns:a16="http://schemas.microsoft.com/office/drawing/2014/main" id="{D417BEAE-C196-ADD2-4F0B-C39D1352D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5938" y="51165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2" name="Line 149">
              <a:extLst>
                <a:ext uri="{FF2B5EF4-FFF2-40B4-BE49-F238E27FC236}">
                  <a16:creationId xmlns:a16="http://schemas.microsoft.com/office/drawing/2014/main" id="{B6AD994A-DFA1-0474-8DBD-7C1443235B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7838" y="5154613"/>
              <a:ext cx="79375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3" name="Line 150">
              <a:extLst>
                <a:ext uri="{FF2B5EF4-FFF2-40B4-BE49-F238E27FC236}">
                  <a16:creationId xmlns:a16="http://schemas.microsoft.com/office/drawing/2014/main" id="{054EC22E-7055-8320-7D9D-965FEABDB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1650" y="51165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4" name="Line 151">
              <a:extLst>
                <a:ext uri="{FF2B5EF4-FFF2-40B4-BE49-F238E27FC236}">
                  <a16:creationId xmlns:a16="http://schemas.microsoft.com/office/drawing/2014/main" id="{16166020-DD9A-178A-5513-86B57D4139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3550" y="515461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5" name="Line 152">
              <a:extLst>
                <a:ext uri="{FF2B5EF4-FFF2-40B4-BE49-F238E27FC236}">
                  <a16:creationId xmlns:a16="http://schemas.microsoft.com/office/drawing/2014/main" id="{502F1535-441F-769D-F219-62425F94AB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4663" y="51165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6" name="Line 153">
              <a:extLst>
                <a:ext uri="{FF2B5EF4-FFF2-40B4-BE49-F238E27FC236}">
                  <a16:creationId xmlns:a16="http://schemas.microsoft.com/office/drawing/2014/main" id="{662E1BF4-6EF2-C98A-DDA6-3B7B17FF7D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6563" y="5154613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7" name="Line 154">
              <a:extLst>
                <a:ext uri="{FF2B5EF4-FFF2-40B4-BE49-F238E27FC236}">
                  <a16:creationId xmlns:a16="http://schemas.microsoft.com/office/drawing/2014/main" id="{816F12C0-0BC8-36A2-EB9D-7643BEEE1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3550" y="51165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8" name="Line 155">
              <a:extLst>
                <a:ext uri="{FF2B5EF4-FFF2-40B4-BE49-F238E27FC236}">
                  <a16:creationId xmlns:a16="http://schemas.microsoft.com/office/drawing/2014/main" id="{8A339B23-738D-B6C8-F16F-4AEDC1BBC0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5450" y="5154613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9" name="Line 156">
              <a:extLst>
                <a:ext uri="{FF2B5EF4-FFF2-40B4-BE49-F238E27FC236}">
                  <a16:creationId xmlns:a16="http://schemas.microsoft.com/office/drawing/2014/main" id="{78C6B67D-779A-4D63-0B0C-A3EBF1BC1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738" y="51165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0" name="Line 157">
              <a:extLst>
                <a:ext uri="{FF2B5EF4-FFF2-40B4-BE49-F238E27FC236}">
                  <a16:creationId xmlns:a16="http://schemas.microsoft.com/office/drawing/2014/main" id="{51685FF8-FA5A-8949-AA6A-3D91A86C6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3225" y="515461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1" name="Line 158">
              <a:extLst>
                <a:ext uri="{FF2B5EF4-FFF2-40B4-BE49-F238E27FC236}">
                  <a16:creationId xmlns:a16="http://schemas.microsoft.com/office/drawing/2014/main" id="{739C37BE-3ABD-0E57-28CD-6A1D7516D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900" y="509428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2" name="Line 159">
              <a:extLst>
                <a:ext uri="{FF2B5EF4-FFF2-40B4-BE49-F238E27FC236}">
                  <a16:creationId xmlns:a16="http://schemas.microsoft.com/office/drawing/2014/main" id="{9A4780C7-2E3B-6B77-991A-22ACDBDB0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4800" y="5132388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3" name="Line 160">
              <a:extLst>
                <a:ext uri="{FF2B5EF4-FFF2-40B4-BE49-F238E27FC236}">
                  <a16:creationId xmlns:a16="http://schemas.microsoft.com/office/drawing/2014/main" id="{3F5E43C9-BF01-FBCE-7DA3-D83F44E47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3688" y="508317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4" name="Line 161">
              <a:extLst>
                <a:ext uri="{FF2B5EF4-FFF2-40B4-BE49-F238E27FC236}">
                  <a16:creationId xmlns:a16="http://schemas.microsoft.com/office/drawing/2014/main" id="{D1F3E4B3-01BC-B607-5511-CB91C1894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588" y="512127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5" name="Line 162">
              <a:extLst>
                <a:ext uri="{FF2B5EF4-FFF2-40B4-BE49-F238E27FC236}">
                  <a16:creationId xmlns:a16="http://schemas.microsoft.com/office/drawing/2014/main" id="{37AFCBD1-F00C-2810-3F38-EEFCDA521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5588" y="507523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6" name="Line 163">
              <a:extLst>
                <a:ext uri="{FF2B5EF4-FFF2-40B4-BE49-F238E27FC236}">
                  <a16:creationId xmlns:a16="http://schemas.microsoft.com/office/drawing/2014/main" id="{2105998D-4E43-6AED-BE19-9D604D3AA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7488" y="5113338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7" name="Line 164">
              <a:extLst>
                <a:ext uri="{FF2B5EF4-FFF2-40B4-BE49-F238E27FC236}">
                  <a16:creationId xmlns:a16="http://schemas.microsoft.com/office/drawing/2014/main" id="{B19C0884-0CDC-299F-C7AE-6E9940DBBD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4313" y="505618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8" name="Line 165">
              <a:extLst>
                <a:ext uri="{FF2B5EF4-FFF2-40B4-BE49-F238E27FC236}">
                  <a16:creationId xmlns:a16="http://schemas.microsoft.com/office/drawing/2014/main" id="{43805D70-2EE3-AEBD-1CA3-8C2CC2588B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6213" y="5094288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69" name="Line 166">
              <a:extLst>
                <a:ext uri="{FF2B5EF4-FFF2-40B4-BE49-F238E27FC236}">
                  <a16:creationId xmlns:a16="http://schemas.microsoft.com/office/drawing/2014/main" id="{F6C00589-4C22-928B-2C11-C80626D57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7163" y="502602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0" name="Line 167">
              <a:extLst>
                <a:ext uri="{FF2B5EF4-FFF2-40B4-BE49-F238E27FC236}">
                  <a16:creationId xmlns:a16="http://schemas.microsoft.com/office/drawing/2014/main" id="{B2C90794-E7D5-72F7-D6D9-F6C10B1A2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0650" y="5064126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1" name="Line 168">
              <a:extLst>
                <a:ext uri="{FF2B5EF4-FFF2-40B4-BE49-F238E27FC236}">
                  <a16:creationId xmlns:a16="http://schemas.microsoft.com/office/drawing/2014/main" id="{B9F093F0-4E5B-0AAC-A3F2-3A0CB9526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6050" y="5022851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2" name="Line 169">
              <a:extLst>
                <a:ext uri="{FF2B5EF4-FFF2-40B4-BE49-F238E27FC236}">
                  <a16:creationId xmlns:a16="http://schemas.microsoft.com/office/drawing/2014/main" id="{34FC0848-5E93-B5F3-BF4F-BB9B75C72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7950" y="5060951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3" name="Line 170">
              <a:extLst>
                <a:ext uri="{FF2B5EF4-FFF2-40B4-BE49-F238E27FC236}">
                  <a16:creationId xmlns:a16="http://schemas.microsoft.com/office/drawing/2014/main" id="{A07B412D-4D93-A8BA-B42C-3EE14ECD4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4613" y="500697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4" name="Line 171">
              <a:extLst>
                <a:ext uri="{FF2B5EF4-FFF2-40B4-BE49-F238E27FC236}">
                  <a16:creationId xmlns:a16="http://schemas.microsoft.com/office/drawing/2014/main" id="{B61A634D-EED4-CC3F-F21E-4C53391CF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6513" y="504507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5" name="Line 172">
              <a:extLst>
                <a:ext uri="{FF2B5EF4-FFF2-40B4-BE49-F238E27FC236}">
                  <a16:creationId xmlns:a16="http://schemas.microsoft.com/office/drawing/2014/main" id="{E82B1C09-947E-F9DE-09EC-E57C3F1EF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6675" y="500697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6" name="Line 173">
              <a:extLst>
                <a:ext uri="{FF2B5EF4-FFF2-40B4-BE49-F238E27FC236}">
                  <a16:creationId xmlns:a16="http://schemas.microsoft.com/office/drawing/2014/main" id="{0B688C4B-18DC-B13A-570F-084ADB3A04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163" y="5045076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7" name="Line 174">
              <a:extLst>
                <a:ext uri="{FF2B5EF4-FFF2-40B4-BE49-F238E27FC236}">
                  <a16:creationId xmlns:a16="http://schemas.microsoft.com/office/drawing/2014/main" id="{5266CD9E-06A3-69A3-BEBB-8873452E0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163" y="499586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8" name="Line 175">
              <a:extLst>
                <a:ext uri="{FF2B5EF4-FFF2-40B4-BE49-F238E27FC236}">
                  <a16:creationId xmlns:a16="http://schemas.microsoft.com/office/drawing/2014/main" id="{9B304683-CB62-9EF9-FF7A-B16EFD91D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2063" y="503396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79" name="Line 176">
              <a:extLst>
                <a:ext uri="{FF2B5EF4-FFF2-40B4-BE49-F238E27FC236}">
                  <a16:creationId xmlns:a16="http://schemas.microsoft.com/office/drawing/2014/main" id="{E4F85D9E-FD40-65DE-9E20-C9DE9F19A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499586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0" name="Line 177">
              <a:extLst>
                <a:ext uri="{FF2B5EF4-FFF2-40B4-BE49-F238E27FC236}">
                  <a16:creationId xmlns:a16="http://schemas.microsoft.com/office/drawing/2014/main" id="{B5280F84-A485-C4BB-26FB-D8114CBEA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913" y="5033963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1" name="Line 178">
              <a:extLst>
                <a:ext uri="{FF2B5EF4-FFF2-40B4-BE49-F238E27FC236}">
                  <a16:creationId xmlns:a16="http://schemas.microsoft.com/office/drawing/2014/main" id="{941779A1-EBBE-38CB-A7ED-CA2A13B0D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1900" y="499586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2" name="Line 179">
              <a:extLst>
                <a:ext uri="{FF2B5EF4-FFF2-40B4-BE49-F238E27FC236}">
                  <a16:creationId xmlns:a16="http://schemas.microsoft.com/office/drawing/2014/main" id="{67A0AC18-6A04-DA1F-A4DE-3BAA8AD54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3800" y="5033963"/>
              <a:ext cx="79375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3" name="Line 180">
              <a:extLst>
                <a:ext uri="{FF2B5EF4-FFF2-40B4-BE49-F238E27FC236}">
                  <a16:creationId xmlns:a16="http://schemas.microsoft.com/office/drawing/2014/main" id="{E0095E32-B56F-07E9-E367-2647EF63B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6975" y="498792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4" name="Line 181">
              <a:extLst>
                <a:ext uri="{FF2B5EF4-FFF2-40B4-BE49-F238E27FC236}">
                  <a16:creationId xmlns:a16="http://schemas.microsoft.com/office/drawing/2014/main" id="{07B63C0C-2166-AD85-1830-F60C57193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0463" y="5026026"/>
              <a:ext cx="79375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5" name="Line 182">
              <a:extLst>
                <a:ext uri="{FF2B5EF4-FFF2-40B4-BE49-F238E27FC236}">
                  <a16:creationId xmlns:a16="http://schemas.microsoft.com/office/drawing/2014/main" id="{96C3E198-E6A1-931F-4ABA-700D92B6F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750" y="4981576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6" name="Line 183">
              <a:extLst>
                <a:ext uri="{FF2B5EF4-FFF2-40B4-BE49-F238E27FC236}">
                  <a16:creationId xmlns:a16="http://schemas.microsoft.com/office/drawing/2014/main" id="{A3072061-F540-A1D1-63B2-D405F17E9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6650" y="5018088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7" name="Line 184">
              <a:extLst>
                <a:ext uri="{FF2B5EF4-FFF2-40B4-BE49-F238E27FC236}">
                  <a16:creationId xmlns:a16="http://schemas.microsoft.com/office/drawing/2014/main" id="{A65A5D1B-282F-0AC8-C1EB-5D565100A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3638" y="49768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8" name="Line 185">
              <a:extLst>
                <a:ext uri="{FF2B5EF4-FFF2-40B4-BE49-F238E27FC236}">
                  <a16:creationId xmlns:a16="http://schemas.microsoft.com/office/drawing/2014/main" id="{E7E6957E-9BE0-06F5-C2E6-3100C7CB33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5538" y="5014913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9" name="Line 186">
              <a:extLst>
                <a:ext uri="{FF2B5EF4-FFF2-40B4-BE49-F238E27FC236}">
                  <a16:creationId xmlns:a16="http://schemas.microsoft.com/office/drawing/2014/main" id="{26ED50C7-DBA7-EA9F-CE44-151776407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250" y="4935538"/>
              <a:ext cx="0" cy="79375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0" name="Line 187">
              <a:extLst>
                <a:ext uri="{FF2B5EF4-FFF2-40B4-BE49-F238E27FC236}">
                  <a16:creationId xmlns:a16="http://schemas.microsoft.com/office/drawing/2014/main" id="{729A2170-72F6-AA14-FFD6-79E813F25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3150" y="4976813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1" name="Line 188">
              <a:extLst>
                <a:ext uri="{FF2B5EF4-FFF2-40B4-BE49-F238E27FC236}">
                  <a16:creationId xmlns:a16="http://schemas.microsoft.com/office/drawing/2014/main" id="{B8872BC5-CA9A-6D45-E882-EAE928D9C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213" y="491648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2" name="Line 189">
              <a:extLst>
                <a:ext uri="{FF2B5EF4-FFF2-40B4-BE49-F238E27FC236}">
                  <a16:creationId xmlns:a16="http://schemas.microsoft.com/office/drawing/2014/main" id="{F4534409-A48F-42FF-2502-B508A6A23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7113" y="4954588"/>
              <a:ext cx="79375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3" name="Line 190">
              <a:extLst>
                <a:ext uri="{FF2B5EF4-FFF2-40B4-BE49-F238E27FC236}">
                  <a16:creationId xmlns:a16="http://schemas.microsoft.com/office/drawing/2014/main" id="{E6C91040-53B9-3B64-D5DB-B76C174829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2038" y="491648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4" name="Line 191">
              <a:extLst>
                <a:ext uri="{FF2B5EF4-FFF2-40B4-BE49-F238E27FC236}">
                  <a16:creationId xmlns:a16="http://schemas.microsoft.com/office/drawing/2014/main" id="{CA2E8DEA-6961-8E28-D51F-5C6704539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3938" y="4954588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5" name="Line 192">
              <a:extLst>
                <a:ext uri="{FF2B5EF4-FFF2-40B4-BE49-F238E27FC236}">
                  <a16:creationId xmlns:a16="http://schemas.microsoft.com/office/drawing/2014/main" id="{740CB860-7285-25C3-2AC9-D16D0C872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7113" y="4913313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6" name="Line 193">
              <a:extLst>
                <a:ext uri="{FF2B5EF4-FFF2-40B4-BE49-F238E27FC236}">
                  <a16:creationId xmlns:a16="http://schemas.microsoft.com/office/drawing/2014/main" id="{21089433-AE3B-3862-879F-E6C884329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0600" y="4949826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7" name="Line 194">
              <a:extLst>
                <a:ext uri="{FF2B5EF4-FFF2-40B4-BE49-F238E27FC236}">
                  <a16:creationId xmlns:a16="http://schemas.microsoft.com/office/drawing/2014/main" id="{72B70626-50C1-D56B-D722-4691DC9CC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6950" y="490537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8" name="Line 195">
              <a:extLst>
                <a:ext uri="{FF2B5EF4-FFF2-40B4-BE49-F238E27FC236}">
                  <a16:creationId xmlns:a16="http://schemas.microsoft.com/office/drawing/2014/main" id="{4328D458-AF36-D5FF-D670-E3F179E3F8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0438" y="4943476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9" name="Line 196">
              <a:extLst>
                <a:ext uri="{FF2B5EF4-FFF2-40B4-BE49-F238E27FC236}">
                  <a16:creationId xmlns:a16="http://schemas.microsoft.com/office/drawing/2014/main" id="{9ECEF401-C8A7-8B52-0844-C53A83C4F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1225" y="4859338"/>
              <a:ext cx="0" cy="79375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0" name="Line 197">
              <a:extLst>
                <a:ext uri="{FF2B5EF4-FFF2-40B4-BE49-F238E27FC236}">
                  <a16:creationId xmlns:a16="http://schemas.microsoft.com/office/drawing/2014/main" id="{747571E9-7F8A-600D-417F-76D92D7547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3125" y="4900613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1" name="Line 198">
              <a:extLst>
                <a:ext uri="{FF2B5EF4-FFF2-40B4-BE49-F238E27FC236}">
                  <a16:creationId xmlns:a16="http://schemas.microsoft.com/office/drawing/2014/main" id="{AA01DDE1-BCAD-B6F0-FE06-0B5A02C72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900" y="4851401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2" name="Line 199">
              <a:extLst>
                <a:ext uri="{FF2B5EF4-FFF2-40B4-BE49-F238E27FC236}">
                  <a16:creationId xmlns:a16="http://schemas.microsoft.com/office/drawing/2014/main" id="{727EF62C-9458-BA1F-BC46-39324518A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2800" y="4889501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3" name="Line 200">
              <a:extLst>
                <a:ext uri="{FF2B5EF4-FFF2-40B4-BE49-F238E27FC236}">
                  <a16:creationId xmlns:a16="http://schemas.microsoft.com/office/drawing/2014/main" id="{FEFF4AD5-53F9-F8AC-F8E5-EBD9D2F43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5025" y="4840288"/>
              <a:ext cx="0" cy="79375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4" name="Line 201">
              <a:extLst>
                <a:ext uri="{FF2B5EF4-FFF2-40B4-BE49-F238E27FC236}">
                  <a16:creationId xmlns:a16="http://schemas.microsoft.com/office/drawing/2014/main" id="{815D0459-E7BB-56CB-01CA-A940B781D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8513" y="4878388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5" name="Line 202">
              <a:extLst>
                <a:ext uri="{FF2B5EF4-FFF2-40B4-BE49-F238E27FC236}">
                  <a16:creationId xmlns:a16="http://schemas.microsoft.com/office/drawing/2014/main" id="{715DE611-1605-9149-2DCC-ABCC1357B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0575" y="4829176"/>
              <a:ext cx="0" cy="79375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6" name="Line 203">
              <a:extLst>
                <a:ext uri="{FF2B5EF4-FFF2-40B4-BE49-F238E27FC236}">
                  <a16:creationId xmlns:a16="http://schemas.microsoft.com/office/drawing/2014/main" id="{1E14F062-E652-E8BA-E630-C9F49BAC4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2475" y="486727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7" name="Line 204">
              <a:extLst>
                <a:ext uri="{FF2B5EF4-FFF2-40B4-BE49-F238E27FC236}">
                  <a16:creationId xmlns:a16="http://schemas.microsoft.com/office/drawing/2014/main" id="{6CBD709B-E1B6-597F-158A-32C9E913F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300" y="482123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8" name="Line 206">
              <a:extLst>
                <a:ext uri="{FF2B5EF4-FFF2-40B4-BE49-F238E27FC236}">
                  <a16:creationId xmlns:a16="http://schemas.microsoft.com/office/drawing/2014/main" id="{1D6F5C9E-45B0-3BAD-0400-E93FF4C83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1200" y="4859338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9" name="Line 207">
              <a:extLst>
                <a:ext uri="{FF2B5EF4-FFF2-40B4-BE49-F238E27FC236}">
                  <a16:creationId xmlns:a16="http://schemas.microsoft.com/office/drawing/2014/main" id="{2D310C85-A95A-32BE-54F5-D22FDB579D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1200" y="4814888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0" name="Line 208">
              <a:extLst>
                <a:ext uri="{FF2B5EF4-FFF2-40B4-BE49-F238E27FC236}">
                  <a16:creationId xmlns:a16="http://schemas.microsoft.com/office/drawing/2014/main" id="{9CAC6810-1003-195F-5F52-F4A7724202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3100" y="4851401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1" name="Line 209">
              <a:extLst>
                <a:ext uri="{FF2B5EF4-FFF2-40B4-BE49-F238E27FC236}">
                  <a16:creationId xmlns:a16="http://schemas.microsoft.com/office/drawing/2014/main" id="{179227C8-6D4E-1FAD-E02D-A54420781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050" y="47990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2" name="Line 210">
              <a:extLst>
                <a:ext uri="{FF2B5EF4-FFF2-40B4-BE49-F238E27FC236}">
                  <a16:creationId xmlns:a16="http://schemas.microsoft.com/office/drawing/2014/main" id="{B7BB52A9-D7C0-55A4-9BDE-E528EA54E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7538" y="483711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3" name="Line 211">
              <a:extLst>
                <a:ext uri="{FF2B5EF4-FFF2-40B4-BE49-F238E27FC236}">
                  <a16:creationId xmlns:a16="http://schemas.microsoft.com/office/drawing/2014/main" id="{9EC36974-B2CB-E587-D7B6-2EBDBC68B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600" y="4776788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4" name="Line 212">
              <a:extLst>
                <a:ext uri="{FF2B5EF4-FFF2-40B4-BE49-F238E27FC236}">
                  <a16:creationId xmlns:a16="http://schemas.microsoft.com/office/drawing/2014/main" id="{88F20693-8C28-7AEA-6137-91C2D9E9A5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1500" y="4814888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5" name="Line 213">
              <a:extLst>
                <a:ext uri="{FF2B5EF4-FFF2-40B4-BE49-F238E27FC236}">
                  <a16:creationId xmlns:a16="http://schemas.microsoft.com/office/drawing/2014/main" id="{2B822F02-A2F2-B1F9-21A7-8AF7D6EB8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1500" y="4765676"/>
              <a:ext cx="0" cy="79375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6" name="Line 214">
              <a:extLst>
                <a:ext uri="{FF2B5EF4-FFF2-40B4-BE49-F238E27FC236}">
                  <a16:creationId xmlns:a16="http://schemas.microsoft.com/office/drawing/2014/main" id="{FEF937C6-EEDB-A594-D1C9-BFCEC7F0FE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3400" y="4802188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7" name="Line 215">
              <a:extLst>
                <a:ext uri="{FF2B5EF4-FFF2-40B4-BE49-F238E27FC236}">
                  <a16:creationId xmlns:a16="http://schemas.microsoft.com/office/drawing/2014/main" id="{BEEE4D12-1A76-8E0E-9F11-8EAC21536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950" y="4730751"/>
              <a:ext cx="0" cy="79375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8" name="Line 216">
              <a:extLst>
                <a:ext uri="{FF2B5EF4-FFF2-40B4-BE49-F238E27FC236}">
                  <a16:creationId xmlns:a16="http://schemas.microsoft.com/office/drawing/2014/main" id="{C43A9414-5102-CB61-29AA-0D2B34120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0850" y="4768851"/>
              <a:ext cx="79375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9" name="Line 217">
              <a:extLst>
                <a:ext uri="{FF2B5EF4-FFF2-40B4-BE49-F238E27FC236}">
                  <a16:creationId xmlns:a16="http://schemas.microsoft.com/office/drawing/2014/main" id="{0D90706D-E1C5-53E3-B63F-C4688B5C7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7675" y="4711701"/>
              <a:ext cx="0" cy="79375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0" name="Line 218">
              <a:extLst>
                <a:ext uri="{FF2B5EF4-FFF2-40B4-BE49-F238E27FC236}">
                  <a16:creationId xmlns:a16="http://schemas.microsoft.com/office/drawing/2014/main" id="{87EC9E31-5F46-CF0F-BFB0-6A0E3FA172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44813" y="4749801"/>
              <a:ext cx="79375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1" name="Line 219">
              <a:extLst>
                <a:ext uri="{FF2B5EF4-FFF2-40B4-BE49-F238E27FC236}">
                  <a16:creationId xmlns:a16="http://schemas.microsoft.com/office/drawing/2014/main" id="{40D6B237-958A-8729-1F5B-ED4656BD8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3863" y="4708526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2" name="Line 220">
              <a:extLst>
                <a:ext uri="{FF2B5EF4-FFF2-40B4-BE49-F238E27FC236}">
                  <a16:creationId xmlns:a16="http://schemas.microsoft.com/office/drawing/2014/main" id="{A6F20251-5D0A-6C6F-FF96-D1A5876933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7350" y="4746626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3" name="Line 221">
              <a:extLst>
                <a:ext uri="{FF2B5EF4-FFF2-40B4-BE49-F238E27FC236}">
                  <a16:creationId xmlns:a16="http://schemas.microsoft.com/office/drawing/2014/main" id="{A172FF5F-EA8C-6051-474B-518C55B68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8463" y="470058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4" name="Line 222">
              <a:extLst>
                <a:ext uri="{FF2B5EF4-FFF2-40B4-BE49-F238E27FC236}">
                  <a16:creationId xmlns:a16="http://schemas.microsoft.com/office/drawing/2014/main" id="{1A7FD9EA-3514-CF0E-6A65-B96095D720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0363" y="4738688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5" name="Line 223">
              <a:extLst>
                <a:ext uri="{FF2B5EF4-FFF2-40B4-BE49-F238E27FC236}">
                  <a16:creationId xmlns:a16="http://schemas.microsoft.com/office/drawing/2014/main" id="{6931A9F4-F389-2D7E-528B-511407B1A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3538" y="468947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6" name="Line 224">
              <a:extLst>
                <a:ext uri="{FF2B5EF4-FFF2-40B4-BE49-F238E27FC236}">
                  <a16:creationId xmlns:a16="http://schemas.microsoft.com/office/drawing/2014/main" id="{1249F073-1148-AF58-B006-93682C46E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67025" y="4727576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7" name="Line 225">
              <a:extLst>
                <a:ext uri="{FF2B5EF4-FFF2-40B4-BE49-F238E27FC236}">
                  <a16:creationId xmlns:a16="http://schemas.microsoft.com/office/drawing/2014/main" id="{DCCA87E4-590C-0803-F8D0-C9AEF8E75C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7025" y="4667251"/>
              <a:ext cx="0" cy="79375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8" name="Line 226">
              <a:extLst>
                <a:ext uri="{FF2B5EF4-FFF2-40B4-BE49-F238E27FC236}">
                  <a16:creationId xmlns:a16="http://schemas.microsoft.com/office/drawing/2014/main" id="{1D3B103D-E21B-534D-3ED3-0FC4AF19D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8925" y="4708526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29" name="Line 227">
              <a:extLst>
                <a:ext uri="{FF2B5EF4-FFF2-40B4-BE49-F238E27FC236}">
                  <a16:creationId xmlns:a16="http://schemas.microsoft.com/office/drawing/2014/main" id="{4F4211F1-07C4-920E-127C-CF7BA092B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3213" y="4659313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0" name="Line 228">
              <a:extLst>
                <a:ext uri="{FF2B5EF4-FFF2-40B4-BE49-F238E27FC236}">
                  <a16:creationId xmlns:a16="http://schemas.microsoft.com/office/drawing/2014/main" id="{8D977D98-D4B5-7206-7C04-05DA4A253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06700" y="469741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1" name="Line 229">
              <a:extLst>
                <a:ext uri="{FF2B5EF4-FFF2-40B4-BE49-F238E27FC236}">
                  <a16:creationId xmlns:a16="http://schemas.microsoft.com/office/drawing/2014/main" id="{71788E20-CD52-04BC-4237-D0520A797E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464026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2" name="Line 230">
              <a:extLst>
                <a:ext uri="{FF2B5EF4-FFF2-40B4-BE49-F238E27FC236}">
                  <a16:creationId xmlns:a16="http://schemas.microsoft.com/office/drawing/2014/main" id="{FE191E4B-959C-72D8-A901-1E70277AF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0663" y="4678363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3" name="Line 231">
              <a:extLst>
                <a:ext uri="{FF2B5EF4-FFF2-40B4-BE49-F238E27FC236}">
                  <a16:creationId xmlns:a16="http://schemas.microsoft.com/office/drawing/2014/main" id="{24AE5819-7D3D-01F1-EBE3-A1B72E07A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375" y="462121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4" name="Line 232">
              <a:extLst>
                <a:ext uri="{FF2B5EF4-FFF2-40B4-BE49-F238E27FC236}">
                  <a16:creationId xmlns:a16="http://schemas.microsoft.com/office/drawing/2014/main" id="{83DD9F0B-02D7-F55D-2963-53E63BC2B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08275" y="465931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5" name="Line 233">
              <a:extLst>
                <a:ext uri="{FF2B5EF4-FFF2-40B4-BE49-F238E27FC236}">
                  <a16:creationId xmlns:a16="http://schemas.microsoft.com/office/drawing/2014/main" id="{9AC96FDE-AB12-EE6E-69B2-8E3CCABC9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288" y="4591051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6" name="Line 234">
              <a:extLst>
                <a:ext uri="{FF2B5EF4-FFF2-40B4-BE49-F238E27FC236}">
                  <a16:creationId xmlns:a16="http://schemas.microsoft.com/office/drawing/2014/main" id="{0BDE55BE-98D4-A6B5-2768-1FEEB4EF3A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3188" y="4629151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7" name="Line 235">
              <a:extLst>
                <a:ext uri="{FF2B5EF4-FFF2-40B4-BE49-F238E27FC236}">
                  <a16:creationId xmlns:a16="http://schemas.microsoft.com/office/drawing/2014/main" id="{48914382-ED94-5993-9C59-1B6C67EE91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2238" y="458628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8" name="Line 236">
              <a:extLst>
                <a:ext uri="{FF2B5EF4-FFF2-40B4-BE49-F238E27FC236}">
                  <a16:creationId xmlns:a16="http://schemas.microsoft.com/office/drawing/2014/main" id="{C4172E5B-889A-8DA4-DA7E-6BFB8F0C2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5725" y="4624388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9" name="Line 237">
              <a:extLst>
                <a:ext uri="{FF2B5EF4-FFF2-40B4-BE49-F238E27FC236}">
                  <a16:creationId xmlns:a16="http://schemas.microsoft.com/office/drawing/2014/main" id="{5CB42BB5-F9BB-AA14-410D-6BB402BA8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5725" y="4568826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0" name="Line 238">
              <a:extLst>
                <a:ext uri="{FF2B5EF4-FFF2-40B4-BE49-F238E27FC236}">
                  <a16:creationId xmlns:a16="http://schemas.microsoft.com/office/drawing/2014/main" id="{444BA1B6-A0FD-FBB9-0335-16F0BC13BE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7625" y="4605338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1" name="Line 239">
              <a:extLst>
                <a:ext uri="{FF2B5EF4-FFF2-40B4-BE49-F238E27FC236}">
                  <a16:creationId xmlns:a16="http://schemas.microsoft.com/office/drawing/2014/main" id="{23CE2FAF-629A-A0A2-5F61-33DFB7616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5075" y="4487863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2" name="Line 240">
              <a:extLst>
                <a:ext uri="{FF2B5EF4-FFF2-40B4-BE49-F238E27FC236}">
                  <a16:creationId xmlns:a16="http://schemas.microsoft.com/office/drawing/2014/main" id="{D564525F-5291-6FF3-6A2F-83A4D84FC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975" y="4525963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3" name="Line 241">
              <a:extLst>
                <a:ext uri="{FF2B5EF4-FFF2-40B4-BE49-F238E27FC236}">
                  <a16:creationId xmlns:a16="http://schemas.microsoft.com/office/drawing/2014/main" id="{23912EA5-4AA5-5AE3-0289-A166A990A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8038" y="4276726"/>
              <a:ext cx="0" cy="79375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4" name="Line 242">
              <a:extLst>
                <a:ext uri="{FF2B5EF4-FFF2-40B4-BE49-F238E27FC236}">
                  <a16:creationId xmlns:a16="http://schemas.microsoft.com/office/drawing/2014/main" id="{2F296DAC-A908-16BD-6E25-0A7427D3EC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9938" y="431482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5" name="Line 243">
              <a:extLst>
                <a:ext uri="{FF2B5EF4-FFF2-40B4-BE49-F238E27FC236}">
                  <a16:creationId xmlns:a16="http://schemas.microsoft.com/office/drawing/2014/main" id="{D5965E18-1A92-B10D-3485-2420C36FB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9613" y="4200526"/>
              <a:ext cx="0" cy="79375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6" name="Line 244">
              <a:extLst>
                <a:ext uri="{FF2B5EF4-FFF2-40B4-BE49-F238E27FC236}">
                  <a16:creationId xmlns:a16="http://schemas.microsoft.com/office/drawing/2014/main" id="{AB9ACA67-D49A-A731-2A49-E6758CA905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43100" y="4241801"/>
              <a:ext cx="77787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7" name="Line 245">
              <a:extLst>
                <a:ext uri="{FF2B5EF4-FFF2-40B4-BE49-F238E27FC236}">
                  <a16:creationId xmlns:a16="http://schemas.microsoft.com/office/drawing/2014/main" id="{C29633C3-CD64-7062-731F-3E7703401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8963" y="4090988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8" name="Line 246">
              <a:extLst>
                <a:ext uri="{FF2B5EF4-FFF2-40B4-BE49-F238E27FC236}">
                  <a16:creationId xmlns:a16="http://schemas.microsoft.com/office/drawing/2014/main" id="{B42A5930-1722-27C2-E876-02D4976013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2450" y="4129088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9" name="Line 247">
              <a:extLst>
                <a:ext uri="{FF2B5EF4-FFF2-40B4-BE49-F238E27FC236}">
                  <a16:creationId xmlns:a16="http://schemas.microsoft.com/office/drawing/2014/main" id="{1CF048BD-3451-DACC-E349-565108868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4650" y="3962401"/>
              <a:ext cx="0" cy="79375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0" name="Line 248">
              <a:extLst>
                <a:ext uri="{FF2B5EF4-FFF2-40B4-BE49-F238E27FC236}">
                  <a16:creationId xmlns:a16="http://schemas.microsoft.com/office/drawing/2014/main" id="{B400B6D8-976A-DDD4-0C43-3CE19213AA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6550" y="400367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1" name="Line 249">
              <a:extLst>
                <a:ext uri="{FF2B5EF4-FFF2-40B4-BE49-F238E27FC236}">
                  <a16:creationId xmlns:a16="http://schemas.microsoft.com/office/drawing/2014/main" id="{2F050E09-A367-C7E1-86AE-3DE0FDE7E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2425" y="3959226"/>
              <a:ext cx="0" cy="79375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2" name="Line 250">
              <a:extLst>
                <a:ext uri="{FF2B5EF4-FFF2-40B4-BE49-F238E27FC236}">
                  <a16:creationId xmlns:a16="http://schemas.microsoft.com/office/drawing/2014/main" id="{00FBED22-815B-4707-125A-493C67994E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325" y="4000501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3" name="Line 251">
              <a:extLst>
                <a:ext uri="{FF2B5EF4-FFF2-40B4-BE49-F238E27FC236}">
                  <a16:creationId xmlns:a16="http://schemas.microsoft.com/office/drawing/2014/main" id="{23288136-85E9-11C4-E003-D408FAFCE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8125" y="3902076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4" name="Line 252">
              <a:extLst>
                <a:ext uri="{FF2B5EF4-FFF2-40B4-BE49-F238E27FC236}">
                  <a16:creationId xmlns:a16="http://schemas.microsoft.com/office/drawing/2014/main" id="{E3D0F12A-B41D-C041-AD25-242543E12B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1613" y="3940176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5" name="Line 253">
              <a:extLst>
                <a:ext uri="{FF2B5EF4-FFF2-40B4-BE49-F238E27FC236}">
                  <a16:creationId xmlns:a16="http://schemas.microsoft.com/office/drawing/2014/main" id="{8BFE9B20-FD2A-8AA5-15BB-238241324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4625" y="3883026"/>
              <a:ext cx="0" cy="7620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6" name="Line 254">
              <a:extLst>
                <a:ext uri="{FF2B5EF4-FFF2-40B4-BE49-F238E27FC236}">
                  <a16:creationId xmlns:a16="http://schemas.microsoft.com/office/drawing/2014/main" id="{B5E6CD1D-CAFA-2818-58A1-25980FEE0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6525" y="3921126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7" name="Line 255">
              <a:extLst>
                <a:ext uri="{FF2B5EF4-FFF2-40B4-BE49-F238E27FC236}">
                  <a16:creationId xmlns:a16="http://schemas.microsoft.com/office/drawing/2014/main" id="{01278826-D33D-7D3E-0053-AAE113363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413" y="3856038"/>
              <a:ext cx="0" cy="79375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8" name="Line 256">
              <a:extLst>
                <a:ext uri="{FF2B5EF4-FFF2-40B4-BE49-F238E27FC236}">
                  <a16:creationId xmlns:a16="http://schemas.microsoft.com/office/drawing/2014/main" id="{CCED539B-B80B-AA93-BCDD-CC0FD7A8F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7313" y="3897313"/>
              <a:ext cx="79375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9" name="Line 257">
              <a:extLst>
                <a:ext uri="{FF2B5EF4-FFF2-40B4-BE49-F238E27FC236}">
                  <a16:creationId xmlns:a16="http://schemas.microsoft.com/office/drawing/2014/main" id="{4E4076EE-7D06-5CDA-A724-EDBCA71A2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3188" y="3852863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0" name="Line 258">
              <a:extLst>
                <a:ext uri="{FF2B5EF4-FFF2-40B4-BE49-F238E27FC236}">
                  <a16:creationId xmlns:a16="http://schemas.microsoft.com/office/drawing/2014/main" id="{2A2BF30F-A183-C9D3-2825-FD465A41C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5088" y="3890963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1" name="Line 259">
              <a:extLst>
                <a:ext uri="{FF2B5EF4-FFF2-40B4-BE49-F238E27FC236}">
                  <a16:creationId xmlns:a16="http://schemas.microsoft.com/office/drawing/2014/main" id="{8346B6FF-52B1-8396-9740-B2058DF8D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100" y="3803651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2" name="Line 260">
              <a:extLst>
                <a:ext uri="{FF2B5EF4-FFF2-40B4-BE49-F238E27FC236}">
                  <a16:creationId xmlns:a16="http://schemas.microsoft.com/office/drawing/2014/main" id="{F9A03CF3-0584-D09F-6757-EE5B1F068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3000" y="3841751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3" name="Line 261">
              <a:extLst>
                <a:ext uri="{FF2B5EF4-FFF2-40B4-BE49-F238E27FC236}">
                  <a16:creationId xmlns:a16="http://schemas.microsoft.com/office/drawing/2014/main" id="{55C4B7EF-41A9-29C6-07A3-9F0F81F57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6175" y="3784601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4" name="Line 262">
              <a:extLst>
                <a:ext uri="{FF2B5EF4-FFF2-40B4-BE49-F238E27FC236}">
                  <a16:creationId xmlns:a16="http://schemas.microsoft.com/office/drawing/2014/main" id="{9A45DCD1-F7A3-10BD-13DE-831AD3279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8075" y="3822701"/>
              <a:ext cx="76200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5" name="Line 263">
              <a:extLst>
                <a:ext uri="{FF2B5EF4-FFF2-40B4-BE49-F238E27FC236}">
                  <a16:creationId xmlns:a16="http://schemas.microsoft.com/office/drawing/2014/main" id="{E593A5D8-7F46-C818-B903-32B550D7D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1563" y="3773488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6" name="Line 264">
              <a:extLst>
                <a:ext uri="{FF2B5EF4-FFF2-40B4-BE49-F238E27FC236}">
                  <a16:creationId xmlns:a16="http://schemas.microsoft.com/office/drawing/2014/main" id="{FEBD0D40-508C-3746-7D2D-25CA92E03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3463" y="3810001"/>
              <a:ext cx="74612" cy="0"/>
            </a:xfrm>
            <a:prstGeom prst="line">
              <a:avLst/>
            </a:prstGeom>
            <a:noFill/>
            <a:ln w="15875" cap="flat">
              <a:solidFill>
                <a:srgbClr val="EB3C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7" name="Line 265">
              <a:extLst>
                <a:ext uri="{FF2B5EF4-FFF2-40B4-BE49-F238E27FC236}">
                  <a16:creationId xmlns:a16="http://schemas.microsoft.com/office/drawing/2014/main" id="{E0D21F78-5C62-8929-108B-38ADDDDB8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0450" y="3773488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8" name="Line 266">
              <a:extLst>
                <a:ext uri="{FF2B5EF4-FFF2-40B4-BE49-F238E27FC236}">
                  <a16:creationId xmlns:a16="http://schemas.microsoft.com/office/drawing/2014/main" id="{3E06CCC7-4373-7D00-F3C9-A66B059BF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1874" y="3810001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9" name="Line 267">
              <a:extLst>
                <a:ext uri="{FF2B5EF4-FFF2-40B4-BE49-F238E27FC236}">
                  <a16:creationId xmlns:a16="http://schemas.microsoft.com/office/drawing/2014/main" id="{E2E2F910-C4FF-F570-7B76-5038869312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7263" y="3773488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0" name="Line 268">
              <a:extLst>
                <a:ext uri="{FF2B5EF4-FFF2-40B4-BE49-F238E27FC236}">
                  <a16:creationId xmlns:a16="http://schemas.microsoft.com/office/drawing/2014/main" id="{F4B5C3B4-70A1-429E-86A0-C5CB5A85B8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0750" y="3810001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1" name="Line 269">
              <a:extLst>
                <a:ext uri="{FF2B5EF4-FFF2-40B4-BE49-F238E27FC236}">
                  <a16:creationId xmlns:a16="http://schemas.microsoft.com/office/drawing/2014/main" id="{B886FD0D-AE05-8498-7531-B221C1532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5400" y="4530726"/>
              <a:ext cx="0" cy="74613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2" name="Line 270">
              <a:extLst>
                <a:ext uri="{FF2B5EF4-FFF2-40B4-BE49-F238E27FC236}">
                  <a16:creationId xmlns:a16="http://schemas.microsoft.com/office/drawing/2014/main" id="{4B45C1C1-8935-7E1F-01C1-6C39504DCA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7300" y="4568826"/>
              <a:ext cx="74612" cy="0"/>
            </a:xfrm>
            <a:prstGeom prst="line">
              <a:avLst/>
            </a:prstGeom>
            <a:noFill/>
            <a:ln w="15875" cap="flat">
              <a:solidFill>
                <a:srgbClr val="149B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3" name="Freeform 5">
              <a:extLst>
                <a:ext uri="{FF2B5EF4-FFF2-40B4-BE49-F238E27FC236}">
                  <a16:creationId xmlns:a16="http://schemas.microsoft.com/office/drawing/2014/main" id="{9ED9FF1A-5104-C432-663A-AE76A9C75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8" y="3810001"/>
              <a:ext cx="4816475" cy="1735138"/>
            </a:xfrm>
            <a:custGeom>
              <a:avLst/>
              <a:gdLst>
                <a:gd name="T0" fmla="*/ 0 w 3034"/>
                <a:gd name="T1" fmla="*/ 0 h 1093"/>
                <a:gd name="T2" fmla="*/ 0 w 3034"/>
                <a:gd name="T3" fmla="*/ 1093 h 1093"/>
                <a:gd name="T4" fmla="*/ 3034 w 3034"/>
                <a:gd name="T5" fmla="*/ 1093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34" h="1093">
                  <a:moveTo>
                    <a:pt x="0" y="0"/>
                  </a:moveTo>
                  <a:lnTo>
                    <a:pt x="0" y="1093"/>
                  </a:lnTo>
                  <a:lnTo>
                    <a:pt x="3034" y="1093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4" name="Line 31">
              <a:extLst>
                <a:ext uri="{FF2B5EF4-FFF2-40B4-BE49-F238E27FC236}">
                  <a16:creationId xmlns:a16="http://schemas.microsoft.com/office/drawing/2014/main" id="{C1F0A987-9653-6007-D5D5-BD212169F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313" y="3810001"/>
              <a:ext cx="64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8072F5D5-25C3-7A2C-BB64-695FB15C9FAB}"/>
                </a:ext>
              </a:extLst>
            </p:cNvPr>
            <p:cNvSpPr txBox="1"/>
            <p:nvPr/>
          </p:nvSpPr>
          <p:spPr bwMode="gray">
            <a:xfrm>
              <a:off x="593060" y="3733057"/>
              <a:ext cx="20999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1.0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6545E6C6-19A0-7399-38DE-B14C38EED6FB}"/>
                </a:ext>
              </a:extLst>
            </p:cNvPr>
            <p:cNvSpPr txBox="1"/>
            <p:nvPr/>
          </p:nvSpPr>
          <p:spPr bwMode="gray">
            <a:xfrm>
              <a:off x="593060" y="4080084"/>
              <a:ext cx="20999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0.8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71AAB457-36C5-F2DA-D656-0B9D65C5A486}"/>
                </a:ext>
              </a:extLst>
            </p:cNvPr>
            <p:cNvSpPr txBox="1"/>
            <p:nvPr/>
          </p:nvSpPr>
          <p:spPr bwMode="gray">
            <a:xfrm>
              <a:off x="593060" y="4427111"/>
              <a:ext cx="20999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0.6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5940C6B4-24FD-9209-9A63-056499A4A053}"/>
                </a:ext>
              </a:extLst>
            </p:cNvPr>
            <p:cNvSpPr txBox="1"/>
            <p:nvPr/>
          </p:nvSpPr>
          <p:spPr bwMode="gray">
            <a:xfrm>
              <a:off x="593060" y="4774138"/>
              <a:ext cx="20999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0.4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CD301967-5708-FBFD-625B-C3F7A34EF0F8}"/>
                </a:ext>
              </a:extLst>
            </p:cNvPr>
            <p:cNvSpPr txBox="1"/>
            <p:nvPr/>
          </p:nvSpPr>
          <p:spPr bwMode="gray">
            <a:xfrm>
              <a:off x="593060" y="5121165"/>
              <a:ext cx="20999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0.2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F1FE93FD-0406-C8BC-C9FE-73E32E4C71CF}"/>
                </a:ext>
              </a:extLst>
            </p:cNvPr>
            <p:cNvSpPr txBox="1"/>
            <p:nvPr/>
          </p:nvSpPr>
          <p:spPr bwMode="gray">
            <a:xfrm>
              <a:off x="721301" y="5468194"/>
              <a:ext cx="8175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29667FA2-6727-D56D-461A-F47BF4A7BA16}"/>
                </a:ext>
              </a:extLst>
            </p:cNvPr>
            <p:cNvSpPr txBox="1"/>
            <p:nvPr/>
          </p:nvSpPr>
          <p:spPr bwMode="gray">
            <a:xfrm>
              <a:off x="875112" y="5643098"/>
              <a:ext cx="8175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E904D85F-BF0E-CB38-B757-612387331207}"/>
                </a:ext>
              </a:extLst>
            </p:cNvPr>
            <p:cNvSpPr txBox="1"/>
            <p:nvPr/>
          </p:nvSpPr>
          <p:spPr bwMode="gray">
            <a:xfrm>
              <a:off x="1128611" y="5643098"/>
              <a:ext cx="8175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555DD7B7-F076-16BB-A9D0-32CBC3619946}"/>
                </a:ext>
              </a:extLst>
            </p:cNvPr>
            <p:cNvSpPr txBox="1"/>
            <p:nvPr/>
          </p:nvSpPr>
          <p:spPr bwMode="gray">
            <a:xfrm>
              <a:off x="1382110" y="5643098"/>
              <a:ext cx="8175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B8CCCE02-ECCF-6E4F-0BBD-5F17FB15140E}"/>
                </a:ext>
              </a:extLst>
            </p:cNvPr>
            <p:cNvSpPr txBox="1"/>
            <p:nvPr/>
          </p:nvSpPr>
          <p:spPr bwMode="gray">
            <a:xfrm>
              <a:off x="1635609" y="5643098"/>
              <a:ext cx="8175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6672EDCA-7F3D-159F-680B-037286CCF3DD}"/>
                </a:ext>
              </a:extLst>
            </p:cNvPr>
            <p:cNvSpPr txBox="1"/>
            <p:nvPr/>
          </p:nvSpPr>
          <p:spPr bwMode="gray">
            <a:xfrm>
              <a:off x="1889108" y="5643098"/>
              <a:ext cx="8175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8F93BD8C-D8FC-A470-D501-467D70A0B5D8}"/>
                </a:ext>
              </a:extLst>
            </p:cNvPr>
            <p:cNvSpPr txBox="1"/>
            <p:nvPr/>
          </p:nvSpPr>
          <p:spPr bwMode="gray">
            <a:xfrm>
              <a:off x="2142607" y="5643098"/>
              <a:ext cx="8175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763AFA6E-AC6A-D3F6-B171-5BD423559E0F}"/>
                </a:ext>
              </a:extLst>
            </p:cNvPr>
            <p:cNvSpPr txBox="1"/>
            <p:nvPr/>
          </p:nvSpPr>
          <p:spPr bwMode="gray">
            <a:xfrm>
              <a:off x="2396106" y="5643098"/>
              <a:ext cx="8175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18F4D9D0-4A65-867C-C6E7-5C1E856318AB}"/>
                </a:ext>
              </a:extLst>
            </p:cNvPr>
            <p:cNvSpPr txBox="1"/>
            <p:nvPr/>
          </p:nvSpPr>
          <p:spPr bwMode="gray">
            <a:xfrm>
              <a:off x="2649605" y="5643098"/>
              <a:ext cx="8175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EE617CC7-D83D-F571-A6B2-2B00C38B2EA9}"/>
                </a:ext>
              </a:extLst>
            </p:cNvPr>
            <p:cNvSpPr txBox="1"/>
            <p:nvPr/>
          </p:nvSpPr>
          <p:spPr bwMode="gray">
            <a:xfrm>
              <a:off x="2903104" y="5643098"/>
              <a:ext cx="8175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C8B21FBE-C57B-9FE2-0888-E6198E2E4EAC}"/>
                </a:ext>
              </a:extLst>
            </p:cNvPr>
            <p:cNvSpPr txBox="1"/>
            <p:nvPr/>
          </p:nvSpPr>
          <p:spPr bwMode="gray">
            <a:xfrm>
              <a:off x="3156603" y="5643098"/>
              <a:ext cx="8175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5846FCB-B678-D7FD-5C03-147AE3FFFF86}"/>
                </a:ext>
              </a:extLst>
            </p:cNvPr>
            <p:cNvSpPr txBox="1"/>
            <p:nvPr/>
          </p:nvSpPr>
          <p:spPr bwMode="gray">
            <a:xfrm>
              <a:off x="3369225" y="5643098"/>
              <a:ext cx="16350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1B16615D-94F6-2302-DFE9-039E9ACE5541}"/>
                </a:ext>
              </a:extLst>
            </p:cNvPr>
            <p:cNvSpPr txBox="1"/>
            <p:nvPr/>
          </p:nvSpPr>
          <p:spPr bwMode="gray">
            <a:xfrm>
              <a:off x="3622724" y="5643098"/>
              <a:ext cx="16350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5B264556-93F0-411C-833E-D9B630A73B6C}"/>
                </a:ext>
              </a:extLst>
            </p:cNvPr>
            <p:cNvSpPr txBox="1"/>
            <p:nvPr/>
          </p:nvSpPr>
          <p:spPr bwMode="gray">
            <a:xfrm>
              <a:off x="3876223" y="5643098"/>
              <a:ext cx="16350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12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40DD504E-D074-EDB6-A87E-5267EB0EB501}"/>
                </a:ext>
              </a:extLst>
            </p:cNvPr>
            <p:cNvSpPr txBox="1"/>
            <p:nvPr/>
          </p:nvSpPr>
          <p:spPr bwMode="gray">
            <a:xfrm>
              <a:off x="4129722" y="5643098"/>
              <a:ext cx="16350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8FCE4929-CE2F-868E-ADE0-DE142A153E91}"/>
                </a:ext>
              </a:extLst>
            </p:cNvPr>
            <p:cNvSpPr txBox="1"/>
            <p:nvPr/>
          </p:nvSpPr>
          <p:spPr bwMode="gray">
            <a:xfrm>
              <a:off x="4383221" y="5643098"/>
              <a:ext cx="16350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49406F5-0002-C000-4A0B-EA3D9F0E392F}"/>
                </a:ext>
              </a:extLst>
            </p:cNvPr>
            <p:cNvSpPr txBox="1"/>
            <p:nvPr/>
          </p:nvSpPr>
          <p:spPr bwMode="gray">
            <a:xfrm>
              <a:off x="4636720" y="5643098"/>
              <a:ext cx="16350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41E0BE2E-2AA3-8BDD-5659-2E3EDE82BB63}"/>
                </a:ext>
              </a:extLst>
            </p:cNvPr>
            <p:cNvSpPr txBox="1"/>
            <p:nvPr/>
          </p:nvSpPr>
          <p:spPr bwMode="gray">
            <a:xfrm>
              <a:off x="4890219" y="5643098"/>
              <a:ext cx="16350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16</a:t>
              </a: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59EE2D09-6C43-0B68-7CF2-698ADFB8577F}"/>
                </a:ext>
              </a:extLst>
            </p:cNvPr>
            <p:cNvSpPr txBox="1"/>
            <p:nvPr/>
          </p:nvSpPr>
          <p:spPr bwMode="gray">
            <a:xfrm>
              <a:off x="5143718" y="5643098"/>
              <a:ext cx="16350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17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F1DD0A50-5A26-D349-B7B1-CAB6F3EC2423}"/>
                </a:ext>
              </a:extLst>
            </p:cNvPr>
            <p:cNvSpPr txBox="1"/>
            <p:nvPr/>
          </p:nvSpPr>
          <p:spPr bwMode="gray">
            <a:xfrm>
              <a:off x="5397217" y="5643098"/>
              <a:ext cx="16350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6E08F864-9110-CB9F-E9EA-C320446A7915}"/>
                </a:ext>
              </a:extLst>
            </p:cNvPr>
            <p:cNvSpPr txBox="1"/>
            <p:nvPr/>
          </p:nvSpPr>
          <p:spPr bwMode="gray">
            <a:xfrm>
              <a:off x="5650709" y="5643098"/>
              <a:ext cx="16350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</a:t>
              </a:r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A0BD2CED-DE02-789E-202A-7F3E8391E8DE}"/>
                </a:ext>
              </a:extLst>
            </p:cNvPr>
            <p:cNvCxnSpPr/>
            <p:nvPr/>
          </p:nvCxnSpPr>
          <p:spPr>
            <a:xfrm>
              <a:off x="972594" y="5205414"/>
              <a:ext cx="101600" cy="0"/>
            </a:xfrm>
            <a:prstGeom prst="line">
              <a:avLst/>
            </a:prstGeom>
            <a:ln w="15875">
              <a:solidFill>
                <a:srgbClr val="149B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DCF3F0E0-6446-4056-4055-F0677BC747EC}"/>
                </a:ext>
              </a:extLst>
            </p:cNvPr>
            <p:cNvSpPr txBox="1"/>
            <p:nvPr/>
          </p:nvSpPr>
          <p:spPr bwMode="gray">
            <a:xfrm>
              <a:off x="1109119" y="5128470"/>
              <a:ext cx="182421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Fruquintinib + BSC (n=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461)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62E944E4-53A4-90D1-B158-D7875310D784}"/>
                </a:ext>
              </a:extLst>
            </p:cNvPr>
            <p:cNvCxnSpPr/>
            <p:nvPr/>
          </p:nvCxnSpPr>
          <p:spPr>
            <a:xfrm>
              <a:off x="972594" y="5403058"/>
              <a:ext cx="101600" cy="0"/>
            </a:xfrm>
            <a:prstGeom prst="line">
              <a:avLst/>
            </a:prstGeom>
            <a:ln w="15875">
              <a:solidFill>
                <a:srgbClr val="5032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4E7FCFC8-4BAE-676D-8575-6DE4D347449C}"/>
                </a:ext>
              </a:extLst>
            </p:cNvPr>
            <p:cNvSpPr txBox="1"/>
            <p:nvPr/>
          </p:nvSpPr>
          <p:spPr bwMode="gray">
            <a:xfrm>
              <a:off x="1109119" y="5326114"/>
              <a:ext cx="154369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Placebo + BSC (n=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230)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B33149C5-C44C-91C9-11A2-BC932B809F78}"/>
                </a:ext>
              </a:extLst>
            </p:cNvPr>
            <p:cNvSpPr txBox="1"/>
            <p:nvPr/>
          </p:nvSpPr>
          <p:spPr bwMode="gray">
            <a:xfrm>
              <a:off x="1391388" y="5875919"/>
              <a:ext cx="3450969" cy="17354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Time since randomization (months)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C451B0-92B8-ECDB-AC16-6E890C8BFAE5}"/>
              </a:ext>
            </a:extLst>
          </p:cNvPr>
          <p:cNvSpPr txBox="1"/>
          <p:nvPr/>
        </p:nvSpPr>
        <p:spPr>
          <a:xfrm>
            <a:off x="8600323" y="1637541"/>
            <a:ext cx="257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Fruquintinib + BSC (n=461):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mOS 7.4 months (95% CI 6.7–8.2)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E86BA232-AA65-9C69-E8FF-BAB7BE08673F}"/>
              </a:ext>
            </a:extLst>
          </p:cNvPr>
          <p:cNvSpPr txBox="1"/>
          <p:nvPr/>
        </p:nvSpPr>
        <p:spPr>
          <a:xfrm>
            <a:off x="8598534" y="1997581"/>
            <a:ext cx="289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Placebo (n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=230):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mOS 4.8 months (95% CI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4.0–5.8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9656E38D-52A8-6B8C-DE17-C5F23B6F0A5A}"/>
              </a:ext>
            </a:extLst>
          </p:cNvPr>
          <p:cNvSpPr txBox="1"/>
          <p:nvPr/>
        </p:nvSpPr>
        <p:spPr>
          <a:xfrm>
            <a:off x="7991616" y="2363316"/>
            <a:ext cx="3047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Stratified HR 0.66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(95% CI,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0.55–0.80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Stratified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p&lt;0.0001</a:t>
            </a:r>
          </a:p>
        </p:txBody>
      </p:sp>
      <p:sp>
        <p:nvSpPr>
          <p:cNvPr id="455" name="Freeform 42">
            <a:extLst>
              <a:ext uri="{FF2B5EF4-FFF2-40B4-BE49-F238E27FC236}">
                <a16:creationId xmlns:a16="http://schemas.microsoft.com/office/drawing/2014/main" id="{2B89AC9D-A36F-6F01-7ACC-01E33964E2B1}"/>
              </a:ext>
            </a:extLst>
          </p:cNvPr>
          <p:cNvSpPr/>
          <p:nvPr/>
        </p:nvSpPr>
        <p:spPr>
          <a:xfrm>
            <a:off x="8484433" y="1761055"/>
            <a:ext cx="131465" cy="12981"/>
          </a:xfrm>
          <a:custGeom>
            <a:avLst/>
            <a:gdLst>
              <a:gd name="connsiteX0" fmla="*/ 0 w 131465"/>
              <a:gd name="connsiteY0" fmla="*/ 0 h 12981"/>
              <a:gd name="connsiteX1" fmla="*/ 131466 w 131465"/>
              <a:gd name="connsiteY1" fmla="*/ 0 h 1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465" h="12981">
                <a:moveTo>
                  <a:pt x="0" y="0"/>
                </a:moveTo>
                <a:lnTo>
                  <a:pt x="131466" y="0"/>
                </a:lnTo>
              </a:path>
            </a:pathLst>
          </a:custGeom>
          <a:ln w="13010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6" name="Freeform 42">
            <a:extLst>
              <a:ext uri="{FF2B5EF4-FFF2-40B4-BE49-F238E27FC236}">
                <a16:creationId xmlns:a16="http://schemas.microsoft.com/office/drawing/2014/main" id="{2330C2C4-5E60-3D96-029B-0ABE405AFFD4}"/>
              </a:ext>
            </a:extLst>
          </p:cNvPr>
          <p:cNvSpPr/>
          <p:nvPr/>
        </p:nvSpPr>
        <p:spPr>
          <a:xfrm>
            <a:off x="8484432" y="2122380"/>
            <a:ext cx="131465" cy="12981"/>
          </a:xfrm>
          <a:custGeom>
            <a:avLst/>
            <a:gdLst>
              <a:gd name="connsiteX0" fmla="*/ 0 w 131465"/>
              <a:gd name="connsiteY0" fmla="*/ 0 h 12981"/>
              <a:gd name="connsiteX1" fmla="*/ 131466 w 131465"/>
              <a:gd name="connsiteY1" fmla="*/ 0 h 1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465" h="12981">
                <a:moveTo>
                  <a:pt x="0" y="0"/>
                </a:moveTo>
                <a:lnTo>
                  <a:pt x="131466" y="0"/>
                </a:lnTo>
              </a:path>
            </a:pathLst>
          </a:custGeom>
          <a:ln w="1301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457" name="Table 30">
            <a:extLst>
              <a:ext uri="{FF2B5EF4-FFF2-40B4-BE49-F238E27FC236}">
                <a16:creationId xmlns:a16="http://schemas.microsoft.com/office/drawing/2014/main" id="{2AE53A81-0ECF-A97B-A989-835666053ACA}"/>
              </a:ext>
            </a:extLst>
          </p:cNvPr>
          <p:cNvGraphicFramePr>
            <a:graphicFrameLocks noGrp="1"/>
          </p:cNvGraphicFramePr>
          <p:nvPr/>
        </p:nvGraphicFramePr>
        <p:xfrm>
          <a:off x="972953" y="4437112"/>
          <a:ext cx="10235615" cy="126220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75995">
                  <a:extLst>
                    <a:ext uri="{9D8B030D-6E8A-4147-A177-3AD203B41FA5}">
                      <a16:colId xmlns:a16="http://schemas.microsoft.com/office/drawing/2014/main" val="3578397184"/>
                    </a:ext>
                  </a:extLst>
                </a:gridCol>
                <a:gridCol w="2143187">
                  <a:extLst>
                    <a:ext uri="{9D8B030D-6E8A-4147-A177-3AD203B41FA5}">
                      <a16:colId xmlns:a16="http://schemas.microsoft.com/office/drawing/2014/main" val="2862609678"/>
                    </a:ext>
                  </a:extLst>
                </a:gridCol>
                <a:gridCol w="2143187">
                  <a:extLst>
                    <a:ext uri="{9D8B030D-6E8A-4147-A177-3AD203B41FA5}">
                      <a16:colId xmlns:a16="http://schemas.microsoft.com/office/drawing/2014/main" val="791897291"/>
                    </a:ext>
                  </a:extLst>
                </a:gridCol>
                <a:gridCol w="3673246">
                  <a:extLst>
                    <a:ext uri="{9D8B030D-6E8A-4147-A177-3AD203B41FA5}">
                      <a16:colId xmlns:a16="http://schemas.microsoft.com/office/drawing/2014/main" val="1853633365"/>
                    </a:ext>
                  </a:extLst>
                </a:gridCol>
              </a:tblGrid>
              <a:tr h="1620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Fruquintini</a:t>
                      </a:r>
                      <a:r>
                        <a:rPr lang="en-US" sz="1100" b="1" kern="0">
                          <a:solidFill>
                            <a:srgbClr val="FFFFFF"/>
                          </a:solidFill>
                          <a:latin typeface="+mn-lt"/>
                        </a:rPr>
                        <a:t>b + BSC (n=461)</a:t>
                      </a:r>
                      <a:endParaRPr lang="en-GB" sz="1100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latin typeface="+mn-lt"/>
                          <a:ea typeface="Verdana" panose="020B0604030504040204" pitchFamily="34" charset="0"/>
                        </a:rPr>
                        <a:t>Placebo + BSC</a:t>
                      </a:r>
                      <a:br>
                        <a:rPr lang="en-GB" sz="1100">
                          <a:latin typeface="+mn-lt"/>
                          <a:ea typeface="Verdana" panose="020B0604030504040204" pitchFamily="34" charset="0"/>
                        </a:rPr>
                      </a:br>
                      <a:r>
                        <a:rPr lang="en-GB" sz="1100">
                          <a:latin typeface="+mn-lt"/>
                          <a:ea typeface="Verdana" panose="020B0604030504040204" pitchFamily="34" charset="0"/>
                        </a:rPr>
                        <a:t>(n=230) </a:t>
                      </a:r>
                      <a:endParaRPr lang="en-GB" sz="1100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n-lt"/>
                        </a:rPr>
                        <a:t>Adjusted difference </a:t>
                      </a:r>
                      <a:br>
                        <a:rPr lang="en-GB" sz="1100" dirty="0">
                          <a:latin typeface="+mn-lt"/>
                        </a:rPr>
                      </a:br>
                      <a:r>
                        <a:rPr lang="en-GB" sz="1100" dirty="0">
                          <a:latin typeface="+mn-lt"/>
                        </a:rPr>
                        <a:t>(95% CI); p-value</a:t>
                      </a:r>
                    </a:p>
                  </a:txBody>
                  <a:tcPr marL="106002" marR="106002" marT="53001" marB="53001" anchor="ctr"/>
                </a:tc>
                <a:extLst>
                  <a:ext uri="{0D108BD9-81ED-4DB2-BD59-A6C34878D82A}">
                    <a16:rowId xmlns:a16="http://schemas.microsoft.com/office/drawing/2014/main" val="3689521215"/>
                  </a:ext>
                </a:extLst>
              </a:tr>
              <a:tr h="162053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+mn-lt"/>
                        </a:rPr>
                        <a:t>ORR, n (%)</a:t>
                      </a:r>
                      <a:endParaRPr lang="en-GB" sz="1100" b="1" dirty="0"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106002" marR="106002" marT="53001" marB="530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7 (2)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+mn-lt"/>
                        </a:rPr>
                        <a:t>0 (0)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2 (0.4–2.7); </a:t>
                      </a:r>
                      <a:r>
                        <a:rPr lang="en-US" sz="1100" b="1" dirty="0">
                          <a:latin typeface="+mn-lt"/>
                        </a:rPr>
                        <a:t>p=0.059 </a:t>
                      </a:r>
                    </a:p>
                  </a:txBody>
                  <a:tcPr marL="106002" marR="106002" marT="53001" marB="53001"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38226"/>
                  </a:ext>
                </a:extLst>
              </a:tr>
              <a:tr h="162053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+mn-lt"/>
                        </a:rPr>
                        <a:t>DCR, n (%)</a:t>
                      </a:r>
                    </a:p>
                  </a:txBody>
                  <a:tcPr marL="106002" marR="106002" marT="53001" marB="53001" anchor="b"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>
                          <a:latin typeface="+mn-lt"/>
                        </a:rPr>
                        <a:t>256 (56)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dirty="0">
                          <a:latin typeface="+mn-lt"/>
                        </a:rPr>
                        <a:t>37 (16)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39.4 (32.8–46.0); </a:t>
                      </a:r>
                      <a:r>
                        <a:rPr lang="en-US" sz="1100" b="1" dirty="0">
                          <a:latin typeface="+mn-lt"/>
                        </a:rPr>
                        <a:t>p&lt;0.0001 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367752"/>
                  </a:ext>
                </a:extLst>
              </a:tr>
              <a:tr h="162053">
                <a:tc>
                  <a:txBody>
                    <a:bodyPr/>
                    <a:lstStyle/>
                    <a:p>
                      <a:pPr algn="l"/>
                      <a:r>
                        <a:rPr lang="en-GB" sz="1100" b="1">
                          <a:latin typeface="+mn-lt"/>
                        </a:rPr>
                        <a:t>mPFS, months (95% CI)</a:t>
                      </a:r>
                    </a:p>
                  </a:txBody>
                  <a:tcPr marL="106002" marR="106002" marT="53001" marB="53001" anchor="b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3.7 (3.5–3.8)</a:t>
                      </a: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1.8 (1.8–1.9)</a:t>
                      </a:r>
                      <a:endParaRPr lang="en-US" sz="1600" dirty="0"/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/>
                        <a:t>Stratified HR: 0.32 (0.27–0.39); </a:t>
                      </a:r>
                      <a:r>
                        <a:rPr lang="en-US" sz="1100" b="1" dirty="0"/>
                        <a:t>p&lt;0.0001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41458"/>
                  </a:ext>
                </a:extLst>
              </a:tr>
            </a:tbl>
          </a:graphicData>
        </a:graphic>
      </p:graphicFrame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id="{4C2D41A6-6AC4-4F5D-98A2-2E3BB637C3D9}"/>
              </a:ext>
            </a:extLst>
          </p:cNvPr>
          <p:cNvSpPr/>
          <p:nvPr/>
        </p:nvSpPr>
        <p:spPr bwMode="gray">
          <a:xfrm>
            <a:off x="983432" y="2852191"/>
            <a:ext cx="4287298" cy="1152873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majority of patients treated with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fruquintinib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(73%) had received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&gt;3 prior lines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therapy*</a:t>
            </a:r>
            <a:r>
              <a:rPr kumimoji="0" lang="en-GB" sz="1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D9F778-2C7D-92C5-A67F-68A17F1B1C82}"/>
              </a:ext>
            </a:extLst>
          </p:cNvPr>
          <p:cNvSpPr/>
          <p:nvPr/>
        </p:nvSpPr>
        <p:spPr bwMode="gray">
          <a:xfrm>
            <a:off x="972953" y="1479683"/>
            <a:ext cx="4329588" cy="102307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Fruquintinib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is a selective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tyrosine kinase inhibitor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targeting VEGFRs 1, 2 and 3</a:t>
            </a:r>
          </a:p>
        </p:txBody>
      </p:sp>
    </p:spTree>
    <p:extLst>
      <p:ext uri="{BB962C8B-B14F-4D97-AF65-F5344CB8AC3E}">
        <p14:creationId xmlns:p14="http://schemas.microsoft.com/office/powerpoint/2010/main" val="4141074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u="sng" dirty="0">
                <a:solidFill>
                  <a:srgbClr val="0070C0"/>
                </a:solidFill>
              </a:rPr>
              <a:t>Re-challenge background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92" y="2093981"/>
            <a:ext cx="110744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Patients who experience progression on </a:t>
            </a:r>
            <a:r>
              <a:rPr lang="en-US" sz="2000" dirty="0" err="1"/>
              <a:t>cetuximab</a:t>
            </a:r>
            <a:r>
              <a:rPr lang="en-US" sz="2000" dirty="0"/>
              <a:t> plus chemotherapy but have maintained RAS </a:t>
            </a:r>
            <a:r>
              <a:rPr lang="en-US" sz="2000" dirty="0" err="1"/>
              <a:t>wt</a:t>
            </a:r>
            <a:r>
              <a:rPr lang="en-US" sz="2000" dirty="0"/>
              <a:t> </a:t>
            </a:r>
            <a:r>
              <a:rPr lang="en-US" sz="2000" dirty="0" err="1"/>
              <a:t>tumour</a:t>
            </a:r>
            <a:r>
              <a:rPr lang="en-US" sz="2000" dirty="0"/>
              <a:t> status may benefit from continuation of </a:t>
            </a:r>
            <a:r>
              <a:rPr lang="en-US" sz="2000" dirty="0" err="1"/>
              <a:t>cetuximab</a:t>
            </a:r>
            <a:r>
              <a:rPr lang="en-US" sz="2000" dirty="0"/>
              <a:t> with a </a:t>
            </a:r>
            <a:r>
              <a:rPr lang="en-US" sz="2000" dirty="0">
                <a:solidFill>
                  <a:srgbClr val="FF0000"/>
                </a:solidFill>
              </a:rPr>
              <a:t>chemotherapy backbone switch </a:t>
            </a:r>
            <a:r>
              <a:rPr lang="en-US" sz="2000" dirty="0"/>
              <a:t>because they have probably developed resistance to the chemotherapeutic agents rather than the biologic component of the regimen. </a:t>
            </a:r>
          </a:p>
          <a:p>
            <a:pPr algn="l" rtl="0"/>
            <a:r>
              <a:rPr lang="en-US" sz="2000" dirty="0"/>
              <a:t>Conversely, patients whose </a:t>
            </a:r>
            <a:r>
              <a:rPr lang="en-US" sz="2000" dirty="0">
                <a:solidFill>
                  <a:srgbClr val="FF0000"/>
                </a:solidFill>
              </a:rPr>
              <a:t>disease progresses on </a:t>
            </a:r>
            <a:r>
              <a:rPr lang="en-US" sz="2000" dirty="0" err="1">
                <a:solidFill>
                  <a:srgbClr val="FF0000"/>
                </a:solidFill>
              </a:rPr>
              <a:t>cetuximab</a:t>
            </a:r>
            <a:r>
              <a:rPr lang="en-US" sz="2000" dirty="0">
                <a:solidFill>
                  <a:srgbClr val="FF0000"/>
                </a:solidFill>
              </a:rPr>
              <a:t>-based therapy </a:t>
            </a:r>
            <a:r>
              <a:rPr lang="en-US" sz="2000" dirty="0"/>
              <a:t>due to drug-selected clonal expansion of RAS-mutant </a:t>
            </a:r>
            <a:r>
              <a:rPr lang="en-US" sz="2000" dirty="0" err="1"/>
              <a:t>tumour</a:t>
            </a:r>
            <a:r>
              <a:rPr lang="en-US" sz="2000" dirty="0"/>
              <a:t> cells may regain sensitivity to </a:t>
            </a:r>
            <a:r>
              <a:rPr lang="en-US" sz="2000" dirty="0" err="1"/>
              <a:t>cetuximab</a:t>
            </a:r>
            <a:r>
              <a:rPr lang="en-US" sz="2000" dirty="0"/>
              <a:t> following a defined break from anti-EGFR therapy. Looking to the future, RAS status determination at disease progression by liquid, needle or excisional biopsy may identify patients eligible for cetuximab continuation and </a:t>
            </a:r>
            <a:r>
              <a:rPr lang="en-US" sz="2000" dirty="0" err="1"/>
              <a:t>rechallenge</a:t>
            </a:r>
            <a:r>
              <a:rPr lang="en-US" sz="2000" dirty="0"/>
              <a:t>.</a:t>
            </a:r>
          </a:p>
          <a:p>
            <a:pPr algn="l" rtl="0"/>
            <a:r>
              <a:rPr lang="en-US" sz="2000" dirty="0"/>
              <a:t> With this approach, treatment benefit can be extended, adding to established continuum-of-care strategies in patients with </a:t>
            </a:r>
            <a:r>
              <a:rPr lang="en-US" sz="2000" dirty="0" err="1"/>
              <a:t>mCRC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4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77C1777-4749-099D-3EA9-FC6D26FAE85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400" y="1340768"/>
            <a:ext cx="10872715" cy="460851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  <a:t>Determining the optimal treatment sequence from 1L </a:t>
            </a: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2L  3L and beyond</a:t>
            </a: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  <a:t> is important for patients with </a:t>
            </a:r>
            <a:b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i="1" dirty="0">
                <a:ea typeface="Calibri" panose="020F0502020204030204" pitchFamily="34" charset="0"/>
                <a:cs typeface="Arial" panose="020B0604020202020204" pitchFamily="34" charset="0"/>
              </a:rPr>
              <a:t>RAS </a:t>
            </a:r>
            <a:r>
              <a:rPr lang="en-GB" sz="2000" dirty="0" err="1">
                <a:ea typeface="Calibri" panose="020F0502020204030204" pitchFamily="34" charset="0"/>
                <a:cs typeface="Arial" panose="020B0604020202020204" pitchFamily="34" charset="0"/>
              </a:rPr>
              <a:t>wt</a:t>
            </a: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  <a:t> mCRC, for whom multiple treatment options are available across lines</a:t>
            </a:r>
            <a:r>
              <a:rPr lang="en-GB" sz="2000" baseline="30000" dirty="0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n-GB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In particular, the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1L treatment decision is key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as the proportion of patients receiving therapy falls substantially across subsequent treatment lines</a:t>
            </a:r>
            <a:r>
              <a:rPr lang="en-US" sz="2000" baseline="30000" dirty="0">
                <a:ea typeface="Calibri" panose="020F0502020204030204" pitchFamily="34" charset="0"/>
                <a:cs typeface="Arial" panose="020B0604020202020204" pitchFamily="34" charset="0"/>
              </a:rPr>
              <a:t>2,3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aseline="30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BB8DA8-1D15-3A37-F5C9-3650867B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Treatment sequencing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B4C4F-281A-2452-1382-6EAF5D6701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2000" y="6021288"/>
            <a:ext cx="8718972" cy="5758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1L, first-line; 2L, second-line; 3L, third-line; US, United States.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Cervantes A, et al. Ann Oncol 2023;34:10–32; 2.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Boyne DJ, et al.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Curr. Oncol 2023;30:8220–8232; 3. Hess G, et al. J Oncol Pract 2010;6:301–307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58E196-FD1A-3E0B-8D18-C3358BDBBF34}"/>
              </a:ext>
            </a:extLst>
          </p:cNvPr>
          <p:cNvSpPr txBox="1"/>
          <p:nvPr/>
        </p:nvSpPr>
        <p:spPr bwMode="gray">
          <a:xfrm>
            <a:off x="1261680" y="2936557"/>
            <a:ext cx="973086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Lines of therapy received for patients with mCRC in US medical oncology practice (N=1,655)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62FC22-0CC6-ECDE-DF35-881678FE4982}"/>
              </a:ext>
            </a:extLst>
          </p:cNvPr>
          <p:cNvGraphicFramePr/>
          <p:nvPr/>
        </p:nvGraphicFramePr>
        <p:xfrm>
          <a:off x="2032000" y="3501010"/>
          <a:ext cx="8128000" cy="263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664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2AB67B-DD39-A804-7EA1-B67329F7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rtl="0"/>
            <a:r>
              <a:rPr lang="en-GB" sz="3600" dirty="0"/>
              <a:t>The Santini hypothesis explains the biological rationale of </a:t>
            </a:r>
            <a:br>
              <a:rPr lang="en-GB" sz="3600" dirty="0"/>
            </a:br>
            <a:r>
              <a:rPr lang="en-GB" sz="3600" dirty="0"/>
              <a:t>anti-EGFR rechallenge</a:t>
            </a:r>
            <a:r>
              <a:rPr lang="en-GB" sz="3600" baseline="30000" dirty="0"/>
              <a:t>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29F9B-38B2-BFDA-8BF3-61EE5C690B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272000" y="6050588"/>
            <a:ext cx="8718972" cy="83479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 Erbitux EU SmPC states: cetuximab is indicated for the treatment of patients with EGFR-expressing,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mCRC: in combination with irinotecan-based CT; in 1L in combination with FOLFOX; as a single agent in patients who have failed oxaliplatin- and irinotecan-based therapy and who are intolerant to irinotecan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Cetuximab is indicated for use in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mCRC;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cetuximab is not indicated for the treatment of patients with mCRC whose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tumors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have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mutations or for whom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tumor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status is unknown.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EU, European Union.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Santini D, et al. Ann Oncol 2012;23:2313–2318; 2. Misale S, et al. Nature 2012;486:532–536; 3. Diaz LA, et al. Nature 2012;486:537–540; 4. Zhao B, et al.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Oncotarget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2017;8:3980–4000;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5. Siravegna G, et al. Nature Med 2015;21:795–801; 6. Parseghian CM, et al. Ann Oncol 2019;30:243–249; 7.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Cervantes A, et al. Ann Oncol 2023;34:10–32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9BBF794B-E19E-76C4-764B-4D99C0BD9F27}"/>
              </a:ext>
            </a:extLst>
          </p:cNvPr>
          <p:cNvSpPr/>
          <p:nvPr/>
        </p:nvSpPr>
        <p:spPr bwMode="gray">
          <a:xfrm>
            <a:off x="530907" y="2174419"/>
            <a:ext cx="3781531" cy="188750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ounded Rectangle 154">
            <a:extLst>
              <a:ext uri="{FF2B5EF4-FFF2-40B4-BE49-F238E27FC236}">
                <a16:creationId xmlns:a16="http://schemas.microsoft.com/office/drawing/2014/main" id="{3B456489-1753-25E1-E136-5ECE4478B866}"/>
              </a:ext>
            </a:extLst>
          </p:cNvPr>
          <p:cNvSpPr/>
          <p:nvPr/>
        </p:nvSpPr>
        <p:spPr bwMode="gray">
          <a:xfrm>
            <a:off x="4655840" y="2163675"/>
            <a:ext cx="3781531" cy="190899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5FC138-8618-1FE1-0E00-016A047912D8}"/>
              </a:ext>
            </a:extLst>
          </p:cNvPr>
          <p:cNvGrpSpPr/>
          <p:nvPr/>
        </p:nvGrpSpPr>
        <p:grpSpPr>
          <a:xfrm>
            <a:off x="784506" y="4170300"/>
            <a:ext cx="2152300" cy="754865"/>
            <a:chOff x="1611227" y="4675044"/>
            <a:chExt cx="3930099" cy="10019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CD8C13-14F7-72C1-A1A4-0BD8283A52BE}"/>
                </a:ext>
              </a:extLst>
            </p:cNvPr>
            <p:cNvSpPr txBox="1"/>
            <p:nvPr/>
          </p:nvSpPr>
          <p:spPr>
            <a:xfrm>
              <a:off x="1611227" y="5309302"/>
              <a:ext cx="3930099" cy="367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Anti-EGFR agent-resistant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clone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EF9822-758D-BB15-9128-66DFB7F7B44F}"/>
                </a:ext>
              </a:extLst>
            </p:cNvPr>
            <p:cNvSpPr txBox="1"/>
            <p:nvPr/>
          </p:nvSpPr>
          <p:spPr>
            <a:xfrm>
              <a:off x="1611227" y="4675044"/>
              <a:ext cx="3815609" cy="367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Anti-EGFR agent-sensitive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clone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6D8805-BF21-AD07-98ED-AFEB20373F67}"/>
              </a:ext>
            </a:extLst>
          </p:cNvPr>
          <p:cNvCxnSpPr/>
          <p:nvPr/>
        </p:nvCxnSpPr>
        <p:spPr>
          <a:xfrm>
            <a:off x="5092141" y="3340582"/>
            <a:ext cx="0" cy="59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252156-EC4F-50D0-1512-BEC088813690}"/>
              </a:ext>
            </a:extLst>
          </p:cNvPr>
          <p:cNvCxnSpPr/>
          <p:nvPr/>
        </p:nvCxnSpPr>
        <p:spPr>
          <a:xfrm>
            <a:off x="5169080" y="3509258"/>
            <a:ext cx="0" cy="59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27E9D0-DA55-2CAF-3E8D-5AFA91F7BB2C}"/>
              </a:ext>
            </a:extLst>
          </p:cNvPr>
          <p:cNvCxnSpPr/>
          <p:nvPr/>
        </p:nvCxnSpPr>
        <p:spPr>
          <a:xfrm>
            <a:off x="5092141" y="3340582"/>
            <a:ext cx="0" cy="59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E3591F-8D94-5198-8A61-47057794F1A1}"/>
              </a:ext>
            </a:extLst>
          </p:cNvPr>
          <p:cNvCxnSpPr/>
          <p:nvPr/>
        </p:nvCxnSpPr>
        <p:spPr>
          <a:xfrm>
            <a:off x="5169080" y="3509258"/>
            <a:ext cx="0" cy="591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2ED5DF-02DD-A2B0-AEFE-3EB810F92DB9}"/>
              </a:ext>
            </a:extLst>
          </p:cNvPr>
          <p:cNvSpPr txBox="1"/>
          <p:nvPr/>
        </p:nvSpPr>
        <p:spPr>
          <a:xfrm>
            <a:off x="5207631" y="1215732"/>
            <a:ext cx="2677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2L</a:t>
            </a:r>
          </a:p>
        </p:txBody>
      </p:sp>
      <p:sp>
        <p:nvSpPr>
          <p:cNvPr id="16" name="Rounded Rectangle 155">
            <a:extLst>
              <a:ext uri="{FF2B5EF4-FFF2-40B4-BE49-F238E27FC236}">
                <a16:creationId xmlns:a16="http://schemas.microsoft.com/office/drawing/2014/main" id="{0DBB0EB7-F170-8488-67C9-9152F451ABBA}"/>
              </a:ext>
            </a:extLst>
          </p:cNvPr>
          <p:cNvSpPr/>
          <p:nvPr/>
        </p:nvSpPr>
        <p:spPr bwMode="gray">
          <a:xfrm>
            <a:off x="8752799" y="2151688"/>
            <a:ext cx="2656356" cy="19116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B78101-6134-67F1-B101-037ED44FE2DD}"/>
              </a:ext>
            </a:extLst>
          </p:cNvPr>
          <p:cNvSpPr txBox="1"/>
          <p:nvPr/>
        </p:nvSpPr>
        <p:spPr>
          <a:xfrm>
            <a:off x="8472264" y="1215732"/>
            <a:ext cx="321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≥3L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1467EC-36A7-8764-DC91-8AF11F8A40B2}"/>
              </a:ext>
            </a:extLst>
          </p:cNvPr>
          <p:cNvSpPr/>
          <p:nvPr/>
        </p:nvSpPr>
        <p:spPr>
          <a:xfrm>
            <a:off x="9912424" y="2298129"/>
            <a:ext cx="1690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Tumor 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shrinkage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8FAE34-6457-0D94-BB11-6E48C652D037}"/>
              </a:ext>
            </a:extLst>
          </p:cNvPr>
          <p:cNvSpPr txBox="1"/>
          <p:nvPr/>
        </p:nvSpPr>
        <p:spPr>
          <a:xfrm>
            <a:off x="7438296" y="2308771"/>
            <a:ext cx="611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C746D2-8E04-BADB-2107-9140A6DC4158}"/>
              </a:ext>
            </a:extLst>
          </p:cNvPr>
          <p:cNvCxnSpPr>
            <a:cxnSpLocks/>
          </p:cNvCxnSpPr>
          <p:nvPr/>
        </p:nvCxnSpPr>
        <p:spPr>
          <a:xfrm>
            <a:off x="6888088" y="3330921"/>
            <a:ext cx="185710" cy="8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7472A43-CAAF-1F7D-BCE9-58AFFFFC122D}"/>
              </a:ext>
            </a:extLst>
          </p:cNvPr>
          <p:cNvSpPr txBox="1"/>
          <p:nvPr/>
        </p:nvSpPr>
        <p:spPr>
          <a:xfrm>
            <a:off x="403529" y="1215732"/>
            <a:ext cx="4036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3FEF3D-1278-4E0C-3515-00FD4EF7CFA8}"/>
              </a:ext>
            </a:extLst>
          </p:cNvPr>
          <p:cNvSpPr txBox="1"/>
          <p:nvPr/>
        </p:nvSpPr>
        <p:spPr>
          <a:xfrm>
            <a:off x="3408298" y="2308771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7D5507-15D4-697A-CE3E-9FA22F7DEDD4}"/>
              </a:ext>
            </a:extLst>
          </p:cNvPr>
          <p:cNvCxnSpPr>
            <a:cxnSpLocks/>
          </p:cNvCxnSpPr>
          <p:nvPr/>
        </p:nvCxnSpPr>
        <p:spPr>
          <a:xfrm>
            <a:off x="2927648" y="3330763"/>
            <a:ext cx="185378" cy="8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255057D-61B8-1B8D-3D35-EBB72B5B91F8}"/>
              </a:ext>
            </a:extLst>
          </p:cNvPr>
          <p:cNvSpPr/>
          <p:nvPr/>
        </p:nvSpPr>
        <p:spPr>
          <a:xfrm>
            <a:off x="1487488" y="2308771"/>
            <a:ext cx="1876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Tumor 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shrinkage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BFE3A03-006F-4472-23A2-A26F6C2A99F0}"/>
              </a:ext>
            </a:extLst>
          </p:cNvPr>
          <p:cNvSpPr/>
          <p:nvPr/>
        </p:nvSpPr>
        <p:spPr bwMode="gray">
          <a:xfrm>
            <a:off x="539078" y="1503896"/>
            <a:ext cx="3765189" cy="51736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Anti-EGFR agent* + CT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D94A56-2D89-B792-E098-E45550C98444}"/>
              </a:ext>
            </a:extLst>
          </p:cNvPr>
          <p:cNvCxnSpPr>
            <a:cxnSpLocks/>
          </p:cNvCxnSpPr>
          <p:nvPr/>
        </p:nvCxnSpPr>
        <p:spPr>
          <a:xfrm>
            <a:off x="5807968" y="3330921"/>
            <a:ext cx="185710" cy="8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5998C-466C-B34F-628A-D0F0C2FC0B5B}"/>
              </a:ext>
            </a:extLst>
          </p:cNvPr>
          <p:cNvSpPr/>
          <p:nvPr/>
        </p:nvSpPr>
        <p:spPr>
          <a:xfrm>
            <a:off x="5515442" y="2308771"/>
            <a:ext cx="1876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Tumor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shrinkage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45B8D1-B6B7-DA84-894B-F610F9E07C36}"/>
              </a:ext>
            </a:extLst>
          </p:cNvPr>
          <p:cNvSpPr/>
          <p:nvPr/>
        </p:nvSpPr>
        <p:spPr bwMode="gray">
          <a:xfrm>
            <a:off x="4664011" y="1499282"/>
            <a:ext cx="3765189" cy="51736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Anti-EGFR agent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-free interval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AE9D412-B145-A476-B738-FB66DC5B5E2D}"/>
              </a:ext>
            </a:extLst>
          </p:cNvPr>
          <p:cNvCxnSpPr>
            <a:cxnSpLocks/>
          </p:cNvCxnSpPr>
          <p:nvPr/>
        </p:nvCxnSpPr>
        <p:spPr>
          <a:xfrm>
            <a:off x="10086754" y="3320279"/>
            <a:ext cx="185710" cy="8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8A201A7-1B93-A6EA-F37A-370605C51609}"/>
              </a:ext>
            </a:extLst>
          </p:cNvPr>
          <p:cNvSpPr/>
          <p:nvPr/>
        </p:nvSpPr>
        <p:spPr bwMode="gray">
          <a:xfrm>
            <a:off x="8742003" y="1497018"/>
            <a:ext cx="2677949" cy="51736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Anti-EGFR agent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* rechallenge + CT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ular Callout 136">
            <a:extLst>
              <a:ext uri="{FF2B5EF4-FFF2-40B4-BE49-F238E27FC236}">
                <a16:creationId xmlns:a16="http://schemas.microsoft.com/office/drawing/2014/main" id="{551D5636-4A76-9D87-D959-9FB613337886}"/>
              </a:ext>
            </a:extLst>
          </p:cNvPr>
          <p:cNvSpPr/>
          <p:nvPr/>
        </p:nvSpPr>
        <p:spPr>
          <a:xfrm>
            <a:off x="6759315" y="4415867"/>
            <a:ext cx="3873189" cy="648982"/>
          </a:xfrm>
          <a:prstGeom prst="wedgeRoundRectCallout">
            <a:avLst>
              <a:gd name="adj1" fmla="val -24481"/>
              <a:gd name="adj2" fmla="val -127455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7000" rIns="27000" rtlCol="0" anchor="ctr" anchorCtr="0"/>
          <a:lstStyle/>
          <a:p>
            <a:pPr marL="11906" marR="0" lvl="0" indent="25004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52328F"/>
              </a:buClr>
              <a:buSzTx/>
              <a:buFontTx/>
              <a:buNone/>
              <a:tabLst/>
              <a:defRPr/>
            </a:pPr>
            <a:r>
              <a:rPr kumimoji="0" lang="en-GB" sz="13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RAS</a:t>
            </a: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GB" sz="13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mt</a:t>
            </a: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EGFR </a:t>
            </a:r>
            <a:r>
              <a:rPr kumimoji="0" lang="en-GB" sz="13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mt</a:t>
            </a: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alleles decline upon </a:t>
            </a:r>
            <a:b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anti-EGFR agent withdrawal, leading the </a:t>
            </a:r>
            <a:r>
              <a:rPr kumimoji="0" lang="en-GB" sz="13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tumor</a:t>
            </a: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to regain sensitivity</a:t>
            </a:r>
            <a:r>
              <a:rPr kumimoji="0" lang="en-GB" sz="13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5,6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BDA7C35-AD33-62F0-8D4D-C62A3709E90B}"/>
              </a:ext>
            </a:extLst>
          </p:cNvPr>
          <p:cNvCxnSpPr>
            <a:cxnSpLocks/>
          </p:cNvCxnSpPr>
          <p:nvPr/>
        </p:nvCxnSpPr>
        <p:spPr>
          <a:xfrm>
            <a:off x="4331279" y="1762577"/>
            <a:ext cx="3245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E3306C9-A4F8-E625-2945-F842BA6F2F19}"/>
              </a:ext>
            </a:extLst>
          </p:cNvPr>
          <p:cNvCxnSpPr>
            <a:cxnSpLocks/>
          </p:cNvCxnSpPr>
          <p:nvPr/>
        </p:nvCxnSpPr>
        <p:spPr>
          <a:xfrm>
            <a:off x="8429200" y="1762577"/>
            <a:ext cx="32456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ABE9B2-8AF9-8DCB-962F-577ACD420CAA}"/>
              </a:ext>
            </a:extLst>
          </p:cNvPr>
          <p:cNvGrpSpPr/>
          <p:nvPr/>
        </p:nvGrpSpPr>
        <p:grpSpPr>
          <a:xfrm>
            <a:off x="775348" y="2862166"/>
            <a:ext cx="947193" cy="945706"/>
            <a:chOff x="1939085" y="2173572"/>
            <a:chExt cx="831168" cy="82986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3E96847-0ED4-BD58-5E40-0644A3907971}"/>
                </a:ext>
              </a:extLst>
            </p:cNvPr>
            <p:cNvSpPr/>
            <p:nvPr/>
          </p:nvSpPr>
          <p:spPr>
            <a:xfrm>
              <a:off x="2041295" y="2305308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FCF89FB-ACB6-B3E8-C70F-C98F38C77D11}"/>
                </a:ext>
              </a:extLst>
            </p:cNvPr>
            <p:cNvSpPr/>
            <p:nvPr/>
          </p:nvSpPr>
          <p:spPr>
            <a:xfrm>
              <a:off x="2218234" y="2173572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DB572DA-64F1-5667-F6C9-6E7DF285E84E}"/>
                </a:ext>
              </a:extLst>
            </p:cNvPr>
            <p:cNvSpPr/>
            <p:nvPr/>
          </p:nvSpPr>
          <p:spPr>
            <a:xfrm>
              <a:off x="2218234" y="2381508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788F86F-BCA2-63FB-A1BE-05B4820071D2}"/>
                </a:ext>
              </a:extLst>
            </p:cNvPr>
            <p:cNvSpPr/>
            <p:nvPr/>
          </p:nvSpPr>
          <p:spPr>
            <a:xfrm>
              <a:off x="2358008" y="220837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66BC2B2-B938-C80C-7DEA-7AB9FDBAA8AF}"/>
                </a:ext>
              </a:extLst>
            </p:cNvPr>
            <p:cNvSpPr/>
            <p:nvPr/>
          </p:nvSpPr>
          <p:spPr>
            <a:xfrm>
              <a:off x="2348678" y="2437044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E5AA2B6-7E81-67FA-088F-94D0EF000D3B}"/>
                </a:ext>
              </a:extLst>
            </p:cNvPr>
            <p:cNvSpPr/>
            <p:nvPr/>
          </p:nvSpPr>
          <p:spPr>
            <a:xfrm>
              <a:off x="2078104" y="2523898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BE40D36-C93C-E8D2-6607-797E056F000D}"/>
                </a:ext>
              </a:extLst>
            </p:cNvPr>
            <p:cNvSpPr/>
            <p:nvPr/>
          </p:nvSpPr>
          <p:spPr>
            <a:xfrm>
              <a:off x="2262389" y="2608227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41E4589-549C-89AF-BD0D-17C61BF4F2BA}"/>
                </a:ext>
              </a:extLst>
            </p:cNvPr>
            <p:cNvSpPr/>
            <p:nvPr/>
          </p:nvSpPr>
          <p:spPr>
            <a:xfrm>
              <a:off x="2514531" y="2368496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9D1E63-0557-8CA1-0D81-C0114532F9EB}"/>
                </a:ext>
              </a:extLst>
            </p:cNvPr>
            <p:cNvSpPr/>
            <p:nvPr/>
          </p:nvSpPr>
          <p:spPr>
            <a:xfrm>
              <a:off x="2453299" y="259233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2988B22-8A3A-360D-E39C-CFDE172B54A3}"/>
                </a:ext>
              </a:extLst>
            </p:cNvPr>
            <p:cNvSpPr/>
            <p:nvPr/>
          </p:nvSpPr>
          <p:spPr>
            <a:xfrm>
              <a:off x="1939085" y="248624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DABC6B0-3E41-2FEC-D142-820898A44735}"/>
                </a:ext>
              </a:extLst>
            </p:cNvPr>
            <p:cNvSpPr/>
            <p:nvPr/>
          </p:nvSpPr>
          <p:spPr>
            <a:xfrm>
              <a:off x="2085512" y="2697799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53A8EA-1EA9-4B1B-DA08-34DC0D1700F5}"/>
                </a:ext>
              </a:extLst>
            </p:cNvPr>
            <p:cNvSpPr/>
            <p:nvPr/>
          </p:nvSpPr>
          <p:spPr>
            <a:xfrm>
              <a:off x="2292573" y="273996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1C801A9-D6F4-5C05-5F79-392778D52559}"/>
              </a:ext>
            </a:extLst>
          </p:cNvPr>
          <p:cNvCxnSpPr>
            <a:cxnSpLocks/>
          </p:cNvCxnSpPr>
          <p:nvPr/>
        </p:nvCxnSpPr>
        <p:spPr>
          <a:xfrm>
            <a:off x="1806166" y="3330763"/>
            <a:ext cx="185378" cy="8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EB1C28-1B90-860B-FE4E-8CDFF759B962}"/>
              </a:ext>
            </a:extLst>
          </p:cNvPr>
          <p:cNvGrpSpPr/>
          <p:nvPr/>
        </p:nvGrpSpPr>
        <p:grpSpPr>
          <a:xfrm>
            <a:off x="2083289" y="2996140"/>
            <a:ext cx="685100" cy="677758"/>
            <a:chOff x="2078104" y="2381508"/>
            <a:chExt cx="601180" cy="59473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A6815BD-FBEC-2288-370A-A50CE6394BFB}"/>
                </a:ext>
              </a:extLst>
            </p:cNvPr>
            <p:cNvSpPr/>
            <p:nvPr/>
          </p:nvSpPr>
          <p:spPr>
            <a:xfrm>
              <a:off x="2423562" y="2608227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570449A-D950-6575-3D45-CED870C8832C}"/>
                </a:ext>
              </a:extLst>
            </p:cNvPr>
            <p:cNvSpPr/>
            <p:nvPr/>
          </p:nvSpPr>
          <p:spPr>
            <a:xfrm>
              <a:off x="2218234" y="2381508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204EF98-995E-F984-1F76-37C95944A93C}"/>
                </a:ext>
              </a:extLst>
            </p:cNvPr>
            <p:cNvSpPr/>
            <p:nvPr/>
          </p:nvSpPr>
          <p:spPr>
            <a:xfrm>
              <a:off x="2348678" y="2437044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2B23F34-5B87-2633-8BDC-35FA17D215B7}"/>
                </a:ext>
              </a:extLst>
            </p:cNvPr>
            <p:cNvSpPr/>
            <p:nvPr/>
          </p:nvSpPr>
          <p:spPr>
            <a:xfrm>
              <a:off x="2078104" y="2523898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17CE748-C9ED-C444-8B30-E62B9EDA6A8F}"/>
                </a:ext>
              </a:extLst>
            </p:cNvPr>
            <p:cNvSpPr/>
            <p:nvPr/>
          </p:nvSpPr>
          <p:spPr>
            <a:xfrm>
              <a:off x="2262389" y="2608227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7ACD6BC-B901-8A51-F1F6-49D7F1665CAD}"/>
                </a:ext>
              </a:extLst>
            </p:cNvPr>
            <p:cNvSpPr/>
            <p:nvPr/>
          </p:nvSpPr>
          <p:spPr>
            <a:xfrm>
              <a:off x="2215131" y="271277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D18B00-CBA5-60B0-0F88-FD0DC09647DC}"/>
              </a:ext>
            </a:extLst>
          </p:cNvPr>
          <p:cNvGrpSpPr/>
          <p:nvPr/>
        </p:nvGrpSpPr>
        <p:grpSpPr>
          <a:xfrm>
            <a:off x="3147260" y="2862166"/>
            <a:ext cx="947193" cy="945706"/>
            <a:chOff x="1939085" y="2173572"/>
            <a:chExt cx="831168" cy="82986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F0C13B8-7A8E-B005-EB27-BD92842A1C75}"/>
                </a:ext>
              </a:extLst>
            </p:cNvPr>
            <p:cNvSpPr/>
            <p:nvPr/>
          </p:nvSpPr>
          <p:spPr>
            <a:xfrm>
              <a:off x="2041295" y="2305308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103EE6E-BDAE-8541-E8BD-93C6F7B502D4}"/>
                </a:ext>
              </a:extLst>
            </p:cNvPr>
            <p:cNvSpPr/>
            <p:nvPr/>
          </p:nvSpPr>
          <p:spPr>
            <a:xfrm>
              <a:off x="2218234" y="2173572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DB85997-0831-80C6-43D7-64283CB1171B}"/>
                </a:ext>
              </a:extLst>
            </p:cNvPr>
            <p:cNvSpPr/>
            <p:nvPr/>
          </p:nvSpPr>
          <p:spPr>
            <a:xfrm>
              <a:off x="2218234" y="2381508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FA2F5E2-69FF-F19F-FED9-D1972AF10C66}"/>
                </a:ext>
              </a:extLst>
            </p:cNvPr>
            <p:cNvSpPr/>
            <p:nvPr/>
          </p:nvSpPr>
          <p:spPr>
            <a:xfrm>
              <a:off x="2358008" y="2208373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C180A82-6193-E1B9-6B4D-863CFB408E29}"/>
                </a:ext>
              </a:extLst>
            </p:cNvPr>
            <p:cNvSpPr/>
            <p:nvPr/>
          </p:nvSpPr>
          <p:spPr>
            <a:xfrm>
              <a:off x="2348678" y="2437044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CA56B5B-C483-E404-C286-B46134802C96}"/>
                </a:ext>
              </a:extLst>
            </p:cNvPr>
            <p:cNvSpPr/>
            <p:nvPr/>
          </p:nvSpPr>
          <p:spPr>
            <a:xfrm>
              <a:off x="2078104" y="2523898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258550B-51B2-C5FD-99B3-E4644E24C469}"/>
                </a:ext>
              </a:extLst>
            </p:cNvPr>
            <p:cNvSpPr/>
            <p:nvPr/>
          </p:nvSpPr>
          <p:spPr>
            <a:xfrm>
              <a:off x="2262389" y="2608227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C25E2ED-C5F8-57B4-C3E7-62503610EE2B}"/>
                </a:ext>
              </a:extLst>
            </p:cNvPr>
            <p:cNvSpPr/>
            <p:nvPr/>
          </p:nvSpPr>
          <p:spPr>
            <a:xfrm>
              <a:off x="2514531" y="2368496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8321587-4E69-3A08-5460-41782E68A7A1}"/>
                </a:ext>
              </a:extLst>
            </p:cNvPr>
            <p:cNvSpPr/>
            <p:nvPr/>
          </p:nvSpPr>
          <p:spPr>
            <a:xfrm>
              <a:off x="2453299" y="2592333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A9C8E2E-1587-B898-BE9A-CD10512E8B85}"/>
                </a:ext>
              </a:extLst>
            </p:cNvPr>
            <p:cNvSpPr/>
            <p:nvPr/>
          </p:nvSpPr>
          <p:spPr>
            <a:xfrm>
              <a:off x="1939085" y="2486243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C20EDB7-8A8D-EC14-E524-9EABCE18DF1D}"/>
                </a:ext>
              </a:extLst>
            </p:cNvPr>
            <p:cNvSpPr/>
            <p:nvPr/>
          </p:nvSpPr>
          <p:spPr>
            <a:xfrm>
              <a:off x="2085512" y="2697799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C3A8EE1-3BC5-DC8F-60F0-0520B4036E21}"/>
                </a:ext>
              </a:extLst>
            </p:cNvPr>
            <p:cNvSpPr/>
            <p:nvPr/>
          </p:nvSpPr>
          <p:spPr>
            <a:xfrm>
              <a:off x="2292573" y="273996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87B3B168-C44B-F313-2CF1-8C00B3DC298B}"/>
              </a:ext>
            </a:extLst>
          </p:cNvPr>
          <p:cNvSpPr/>
          <p:nvPr/>
        </p:nvSpPr>
        <p:spPr>
          <a:xfrm>
            <a:off x="578543" y="4315898"/>
            <a:ext cx="172076" cy="18054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B81FA08-0327-C818-0A0D-69A25DACA2F1}"/>
              </a:ext>
            </a:extLst>
          </p:cNvPr>
          <p:cNvSpPr/>
          <p:nvPr/>
        </p:nvSpPr>
        <p:spPr>
          <a:xfrm>
            <a:off x="578543" y="4778173"/>
            <a:ext cx="172076" cy="1805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7D6C43B-8705-96B2-5878-F0E634281605}"/>
              </a:ext>
            </a:extLst>
          </p:cNvPr>
          <p:cNvGrpSpPr/>
          <p:nvPr/>
        </p:nvGrpSpPr>
        <p:grpSpPr>
          <a:xfrm>
            <a:off x="4847658" y="2862166"/>
            <a:ext cx="947193" cy="945706"/>
            <a:chOff x="1939085" y="2173572"/>
            <a:chExt cx="831168" cy="82986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EC68068-C0A8-6204-63AE-FB1188C79BD3}"/>
                </a:ext>
              </a:extLst>
            </p:cNvPr>
            <p:cNvSpPr/>
            <p:nvPr/>
          </p:nvSpPr>
          <p:spPr>
            <a:xfrm>
              <a:off x="2041295" y="2305308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1E878FF-B082-48B0-2C97-507007C43F4C}"/>
                </a:ext>
              </a:extLst>
            </p:cNvPr>
            <p:cNvSpPr/>
            <p:nvPr/>
          </p:nvSpPr>
          <p:spPr>
            <a:xfrm>
              <a:off x="2218234" y="2173572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F6C476B-34A6-013F-EA30-6326673FE43B}"/>
                </a:ext>
              </a:extLst>
            </p:cNvPr>
            <p:cNvSpPr/>
            <p:nvPr/>
          </p:nvSpPr>
          <p:spPr>
            <a:xfrm>
              <a:off x="2218234" y="2381508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3C4E9EB-FAD4-C28A-E51D-BC0887E832B8}"/>
                </a:ext>
              </a:extLst>
            </p:cNvPr>
            <p:cNvSpPr/>
            <p:nvPr/>
          </p:nvSpPr>
          <p:spPr>
            <a:xfrm>
              <a:off x="2358008" y="2208373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7FCEB13-DDF3-8EF8-7B5B-4E3F05CC28DB}"/>
                </a:ext>
              </a:extLst>
            </p:cNvPr>
            <p:cNvSpPr/>
            <p:nvPr/>
          </p:nvSpPr>
          <p:spPr>
            <a:xfrm>
              <a:off x="2348678" y="2437044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D64663E-CD63-7ADC-6D49-6C14AB1ED380}"/>
                </a:ext>
              </a:extLst>
            </p:cNvPr>
            <p:cNvSpPr/>
            <p:nvPr/>
          </p:nvSpPr>
          <p:spPr>
            <a:xfrm>
              <a:off x="2078104" y="2523898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B1A91AC-E9EA-E038-FB80-489787E5F5A2}"/>
                </a:ext>
              </a:extLst>
            </p:cNvPr>
            <p:cNvSpPr/>
            <p:nvPr/>
          </p:nvSpPr>
          <p:spPr>
            <a:xfrm>
              <a:off x="2262389" y="2608227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8B0B142-F91A-7C1C-5E03-96721E599FEC}"/>
                </a:ext>
              </a:extLst>
            </p:cNvPr>
            <p:cNvSpPr/>
            <p:nvPr/>
          </p:nvSpPr>
          <p:spPr>
            <a:xfrm>
              <a:off x="2514531" y="2368496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0492883-586A-0FE0-0B47-8865B4E33582}"/>
                </a:ext>
              </a:extLst>
            </p:cNvPr>
            <p:cNvSpPr/>
            <p:nvPr/>
          </p:nvSpPr>
          <p:spPr>
            <a:xfrm>
              <a:off x="2453299" y="2592333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AC2D97D-DD88-CC33-4685-390671D7D6F1}"/>
                </a:ext>
              </a:extLst>
            </p:cNvPr>
            <p:cNvSpPr/>
            <p:nvPr/>
          </p:nvSpPr>
          <p:spPr>
            <a:xfrm>
              <a:off x="1939085" y="2486243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55DB145-FC99-0716-52E8-8EA7DF4E90D4}"/>
                </a:ext>
              </a:extLst>
            </p:cNvPr>
            <p:cNvSpPr/>
            <p:nvPr/>
          </p:nvSpPr>
          <p:spPr>
            <a:xfrm>
              <a:off x="2085512" y="2697799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3228021-591B-75AA-D7C5-B70397513A8C}"/>
                </a:ext>
              </a:extLst>
            </p:cNvPr>
            <p:cNvSpPr/>
            <p:nvPr/>
          </p:nvSpPr>
          <p:spPr>
            <a:xfrm>
              <a:off x="2292573" y="273996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88E91FC-7A79-660A-40BD-4F97064B023A}"/>
              </a:ext>
            </a:extLst>
          </p:cNvPr>
          <p:cNvGrpSpPr/>
          <p:nvPr/>
        </p:nvGrpSpPr>
        <p:grpSpPr>
          <a:xfrm>
            <a:off x="6244270" y="2954438"/>
            <a:ext cx="685100" cy="677758"/>
            <a:chOff x="2078104" y="2381508"/>
            <a:chExt cx="601180" cy="59473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D8D4668-C85E-B603-155C-97D6710C2F62}"/>
                </a:ext>
              </a:extLst>
            </p:cNvPr>
            <p:cNvSpPr/>
            <p:nvPr/>
          </p:nvSpPr>
          <p:spPr>
            <a:xfrm>
              <a:off x="2423562" y="2608227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F8C3FBA-F45E-9E94-4720-588229E04452}"/>
                </a:ext>
              </a:extLst>
            </p:cNvPr>
            <p:cNvSpPr/>
            <p:nvPr/>
          </p:nvSpPr>
          <p:spPr>
            <a:xfrm>
              <a:off x="2218234" y="2381508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D6BAB63-D8D1-3112-C7B0-C9F5EFAC063B}"/>
                </a:ext>
              </a:extLst>
            </p:cNvPr>
            <p:cNvSpPr/>
            <p:nvPr/>
          </p:nvSpPr>
          <p:spPr>
            <a:xfrm>
              <a:off x="2348678" y="2437044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9239E26-D870-BA4D-D000-CCCB2DD8B9A6}"/>
                </a:ext>
              </a:extLst>
            </p:cNvPr>
            <p:cNvSpPr/>
            <p:nvPr/>
          </p:nvSpPr>
          <p:spPr>
            <a:xfrm>
              <a:off x="2078104" y="2523898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7BA10A3-8437-875B-234F-02BC583848AA}"/>
                </a:ext>
              </a:extLst>
            </p:cNvPr>
            <p:cNvSpPr/>
            <p:nvPr/>
          </p:nvSpPr>
          <p:spPr>
            <a:xfrm>
              <a:off x="2262389" y="2608227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91FB7D5-5F72-6DDB-1F39-23F7228D0C60}"/>
                </a:ext>
              </a:extLst>
            </p:cNvPr>
            <p:cNvSpPr/>
            <p:nvPr/>
          </p:nvSpPr>
          <p:spPr>
            <a:xfrm>
              <a:off x="2215131" y="271277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EB6F146-550B-96DD-7630-2E7B41B0267A}"/>
              </a:ext>
            </a:extLst>
          </p:cNvPr>
          <p:cNvGrpSpPr/>
          <p:nvPr/>
        </p:nvGrpSpPr>
        <p:grpSpPr>
          <a:xfrm>
            <a:off x="7270633" y="2862166"/>
            <a:ext cx="947193" cy="945706"/>
            <a:chOff x="1939085" y="2173572"/>
            <a:chExt cx="831168" cy="829863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C6EA6F5-88FC-3381-8BF5-86E1FCAE5A58}"/>
                </a:ext>
              </a:extLst>
            </p:cNvPr>
            <p:cNvSpPr/>
            <p:nvPr/>
          </p:nvSpPr>
          <p:spPr>
            <a:xfrm>
              <a:off x="2041295" y="2305308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8525171-C202-ADAB-DFBD-6C3A65235411}"/>
                </a:ext>
              </a:extLst>
            </p:cNvPr>
            <p:cNvSpPr/>
            <p:nvPr/>
          </p:nvSpPr>
          <p:spPr>
            <a:xfrm>
              <a:off x="2218234" y="2173572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056DEB5-AF32-214B-1F05-C6F2B4FB82C0}"/>
                </a:ext>
              </a:extLst>
            </p:cNvPr>
            <p:cNvSpPr/>
            <p:nvPr/>
          </p:nvSpPr>
          <p:spPr>
            <a:xfrm>
              <a:off x="2218234" y="2381508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6B98188-E207-81A5-F525-6F3D5119B445}"/>
                </a:ext>
              </a:extLst>
            </p:cNvPr>
            <p:cNvSpPr/>
            <p:nvPr/>
          </p:nvSpPr>
          <p:spPr>
            <a:xfrm>
              <a:off x="2358008" y="220837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9C7C40B-1C75-DADC-4C8B-3092E33A0A05}"/>
                </a:ext>
              </a:extLst>
            </p:cNvPr>
            <p:cNvSpPr/>
            <p:nvPr/>
          </p:nvSpPr>
          <p:spPr>
            <a:xfrm>
              <a:off x="2348678" y="2437044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B64E474-9FB4-3C5B-1A26-A75B76882171}"/>
                </a:ext>
              </a:extLst>
            </p:cNvPr>
            <p:cNvSpPr/>
            <p:nvPr/>
          </p:nvSpPr>
          <p:spPr>
            <a:xfrm>
              <a:off x="2078104" y="2523898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1D9862F-27B9-E1A2-20B6-9397D93937C1}"/>
                </a:ext>
              </a:extLst>
            </p:cNvPr>
            <p:cNvSpPr/>
            <p:nvPr/>
          </p:nvSpPr>
          <p:spPr>
            <a:xfrm>
              <a:off x="2262389" y="2608227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6668E75-EE84-0A80-6625-072205CE3D0A}"/>
                </a:ext>
              </a:extLst>
            </p:cNvPr>
            <p:cNvSpPr/>
            <p:nvPr/>
          </p:nvSpPr>
          <p:spPr>
            <a:xfrm>
              <a:off x="2514531" y="2368496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1F706E9-DECD-6300-D747-3D1FB84FE553}"/>
                </a:ext>
              </a:extLst>
            </p:cNvPr>
            <p:cNvSpPr/>
            <p:nvPr/>
          </p:nvSpPr>
          <p:spPr>
            <a:xfrm>
              <a:off x="2453299" y="259233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B62EBF3-3944-3D4F-DDBD-300282F0983C}"/>
                </a:ext>
              </a:extLst>
            </p:cNvPr>
            <p:cNvSpPr/>
            <p:nvPr/>
          </p:nvSpPr>
          <p:spPr>
            <a:xfrm>
              <a:off x="1939085" y="248624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28E43F3-3FC5-A1DC-99EA-6236A5135FCD}"/>
                </a:ext>
              </a:extLst>
            </p:cNvPr>
            <p:cNvSpPr/>
            <p:nvPr/>
          </p:nvSpPr>
          <p:spPr>
            <a:xfrm>
              <a:off x="2085512" y="2697799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79C7522-2BA6-1CB1-AE3D-E477C72ED357}"/>
                </a:ext>
              </a:extLst>
            </p:cNvPr>
            <p:cNvSpPr/>
            <p:nvPr/>
          </p:nvSpPr>
          <p:spPr>
            <a:xfrm>
              <a:off x="2292573" y="273996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1C57246-75BD-D606-F223-E6EF9F018DE8}"/>
              </a:ext>
            </a:extLst>
          </p:cNvPr>
          <p:cNvGrpSpPr/>
          <p:nvPr/>
        </p:nvGrpSpPr>
        <p:grpSpPr>
          <a:xfrm>
            <a:off x="8927399" y="2851524"/>
            <a:ext cx="947193" cy="945706"/>
            <a:chOff x="1939085" y="2173572"/>
            <a:chExt cx="831168" cy="829863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7DFC976-3E28-84D8-F218-D4F0AA7AD3EE}"/>
                </a:ext>
              </a:extLst>
            </p:cNvPr>
            <p:cNvSpPr/>
            <p:nvPr/>
          </p:nvSpPr>
          <p:spPr>
            <a:xfrm>
              <a:off x="2041295" y="2305308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B7244B8-9644-60A2-8625-9DFBE72F54CC}"/>
                </a:ext>
              </a:extLst>
            </p:cNvPr>
            <p:cNvSpPr/>
            <p:nvPr/>
          </p:nvSpPr>
          <p:spPr>
            <a:xfrm>
              <a:off x="2218234" y="2173572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D3D05AB-74D3-6AB4-AC14-01FE0D993DB1}"/>
                </a:ext>
              </a:extLst>
            </p:cNvPr>
            <p:cNvSpPr/>
            <p:nvPr/>
          </p:nvSpPr>
          <p:spPr>
            <a:xfrm>
              <a:off x="2218234" y="2381508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E803CD1-4601-2EB6-1692-FCACB4CBA57A}"/>
                </a:ext>
              </a:extLst>
            </p:cNvPr>
            <p:cNvSpPr/>
            <p:nvPr/>
          </p:nvSpPr>
          <p:spPr>
            <a:xfrm>
              <a:off x="2358008" y="220837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5354AFB-4E3E-BC26-40B5-E8DD9ECBC2F8}"/>
                </a:ext>
              </a:extLst>
            </p:cNvPr>
            <p:cNvSpPr/>
            <p:nvPr/>
          </p:nvSpPr>
          <p:spPr>
            <a:xfrm>
              <a:off x="2348678" y="2437044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B828063E-90DE-79D3-9D0E-18A1E547F852}"/>
                </a:ext>
              </a:extLst>
            </p:cNvPr>
            <p:cNvSpPr/>
            <p:nvPr/>
          </p:nvSpPr>
          <p:spPr>
            <a:xfrm>
              <a:off x="2078104" y="2523898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402C5E5-0624-E38A-E9FC-686070E2E3B5}"/>
                </a:ext>
              </a:extLst>
            </p:cNvPr>
            <p:cNvSpPr/>
            <p:nvPr/>
          </p:nvSpPr>
          <p:spPr>
            <a:xfrm>
              <a:off x="2262389" y="2608227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68F38E9-3193-56AE-5FAE-15DC3C9DF694}"/>
                </a:ext>
              </a:extLst>
            </p:cNvPr>
            <p:cNvSpPr/>
            <p:nvPr/>
          </p:nvSpPr>
          <p:spPr>
            <a:xfrm>
              <a:off x="2514531" y="2368496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591BF0E-B8C6-C27E-018A-166D48A998F0}"/>
                </a:ext>
              </a:extLst>
            </p:cNvPr>
            <p:cNvSpPr/>
            <p:nvPr/>
          </p:nvSpPr>
          <p:spPr>
            <a:xfrm>
              <a:off x="2453299" y="259233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8C88000-0631-3FA0-386F-5F089DF650EA}"/>
                </a:ext>
              </a:extLst>
            </p:cNvPr>
            <p:cNvSpPr/>
            <p:nvPr/>
          </p:nvSpPr>
          <p:spPr>
            <a:xfrm>
              <a:off x="1939085" y="248624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6BD9C6E-B6C5-4397-1C02-5D633C20DD2C}"/>
                </a:ext>
              </a:extLst>
            </p:cNvPr>
            <p:cNvSpPr/>
            <p:nvPr/>
          </p:nvSpPr>
          <p:spPr>
            <a:xfrm>
              <a:off x="2085512" y="2697799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77B63A2D-F4D9-15F7-EB9A-ABAEA40B259B}"/>
                </a:ext>
              </a:extLst>
            </p:cNvPr>
            <p:cNvSpPr/>
            <p:nvPr/>
          </p:nvSpPr>
          <p:spPr>
            <a:xfrm>
              <a:off x="2292573" y="273996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B9DB228-3CF6-E8C0-3CDA-3E85EE9E1601}"/>
              </a:ext>
            </a:extLst>
          </p:cNvPr>
          <p:cNvGrpSpPr/>
          <p:nvPr/>
        </p:nvGrpSpPr>
        <p:grpSpPr>
          <a:xfrm>
            <a:off x="10468720" y="2985498"/>
            <a:ext cx="685100" cy="677758"/>
            <a:chOff x="2078104" y="2381508"/>
            <a:chExt cx="601180" cy="594737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5A5007C-FA29-51DE-CE4D-63C92BB7A26A}"/>
                </a:ext>
              </a:extLst>
            </p:cNvPr>
            <p:cNvSpPr/>
            <p:nvPr/>
          </p:nvSpPr>
          <p:spPr>
            <a:xfrm>
              <a:off x="2423562" y="2608227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92ADD0D-9589-03E3-7021-83434C04BDC1}"/>
                </a:ext>
              </a:extLst>
            </p:cNvPr>
            <p:cNvSpPr/>
            <p:nvPr/>
          </p:nvSpPr>
          <p:spPr>
            <a:xfrm>
              <a:off x="2218234" y="2381508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B635DF14-277A-479A-E2BF-B38E5AEC679F}"/>
                </a:ext>
              </a:extLst>
            </p:cNvPr>
            <p:cNvSpPr/>
            <p:nvPr/>
          </p:nvSpPr>
          <p:spPr>
            <a:xfrm>
              <a:off x="2348678" y="2437044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FEB9BCA-3B5F-A459-C36A-A08D2156C54F}"/>
                </a:ext>
              </a:extLst>
            </p:cNvPr>
            <p:cNvSpPr/>
            <p:nvPr/>
          </p:nvSpPr>
          <p:spPr>
            <a:xfrm>
              <a:off x="2078104" y="2523898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A192270E-B3AD-8AC4-16F5-966E0B42C019}"/>
                </a:ext>
              </a:extLst>
            </p:cNvPr>
            <p:cNvSpPr/>
            <p:nvPr/>
          </p:nvSpPr>
          <p:spPr>
            <a:xfrm>
              <a:off x="2262389" y="2608227"/>
              <a:ext cx="255722" cy="263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9E892E6-BC4D-5DF5-DE77-13F1C3F6A6E0}"/>
                </a:ext>
              </a:extLst>
            </p:cNvPr>
            <p:cNvSpPr/>
            <p:nvPr/>
          </p:nvSpPr>
          <p:spPr>
            <a:xfrm>
              <a:off x="2215131" y="2712773"/>
              <a:ext cx="255722" cy="26347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23" name="Rounded Rectangular Callout 136">
            <a:extLst>
              <a:ext uri="{FF2B5EF4-FFF2-40B4-BE49-F238E27FC236}">
                <a16:creationId xmlns:a16="http://schemas.microsoft.com/office/drawing/2014/main" id="{07B773A4-FA84-D5AA-ECEE-45D6B8AED7F0}"/>
              </a:ext>
            </a:extLst>
          </p:cNvPr>
          <p:cNvSpPr/>
          <p:nvPr/>
        </p:nvSpPr>
        <p:spPr>
          <a:xfrm>
            <a:off x="2806573" y="4384080"/>
            <a:ext cx="3662209" cy="680769"/>
          </a:xfrm>
          <a:prstGeom prst="wedgeRoundRectCallout">
            <a:avLst>
              <a:gd name="adj1" fmla="val -24373"/>
              <a:gd name="adj2" fmla="val -125352"/>
              <a:gd name="adj3" fmla="val 16667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7000" rIns="27000" rtlCol="0" anchor="ctr" anchorCtr="0"/>
          <a:lstStyle/>
          <a:p>
            <a:pPr marL="11906" marR="0" lvl="0" indent="25004" algn="ctr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52328F"/>
              </a:buClr>
              <a:buSzTx/>
              <a:buFontTx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Resistance is predominantly driven </a:t>
            </a:r>
            <a:b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by acquired mutations in </a:t>
            </a:r>
            <a:r>
              <a:rPr kumimoji="0" lang="en-GB" sz="13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RAS</a:t>
            </a: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EGFR ectodomain clones</a:t>
            </a:r>
            <a:r>
              <a:rPr kumimoji="0" lang="en-GB" sz="13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2–4 </a:t>
            </a: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3D5A15-2124-96FC-37CC-DCBB7DA94965}"/>
              </a:ext>
            </a:extLst>
          </p:cNvPr>
          <p:cNvSpPr/>
          <p:nvPr/>
        </p:nvSpPr>
        <p:spPr bwMode="gray">
          <a:xfrm>
            <a:off x="564456" y="5358198"/>
            <a:ext cx="10944225" cy="461666"/>
          </a:xfrm>
          <a:prstGeom prst="roundRect">
            <a:avLst>
              <a:gd name="adj" fmla="val 10799"/>
            </a:avLst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Rechallenge is now recommended as an option in the ESMO guidelines for patients maintaining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RAS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status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351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520FD9-F19E-0A7B-27C7-E748B7C7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30800"/>
            <a:ext cx="11568112" cy="267072"/>
          </a:xfrm>
        </p:spPr>
        <p:txBody>
          <a:bodyPr>
            <a:noAutofit/>
          </a:bodyPr>
          <a:lstStyle/>
          <a:p>
            <a:pPr algn="l" rtl="0"/>
            <a:r>
              <a:rPr lang="en-GB" sz="3200" dirty="0"/>
              <a:t>A range of Phase II studies have investigated anti-EGFR rechallenge</a:t>
            </a:r>
            <a:r>
              <a:rPr lang="en-GB" sz="3200" baseline="30000" dirty="0"/>
              <a:t>1–11</a:t>
            </a: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D7543-58BE-172C-390B-4066E7C2D2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272000" y="5229381"/>
            <a:ext cx="8718972" cy="15119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*Cetuximab is indicated for use in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wt mCRC; cetuximab is not indicated for the treatment of patients with mCRC whose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tumors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have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mutations or for whom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mutation status is unknown. †Patients received Q2W cetuximab, while the Erbitux EU SmPC states that cetuximab should be administered QW; ‡The combination therapy of cetuximab + avelumab is currently under investigation and has not been approved for treatment of any patients. There is no guarantee that any combination product will be approved in the sought-after indication by any health authority worldwide. §The combination therapy of cetuximab and TAS-102 is currently under investigation and has not been approved for treatment of any patients. There is no guarantee that any combination product will be approved in the sought-after indication by any health authority worldwide. ¶The combination therapy of cetuximab and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palbociclib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is currently under investigation and has not been approved for treatment of any patients. There is no guarantee that any combination product will be approved in the sought-after indication by any health authority worldwide.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QW, weekly; Q2W, every two weeks.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Santini D, et al. Ann Oncol 2012;23:2313–2318; 2. Cremolini C, et al. JAMA Oncol 2019;5:343–350; 3. Martinelli E, et al. JAMA Oncol 2021;7:1529-1535;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Masuishi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T, et al. Br J Cancer 2020;123:1490–1495; 5. 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Osawa H, et al. ESMO 2018 (Abstract No. 481P); 6. 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Ohhara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Y, et al. ASCO 2019 (</a:t>
            </a:r>
            <a:r>
              <a:rPr kumimoji="0" lang="es-E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Abstract</a:t>
            </a: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No. 585); </a:t>
            </a:r>
            <a:b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es-E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Izawa N, et al. Target Oncol 2023;18:369-381; 8.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Sorah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JD, et al. Oncologist 2022;27:1006-e930; 9. Tsuji A, et al. Target Oncol 2021;16:753–760;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10.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Sartore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-Bianchi A, et al. Nat Med 2022;28:1612–1618; 11. Napolitano S, et al. JAMA Oncol 2023;9:966–970.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903759-6A5B-6344-B911-70DEC64EBAE0}"/>
              </a:ext>
            </a:extLst>
          </p:cNvPr>
          <p:cNvGraphicFramePr>
            <a:graphicFrameLocks noGrp="1"/>
          </p:cNvGraphicFramePr>
          <p:nvPr/>
        </p:nvGraphicFramePr>
        <p:xfrm>
          <a:off x="637141" y="1347584"/>
          <a:ext cx="10801200" cy="3017520"/>
        </p:xfrm>
        <a:graphic>
          <a:graphicData uri="http://schemas.openxmlformats.org/drawingml/2006/table">
            <a:tbl>
              <a:tblPr firstRow="1" bandRow="1"/>
              <a:tblGrid>
                <a:gridCol w="1944216">
                  <a:extLst>
                    <a:ext uri="{9D8B030D-6E8A-4147-A177-3AD203B41FA5}">
                      <a16:colId xmlns:a16="http://schemas.microsoft.com/office/drawing/2014/main" val="117163912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30322187"/>
                    </a:ext>
                  </a:extLst>
                </a:gridCol>
                <a:gridCol w="3351446">
                  <a:extLst>
                    <a:ext uri="{9D8B030D-6E8A-4147-A177-3AD203B41FA5}">
                      <a16:colId xmlns:a16="http://schemas.microsoft.com/office/drawing/2014/main" val="1581280561"/>
                    </a:ext>
                  </a:extLst>
                </a:gridCol>
                <a:gridCol w="4137386">
                  <a:extLst>
                    <a:ext uri="{9D8B030D-6E8A-4147-A177-3AD203B41FA5}">
                      <a16:colId xmlns:a16="http://schemas.microsoft.com/office/drawing/2014/main" val="3896957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200" b="1" dirty="0"/>
                        <a:t>Phase II 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 population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Rechallenge therapy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1115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Santini et al. 2012</a:t>
                      </a:r>
                      <a:r>
                        <a:rPr lang="en-GB" sz="1200" baseline="30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/>
                        <a:t>39</a:t>
                      </a:r>
                      <a:endParaRPr lang="en-GB" sz="12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GB" sz="12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KRAS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codons 12–13 </a:t>
                      </a:r>
                      <a:r>
                        <a:rPr lang="en-GB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wt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cs-CZ" sz="1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Cetuximab</a:t>
                      </a:r>
                      <a:r>
                        <a:rPr lang="cs-CZ" sz="1200" b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irinotecan-based therapy</a:t>
                      </a:r>
                      <a:endParaRPr lang="en-GB" sz="1200" b="0" baseline="300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571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CRICKET</a:t>
                      </a:r>
                      <a:r>
                        <a:rPr lang="en-GB" sz="1200" baseline="30000" dirty="0"/>
                        <a:t>†</a:t>
                      </a:r>
                      <a:r>
                        <a:rPr lang="en-GB" sz="120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/>
                        <a:t>RAS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wt</a:t>
                      </a:r>
                      <a:r>
                        <a:rPr lang="en-GB" sz="1200" dirty="0"/>
                        <a:t> </a:t>
                      </a:r>
                      <a:r>
                        <a:rPr lang="en-GB" sz="1200" i="1" dirty="0"/>
                        <a:t>BRAF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wt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/>
                        <a:t>Cetuximab</a:t>
                      </a:r>
                      <a:r>
                        <a:rPr lang="en-GB" sz="1200" baseline="30000"/>
                        <a:t>†</a:t>
                      </a:r>
                      <a:r>
                        <a:rPr lang="en-GB" sz="1200" b="0"/>
                        <a:t> + irinotecan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65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CAVE</a:t>
                      </a:r>
                      <a:r>
                        <a:rPr lang="en-GB" sz="1200" b="0" baseline="30000" dirty="0"/>
                        <a:t>‡</a:t>
                      </a:r>
                      <a:r>
                        <a:rPr lang="en-GB" sz="1200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/>
                        <a:t>RAS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wt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/>
                        <a:t>Cetuximab</a:t>
                      </a:r>
                      <a:r>
                        <a:rPr lang="en-GB" sz="1200" b="0" baseline="30000"/>
                        <a:t>‡</a:t>
                      </a:r>
                      <a:r>
                        <a:rPr lang="en-GB" sz="1200" b="0"/>
                        <a:t> + avelumab</a:t>
                      </a:r>
                      <a:endParaRPr lang="en-GB" sz="1200" b="0" baseline="30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8935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JACCRO CC-08</a:t>
                      </a:r>
                      <a:r>
                        <a:rPr lang="en-GB" sz="1200" baseline="30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1" dirty="0"/>
                        <a:t>KRAS</a:t>
                      </a:r>
                      <a:r>
                        <a:rPr lang="en-GB" sz="1200" b="0" dirty="0"/>
                        <a:t> exon 2 </a:t>
                      </a:r>
                      <a:r>
                        <a:rPr lang="en-GB" sz="1200" b="0" dirty="0" err="1"/>
                        <a:t>wt</a:t>
                      </a:r>
                      <a:r>
                        <a:rPr lang="en-GB" sz="1200" b="0" dirty="0"/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/>
                        <a:t>Cetuximab</a:t>
                      </a:r>
                      <a:r>
                        <a:rPr lang="en-GB" sz="1200" b="0"/>
                        <a:t> + irinotecan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0199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/>
                        <a:t>E-Rechallenge</a:t>
                      </a:r>
                      <a:r>
                        <a:rPr lang="en-GB" sz="1200" baseline="30000" dirty="0"/>
                        <a:t>5,6</a:t>
                      </a:r>
                      <a:endParaRPr lang="en-GB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/>
                        <a:t>RAS </a:t>
                      </a:r>
                      <a:r>
                        <a:rPr lang="en-GB" sz="1200" i="0" dirty="0" err="1"/>
                        <a:t>wt</a:t>
                      </a:r>
                      <a:endParaRPr lang="en-GB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/>
                        <a:t>Cetuximab</a:t>
                      </a:r>
                      <a:r>
                        <a:rPr lang="en-GB" sz="1200"/>
                        <a:t> + irinotecan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557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/>
                        <a:t>WJOG8916G</a:t>
                      </a:r>
                      <a:r>
                        <a:rPr lang="en-GB" sz="1200" baseline="30000" dirty="0"/>
                        <a:t>7</a:t>
                      </a:r>
                      <a:endParaRPr lang="fr-FR" sz="12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/>
                        <a:t>RAS </a:t>
                      </a:r>
                      <a:r>
                        <a:rPr lang="en-GB" sz="1200" i="0" dirty="0" err="1"/>
                        <a:t>wt</a:t>
                      </a:r>
                      <a:endParaRPr lang="en-GB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/>
                        <a:t>Cetuximab</a:t>
                      </a:r>
                      <a:r>
                        <a:rPr lang="en-GB" sz="1200" baseline="30000"/>
                        <a:t>§</a:t>
                      </a:r>
                      <a:r>
                        <a:rPr lang="en-GB" sz="1200"/>
                        <a:t> + TAS-102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4281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aseline="0" dirty="0" err="1"/>
                        <a:t>Sorah</a:t>
                      </a:r>
                      <a:r>
                        <a:rPr lang="fr-FR" sz="1200" baseline="0" dirty="0"/>
                        <a:t> et al. 2022</a:t>
                      </a:r>
                      <a:r>
                        <a:rPr lang="fr-FR" sz="1200" baseline="30000" dirty="0"/>
                        <a:t>8</a:t>
                      </a:r>
                      <a:endParaRPr lang="fr-FR" sz="12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/>
                        <a:t>KRAS </a:t>
                      </a:r>
                      <a:r>
                        <a:rPr lang="en-GB" sz="1200" i="0" dirty="0"/>
                        <a:t>exon 2 </a:t>
                      </a:r>
                      <a:r>
                        <a:rPr lang="en-GB" sz="1200" i="0" dirty="0" err="1"/>
                        <a:t>wt</a:t>
                      </a:r>
                      <a:r>
                        <a:rPr lang="en-GB" sz="1200" i="0" dirty="0"/>
                        <a:t>*</a:t>
                      </a:r>
                      <a:endParaRPr lang="en-GB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/>
                        <a:t>Cetuximab</a:t>
                      </a:r>
                      <a:r>
                        <a:rPr lang="en-GB" sz="1200" baseline="30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¶</a:t>
                      </a:r>
                      <a:r>
                        <a:rPr lang="en-GB" sz="1200"/>
                        <a:t> and palbociclib</a:t>
                      </a:r>
                      <a:endParaRPr lang="en-GB" sz="1200" baseline="30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5067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JACCRO CC-09</a:t>
                      </a:r>
                      <a:r>
                        <a:rPr lang="en-GB" sz="1200" baseline="30000" dirty="0"/>
                        <a:t>9</a:t>
                      </a:r>
                      <a:endParaRPr lang="en-GB" sz="1200" kern="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dirty="0"/>
                        <a:t>KRAS </a:t>
                      </a:r>
                      <a:r>
                        <a:rPr lang="en-GB" sz="1200" i="0" dirty="0"/>
                        <a:t>exon 2 </a:t>
                      </a:r>
                      <a:r>
                        <a:rPr lang="en-GB" sz="1200" i="0" dirty="0" err="1"/>
                        <a:t>wt</a:t>
                      </a:r>
                      <a:r>
                        <a:rPr lang="en-GB" sz="1200" i="0" dirty="0"/>
                        <a:t>*</a:t>
                      </a:r>
                      <a:endParaRPr lang="en-GB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/>
                        <a:t>Panitumumab</a:t>
                      </a:r>
                      <a:r>
                        <a:rPr lang="en-GB" sz="1200"/>
                        <a:t> + irinotecan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7944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0" dirty="0"/>
                        <a:t>CHRONOS</a:t>
                      </a:r>
                      <a:r>
                        <a:rPr lang="en-GB" sz="1200" kern="0" baseline="300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/>
                        <a:t>RAS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wt</a:t>
                      </a:r>
                      <a:r>
                        <a:rPr lang="en-GB" sz="1200" dirty="0"/>
                        <a:t> </a:t>
                      </a:r>
                      <a:r>
                        <a:rPr lang="en-GB" sz="1200" i="1" dirty="0"/>
                        <a:t>BRAF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wt</a:t>
                      </a:r>
                      <a:r>
                        <a:rPr lang="en-GB" sz="1200" dirty="0"/>
                        <a:t> </a:t>
                      </a:r>
                      <a:r>
                        <a:rPr lang="en-GB" sz="1200" i="1" dirty="0"/>
                        <a:t>EGFR-ECD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wt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/>
                        <a:t>Panitumumab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4847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0" baseline="0" dirty="0"/>
                        <a:t>VELO</a:t>
                      </a:r>
                      <a:r>
                        <a:rPr lang="en-GB" sz="1200" kern="0" baseline="30000" dirty="0"/>
                        <a:t>11</a:t>
                      </a:r>
                      <a:endParaRPr lang="en-GB" sz="1200" kern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i="1" dirty="0"/>
                        <a:t>RAS </a:t>
                      </a:r>
                      <a:r>
                        <a:rPr lang="en-GB" sz="1200" i="0" dirty="0" err="1"/>
                        <a:t>wt</a:t>
                      </a:r>
                      <a:endParaRPr lang="en-GB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/>
                        <a:t>Panitumumab </a:t>
                      </a:r>
                      <a:r>
                        <a:rPr lang="en-GB" sz="1200" dirty="0"/>
                        <a:t>+ TAS-102 vs TAS-102 alone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9762066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A0518F-2D22-5A95-6166-3072987C53BB}"/>
              </a:ext>
            </a:extLst>
          </p:cNvPr>
          <p:cNvSpPr/>
          <p:nvPr/>
        </p:nvSpPr>
        <p:spPr bwMode="gray">
          <a:xfrm>
            <a:off x="623888" y="1897380"/>
            <a:ext cx="10814452" cy="267072"/>
          </a:xfrm>
          <a:prstGeom prst="round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63976A-EBD3-3454-D5C1-638C31472027}"/>
              </a:ext>
            </a:extLst>
          </p:cNvPr>
          <p:cNvSpPr/>
          <p:nvPr/>
        </p:nvSpPr>
        <p:spPr bwMode="gray">
          <a:xfrm>
            <a:off x="637141" y="3809999"/>
            <a:ext cx="10801200" cy="276225"/>
          </a:xfrm>
          <a:prstGeom prst="round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52F1D7-7FC8-49A9-D7D8-EC031147E5A5}"/>
              </a:ext>
            </a:extLst>
          </p:cNvPr>
          <p:cNvSpPr/>
          <p:nvPr/>
        </p:nvSpPr>
        <p:spPr bwMode="gray">
          <a:xfrm>
            <a:off x="1847528" y="4509120"/>
            <a:ext cx="8300237" cy="59137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CRICKET and CHRONOS studies provided initial evidence regarding the role of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anti-EGFR rechallenge in patients maintaining </a:t>
            </a:r>
            <a:r>
              <a:rPr kumimoji="0" lang="en-GB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RAS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wt mCRC at rechallenge baseline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†</a:t>
            </a:r>
            <a:r>
              <a:rPr kumimoji="0" lang="en-GB" sz="1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2,10</a:t>
            </a:r>
          </a:p>
        </p:txBody>
      </p:sp>
      <p:sp>
        <p:nvSpPr>
          <p:cNvPr id="2" name="مخطط انسيابي: معالجة 1">
            <a:extLst>
              <a:ext uri="{FF2B5EF4-FFF2-40B4-BE49-F238E27FC236}">
                <a16:creationId xmlns:a16="http://schemas.microsoft.com/office/drawing/2014/main" id="{C54833AB-335F-9E7C-E05B-EE6E7CACD256}"/>
              </a:ext>
            </a:extLst>
          </p:cNvPr>
          <p:cNvSpPr/>
          <p:nvPr/>
        </p:nvSpPr>
        <p:spPr>
          <a:xfrm>
            <a:off x="637141" y="1643743"/>
            <a:ext cx="10801199" cy="267072"/>
          </a:xfrm>
          <a:prstGeom prst="flowChartProcess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08048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1">
            <a:extLst>
              <a:ext uri="{FF2B5EF4-FFF2-40B4-BE49-F238E27FC236}">
                <a16:creationId xmlns:a16="http://schemas.microsoft.com/office/drawing/2014/main" id="{6AF165E8-65C0-5F53-4F1C-05C9F1E1F080}"/>
              </a:ext>
            </a:extLst>
          </p:cNvPr>
          <p:cNvSpPr/>
          <p:nvPr/>
        </p:nvSpPr>
        <p:spPr>
          <a:xfrm>
            <a:off x="541020" y="977046"/>
            <a:ext cx="11233785" cy="53340"/>
          </a:xfrm>
          <a:custGeom>
            <a:avLst/>
            <a:gdLst/>
            <a:ahLst/>
            <a:cxnLst/>
            <a:rect l="l" t="t" r="r" b="b"/>
            <a:pathLst>
              <a:path w="11233785" h="53340">
                <a:moveTo>
                  <a:pt x="11233406" y="0"/>
                </a:moveTo>
                <a:lnTo>
                  <a:pt x="0" y="0"/>
                </a:lnTo>
                <a:lnTo>
                  <a:pt x="0" y="51689"/>
                </a:lnTo>
                <a:lnTo>
                  <a:pt x="11164699" y="53340"/>
                </a:lnTo>
                <a:lnTo>
                  <a:pt x="11233406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94304E77-ACC6-6381-BE29-3705E2CD4DD1}"/>
              </a:ext>
            </a:extLst>
          </p:cNvPr>
          <p:cNvGrpSpPr/>
          <p:nvPr/>
        </p:nvGrpSpPr>
        <p:grpSpPr>
          <a:xfrm>
            <a:off x="6274709" y="2729356"/>
            <a:ext cx="2109470" cy="2109470"/>
            <a:chOff x="6274709" y="2729356"/>
            <a:chExt cx="2109470" cy="210947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752D4D4B-0C92-6B6B-2914-516FDAEEDB86}"/>
                </a:ext>
              </a:extLst>
            </p:cNvPr>
            <p:cNvSpPr/>
            <p:nvPr/>
          </p:nvSpPr>
          <p:spPr>
            <a:xfrm>
              <a:off x="7067169" y="2729356"/>
              <a:ext cx="1316990" cy="2109470"/>
            </a:xfrm>
            <a:custGeom>
              <a:avLst/>
              <a:gdLst/>
              <a:ahLst/>
              <a:cxnLst/>
              <a:rect l="l" t="t" r="r" b="b"/>
              <a:pathLst>
                <a:path w="1316990" h="2109470">
                  <a:moveTo>
                    <a:pt x="262255" y="0"/>
                  </a:moveTo>
                  <a:lnTo>
                    <a:pt x="262255" y="263652"/>
                  </a:lnTo>
                  <a:lnTo>
                    <a:pt x="311904" y="265219"/>
                  </a:lnTo>
                  <a:lnTo>
                    <a:pt x="361315" y="269906"/>
                  </a:lnTo>
                  <a:lnTo>
                    <a:pt x="410344" y="277689"/>
                  </a:lnTo>
                  <a:lnTo>
                    <a:pt x="458851" y="288544"/>
                  </a:lnTo>
                  <a:lnTo>
                    <a:pt x="505166" y="301919"/>
                  </a:lnTo>
                  <a:lnTo>
                    <a:pt x="550038" y="317847"/>
                  </a:lnTo>
                  <a:lnTo>
                    <a:pt x="593405" y="336228"/>
                  </a:lnTo>
                  <a:lnTo>
                    <a:pt x="635209" y="356961"/>
                  </a:lnTo>
                  <a:lnTo>
                    <a:pt x="675390" y="379945"/>
                  </a:lnTo>
                  <a:lnTo>
                    <a:pt x="713888" y="405079"/>
                  </a:lnTo>
                  <a:lnTo>
                    <a:pt x="750644" y="432264"/>
                  </a:lnTo>
                  <a:lnTo>
                    <a:pt x="785599" y="461397"/>
                  </a:lnTo>
                  <a:lnTo>
                    <a:pt x="818693" y="492379"/>
                  </a:lnTo>
                  <a:lnTo>
                    <a:pt x="849867" y="525108"/>
                  </a:lnTo>
                  <a:lnTo>
                    <a:pt x="879060" y="559484"/>
                  </a:lnTo>
                  <a:lnTo>
                    <a:pt x="906214" y="595407"/>
                  </a:lnTo>
                  <a:lnTo>
                    <a:pt x="931269" y="632775"/>
                  </a:lnTo>
                  <a:lnTo>
                    <a:pt x="954165" y="671488"/>
                  </a:lnTo>
                  <a:lnTo>
                    <a:pt x="974843" y="711446"/>
                  </a:lnTo>
                  <a:lnTo>
                    <a:pt x="993244" y="752547"/>
                  </a:lnTo>
                  <a:lnTo>
                    <a:pt x="1009308" y="794690"/>
                  </a:lnTo>
                  <a:lnTo>
                    <a:pt x="1022975" y="837776"/>
                  </a:lnTo>
                  <a:lnTo>
                    <a:pt x="1034186" y="881703"/>
                  </a:lnTo>
                  <a:lnTo>
                    <a:pt x="1042882" y="926372"/>
                  </a:lnTo>
                  <a:lnTo>
                    <a:pt x="1049003" y="971680"/>
                  </a:lnTo>
                  <a:lnTo>
                    <a:pt x="1052489" y="1017527"/>
                  </a:lnTo>
                  <a:lnTo>
                    <a:pt x="1053281" y="1063813"/>
                  </a:lnTo>
                  <a:lnTo>
                    <a:pt x="1051319" y="1110437"/>
                  </a:lnTo>
                  <a:lnTo>
                    <a:pt x="1046545" y="1157299"/>
                  </a:lnTo>
                  <a:lnTo>
                    <a:pt x="1038898" y="1204297"/>
                  </a:lnTo>
                  <a:lnTo>
                    <a:pt x="1028319" y="1251331"/>
                  </a:lnTo>
                  <a:lnTo>
                    <a:pt x="1014930" y="1297633"/>
                  </a:lnTo>
                  <a:lnTo>
                    <a:pt x="998989" y="1342491"/>
                  </a:lnTo>
                  <a:lnTo>
                    <a:pt x="980596" y="1385847"/>
                  </a:lnTo>
                  <a:lnTo>
                    <a:pt x="959853" y="1427640"/>
                  </a:lnTo>
                  <a:lnTo>
                    <a:pt x="936860" y="1467811"/>
                  </a:lnTo>
                  <a:lnTo>
                    <a:pt x="911717" y="1506301"/>
                  </a:lnTo>
                  <a:lnTo>
                    <a:pt x="884525" y="1543049"/>
                  </a:lnTo>
                  <a:lnTo>
                    <a:pt x="855386" y="1577997"/>
                  </a:lnTo>
                  <a:lnTo>
                    <a:pt x="824399" y="1611084"/>
                  </a:lnTo>
                  <a:lnTo>
                    <a:pt x="791665" y="1642251"/>
                  </a:lnTo>
                  <a:lnTo>
                    <a:pt x="757286" y="1671439"/>
                  </a:lnTo>
                  <a:lnTo>
                    <a:pt x="721361" y="1698589"/>
                  </a:lnTo>
                  <a:lnTo>
                    <a:pt x="683992" y="1723639"/>
                  </a:lnTo>
                  <a:lnTo>
                    <a:pt x="645279" y="1746532"/>
                  </a:lnTo>
                  <a:lnTo>
                    <a:pt x="605322" y="1767207"/>
                  </a:lnTo>
                  <a:lnTo>
                    <a:pt x="564223" y="1785606"/>
                  </a:lnTo>
                  <a:lnTo>
                    <a:pt x="522083" y="1801667"/>
                  </a:lnTo>
                  <a:lnTo>
                    <a:pt x="479001" y="1815333"/>
                  </a:lnTo>
                  <a:lnTo>
                    <a:pt x="435079" y="1826543"/>
                  </a:lnTo>
                  <a:lnTo>
                    <a:pt x="390417" y="1835237"/>
                  </a:lnTo>
                  <a:lnTo>
                    <a:pt x="345117" y="1841357"/>
                  </a:lnTo>
                  <a:lnTo>
                    <a:pt x="299277" y="1844843"/>
                  </a:lnTo>
                  <a:lnTo>
                    <a:pt x="253001" y="1845634"/>
                  </a:lnTo>
                  <a:lnTo>
                    <a:pt x="206387" y="1843672"/>
                  </a:lnTo>
                  <a:lnTo>
                    <a:pt x="159537" y="1838898"/>
                  </a:lnTo>
                  <a:lnTo>
                    <a:pt x="112552" y="1831251"/>
                  </a:lnTo>
                  <a:lnTo>
                    <a:pt x="65532" y="1820672"/>
                  </a:lnTo>
                  <a:lnTo>
                    <a:pt x="0" y="2076069"/>
                  </a:lnTo>
                  <a:lnTo>
                    <a:pt x="51646" y="2087939"/>
                  </a:lnTo>
                  <a:lnTo>
                    <a:pt x="103798" y="2097183"/>
                  </a:lnTo>
                  <a:lnTo>
                    <a:pt x="156353" y="2103793"/>
                  </a:lnTo>
                  <a:lnTo>
                    <a:pt x="209206" y="2107764"/>
                  </a:lnTo>
                  <a:lnTo>
                    <a:pt x="262255" y="2109089"/>
                  </a:lnTo>
                  <a:lnTo>
                    <a:pt x="310516" y="2108004"/>
                  </a:lnTo>
                  <a:lnTo>
                    <a:pt x="358222" y="2104780"/>
                  </a:lnTo>
                  <a:lnTo>
                    <a:pt x="405325" y="2099463"/>
                  </a:lnTo>
                  <a:lnTo>
                    <a:pt x="451778" y="2092101"/>
                  </a:lnTo>
                  <a:lnTo>
                    <a:pt x="497535" y="2082739"/>
                  </a:lnTo>
                  <a:lnTo>
                    <a:pt x="542550" y="2071425"/>
                  </a:lnTo>
                  <a:lnTo>
                    <a:pt x="586776" y="2058204"/>
                  </a:lnTo>
                  <a:lnTo>
                    <a:pt x="630165" y="2043123"/>
                  </a:lnTo>
                  <a:lnTo>
                    <a:pt x="672673" y="2026229"/>
                  </a:lnTo>
                  <a:lnTo>
                    <a:pt x="714252" y="2007568"/>
                  </a:lnTo>
                  <a:lnTo>
                    <a:pt x="754855" y="1987187"/>
                  </a:lnTo>
                  <a:lnTo>
                    <a:pt x="794436" y="1965132"/>
                  </a:lnTo>
                  <a:lnTo>
                    <a:pt x="832949" y="1941449"/>
                  </a:lnTo>
                  <a:lnTo>
                    <a:pt x="870347" y="1916186"/>
                  </a:lnTo>
                  <a:lnTo>
                    <a:pt x="906583" y="1889389"/>
                  </a:lnTo>
                  <a:lnTo>
                    <a:pt x="941611" y="1861104"/>
                  </a:lnTo>
                  <a:lnTo>
                    <a:pt x="975384" y="1831377"/>
                  </a:lnTo>
                  <a:lnTo>
                    <a:pt x="1007856" y="1800256"/>
                  </a:lnTo>
                  <a:lnTo>
                    <a:pt x="1038979" y="1767787"/>
                  </a:lnTo>
                  <a:lnTo>
                    <a:pt x="1068709" y="1734016"/>
                  </a:lnTo>
                  <a:lnTo>
                    <a:pt x="1096997" y="1698990"/>
                  </a:lnTo>
                  <a:lnTo>
                    <a:pt x="1123798" y="1662755"/>
                  </a:lnTo>
                  <a:lnTo>
                    <a:pt x="1149065" y="1625358"/>
                  </a:lnTo>
                  <a:lnTo>
                    <a:pt x="1172750" y="1586846"/>
                  </a:lnTo>
                  <a:lnTo>
                    <a:pt x="1194809" y="1547264"/>
                  </a:lnTo>
                  <a:lnTo>
                    <a:pt x="1215194" y="1506660"/>
                  </a:lnTo>
                  <a:lnTo>
                    <a:pt x="1233858" y="1465079"/>
                  </a:lnTo>
                  <a:lnTo>
                    <a:pt x="1250755" y="1422570"/>
                  </a:lnTo>
                  <a:lnTo>
                    <a:pt x="1265839" y="1379177"/>
                  </a:lnTo>
                  <a:lnTo>
                    <a:pt x="1279063" y="1334947"/>
                  </a:lnTo>
                  <a:lnTo>
                    <a:pt x="1290380" y="1289928"/>
                  </a:lnTo>
                  <a:lnTo>
                    <a:pt x="1299744" y="1244165"/>
                  </a:lnTo>
                  <a:lnTo>
                    <a:pt x="1307108" y="1197704"/>
                  </a:lnTo>
                  <a:lnTo>
                    <a:pt x="1312426" y="1150594"/>
                  </a:lnTo>
                  <a:lnTo>
                    <a:pt x="1315650" y="1102879"/>
                  </a:lnTo>
                  <a:lnTo>
                    <a:pt x="1316736" y="1054608"/>
                  </a:lnTo>
                  <a:lnTo>
                    <a:pt x="1315650" y="1006335"/>
                  </a:lnTo>
                  <a:lnTo>
                    <a:pt x="1312426" y="958620"/>
                  </a:lnTo>
                  <a:lnTo>
                    <a:pt x="1307108" y="911508"/>
                  </a:lnTo>
                  <a:lnTo>
                    <a:pt x="1299744" y="865046"/>
                  </a:lnTo>
                  <a:lnTo>
                    <a:pt x="1290380" y="819281"/>
                  </a:lnTo>
                  <a:lnTo>
                    <a:pt x="1279063" y="774259"/>
                  </a:lnTo>
                  <a:lnTo>
                    <a:pt x="1265839" y="730026"/>
                  </a:lnTo>
                  <a:lnTo>
                    <a:pt x="1250755" y="686629"/>
                  </a:lnTo>
                  <a:lnTo>
                    <a:pt x="1233858" y="644116"/>
                  </a:lnTo>
                  <a:lnTo>
                    <a:pt x="1215194" y="602531"/>
                  </a:lnTo>
                  <a:lnTo>
                    <a:pt x="1194809" y="561923"/>
                  </a:lnTo>
                  <a:lnTo>
                    <a:pt x="1172750" y="522336"/>
                  </a:lnTo>
                  <a:lnTo>
                    <a:pt x="1149065" y="483819"/>
                  </a:lnTo>
                  <a:lnTo>
                    <a:pt x="1123798" y="446417"/>
                  </a:lnTo>
                  <a:lnTo>
                    <a:pt x="1096997" y="410177"/>
                  </a:lnTo>
                  <a:lnTo>
                    <a:pt x="1068709" y="375146"/>
                  </a:lnTo>
                  <a:lnTo>
                    <a:pt x="1038979" y="341370"/>
                  </a:lnTo>
                  <a:lnTo>
                    <a:pt x="1007856" y="308895"/>
                  </a:lnTo>
                  <a:lnTo>
                    <a:pt x="975384" y="277769"/>
                  </a:lnTo>
                  <a:lnTo>
                    <a:pt x="941611" y="248037"/>
                  </a:lnTo>
                  <a:lnTo>
                    <a:pt x="906583" y="219747"/>
                  </a:lnTo>
                  <a:lnTo>
                    <a:pt x="870347" y="192945"/>
                  </a:lnTo>
                  <a:lnTo>
                    <a:pt x="832949" y="167676"/>
                  </a:lnTo>
                  <a:lnTo>
                    <a:pt x="794436" y="143989"/>
                  </a:lnTo>
                  <a:lnTo>
                    <a:pt x="754855" y="121930"/>
                  </a:lnTo>
                  <a:lnTo>
                    <a:pt x="714252" y="101544"/>
                  </a:lnTo>
                  <a:lnTo>
                    <a:pt x="672673" y="82879"/>
                  </a:lnTo>
                  <a:lnTo>
                    <a:pt x="630165" y="65981"/>
                  </a:lnTo>
                  <a:lnTo>
                    <a:pt x="586776" y="50897"/>
                  </a:lnTo>
                  <a:lnTo>
                    <a:pt x="542550" y="37673"/>
                  </a:lnTo>
                  <a:lnTo>
                    <a:pt x="497535" y="26355"/>
                  </a:lnTo>
                  <a:lnTo>
                    <a:pt x="451778" y="16991"/>
                  </a:lnTo>
                  <a:lnTo>
                    <a:pt x="405325" y="9627"/>
                  </a:lnTo>
                  <a:lnTo>
                    <a:pt x="358222" y="4310"/>
                  </a:lnTo>
                  <a:lnTo>
                    <a:pt x="310516" y="1085"/>
                  </a:lnTo>
                  <a:lnTo>
                    <a:pt x="262255" y="0"/>
                  </a:lnTo>
                  <a:close/>
                </a:path>
              </a:pathLst>
            </a:custGeom>
            <a:solidFill>
              <a:srgbClr val="E259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905D717-37BF-71C5-5D83-76F689538762}"/>
                </a:ext>
              </a:extLst>
            </p:cNvPr>
            <p:cNvSpPr/>
            <p:nvPr/>
          </p:nvSpPr>
          <p:spPr>
            <a:xfrm>
              <a:off x="6274709" y="2729356"/>
              <a:ext cx="1054735" cy="2076450"/>
            </a:xfrm>
            <a:custGeom>
              <a:avLst/>
              <a:gdLst/>
              <a:ahLst/>
              <a:cxnLst/>
              <a:rect l="l" t="t" r="r" b="b"/>
              <a:pathLst>
                <a:path w="1054734" h="2076450">
                  <a:moveTo>
                    <a:pt x="1054714" y="0"/>
                  </a:moveTo>
                  <a:lnTo>
                    <a:pt x="1005136" y="1155"/>
                  </a:lnTo>
                  <a:lnTo>
                    <a:pt x="956054" y="4590"/>
                  </a:lnTo>
                  <a:lnTo>
                    <a:pt x="907526" y="10260"/>
                  </a:lnTo>
                  <a:lnTo>
                    <a:pt x="859612" y="18119"/>
                  </a:lnTo>
                  <a:lnTo>
                    <a:pt x="812370" y="28121"/>
                  </a:lnTo>
                  <a:lnTo>
                    <a:pt x="765859" y="40221"/>
                  </a:lnTo>
                  <a:lnTo>
                    <a:pt x="720137" y="54372"/>
                  </a:lnTo>
                  <a:lnTo>
                    <a:pt x="675265" y="70529"/>
                  </a:lnTo>
                  <a:lnTo>
                    <a:pt x="631300" y="88647"/>
                  </a:lnTo>
                  <a:lnTo>
                    <a:pt x="588302" y="108680"/>
                  </a:lnTo>
                  <a:lnTo>
                    <a:pt x="546329" y="130582"/>
                  </a:lnTo>
                  <a:lnTo>
                    <a:pt x="505440" y="154307"/>
                  </a:lnTo>
                  <a:lnTo>
                    <a:pt x="465694" y="179809"/>
                  </a:lnTo>
                  <a:lnTo>
                    <a:pt x="427150" y="207044"/>
                  </a:lnTo>
                  <a:lnTo>
                    <a:pt x="389867" y="235966"/>
                  </a:lnTo>
                  <a:lnTo>
                    <a:pt x="353904" y="266528"/>
                  </a:lnTo>
                  <a:lnTo>
                    <a:pt x="319319" y="298684"/>
                  </a:lnTo>
                  <a:lnTo>
                    <a:pt x="286172" y="332391"/>
                  </a:lnTo>
                  <a:lnTo>
                    <a:pt x="254521" y="367601"/>
                  </a:lnTo>
                  <a:lnTo>
                    <a:pt x="224424" y="404269"/>
                  </a:lnTo>
                  <a:lnTo>
                    <a:pt x="195942" y="442349"/>
                  </a:lnTo>
                  <a:lnTo>
                    <a:pt x="169133" y="481796"/>
                  </a:lnTo>
                  <a:lnTo>
                    <a:pt x="144056" y="522564"/>
                  </a:lnTo>
                  <a:lnTo>
                    <a:pt x="120769" y="564607"/>
                  </a:lnTo>
                  <a:lnTo>
                    <a:pt x="99331" y="607879"/>
                  </a:lnTo>
                  <a:lnTo>
                    <a:pt x="79802" y="652336"/>
                  </a:lnTo>
                  <a:lnTo>
                    <a:pt x="62240" y="697931"/>
                  </a:lnTo>
                  <a:lnTo>
                    <a:pt x="46704" y="744618"/>
                  </a:lnTo>
                  <a:lnTo>
                    <a:pt x="33253" y="792353"/>
                  </a:lnTo>
                  <a:lnTo>
                    <a:pt x="22294" y="839379"/>
                  </a:lnTo>
                  <a:lnTo>
                    <a:pt x="13547" y="886397"/>
                  </a:lnTo>
                  <a:lnTo>
                    <a:pt x="6977" y="933351"/>
                  </a:lnTo>
                  <a:lnTo>
                    <a:pt x="2552" y="980184"/>
                  </a:lnTo>
                  <a:lnTo>
                    <a:pt x="237" y="1026839"/>
                  </a:lnTo>
                  <a:lnTo>
                    <a:pt x="0" y="1073259"/>
                  </a:lnTo>
                  <a:lnTo>
                    <a:pt x="1806" y="1119389"/>
                  </a:lnTo>
                  <a:lnTo>
                    <a:pt x="5622" y="1165172"/>
                  </a:lnTo>
                  <a:lnTo>
                    <a:pt x="11415" y="1210550"/>
                  </a:lnTo>
                  <a:lnTo>
                    <a:pt x="19151" y="1255467"/>
                  </a:lnTo>
                  <a:lnTo>
                    <a:pt x="28796" y="1299867"/>
                  </a:lnTo>
                  <a:lnTo>
                    <a:pt x="40318" y="1343692"/>
                  </a:lnTo>
                  <a:lnTo>
                    <a:pt x="53682" y="1386888"/>
                  </a:lnTo>
                  <a:lnTo>
                    <a:pt x="68855" y="1429395"/>
                  </a:lnTo>
                  <a:lnTo>
                    <a:pt x="85803" y="1471159"/>
                  </a:lnTo>
                  <a:lnTo>
                    <a:pt x="104493" y="1512122"/>
                  </a:lnTo>
                  <a:lnTo>
                    <a:pt x="124892" y="1552228"/>
                  </a:lnTo>
                  <a:lnTo>
                    <a:pt x="146966" y="1591421"/>
                  </a:lnTo>
                  <a:lnTo>
                    <a:pt x="170680" y="1629642"/>
                  </a:lnTo>
                  <a:lnTo>
                    <a:pt x="196003" y="1666837"/>
                  </a:lnTo>
                  <a:lnTo>
                    <a:pt x="222900" y="1702948"/>
                  </a:lnTo>
                  <a:lnTo>
                    <a:pt x="251337" y="1737919"/>
                  </a:lnTo>
                  <a:lnTo>
                    <a:pt x="281282" y="1771693"/>
                  </a:lnTo>
                  <a:lnTo>
                    <a:pt x="312700" y="1804213"/>
                  </a:lnTo>
                  <a:lnTo>
                    <a:pt x="345558" y="1835423"/>
                  </a:lnTo>
                  <a:lnTo>
                    <a:pt x="379823" y="1865267"/>
                  </a:lnTo>
                  <a:lnTo>
                    <a:pt x="415461" y="1893687"/>
                  </a:lnTo>
                  <a:lnTo>
                    <a:pt x="452439" y="1920626"/>
                  </a:lnTo>
                  <a:lnTo>
                    <a:pt x="490723" y="1946030"/>
                  </a:lnTo>
                  <a:lnTo>
                    <a:pt x="530279" y="1969839"/>
                  </a:lnTo>
                  <a:lnTo>
                    <a:pt x="571074" y="1991999"/>
                  </a:lnTo>
                  <a:lnTo>
                    <a:pt x="613074" y="2012453"/>
                  </a:lnTo>
                  <a:lnTo>
                    <a:pt x="656246" y="2031143"/>
                  </a:lnTo>
                  <a:lnTo>
                    <a:pt x="700557" y="2048014"/>
                  </a:lnTo>
                  <a:lnTo>
                    <a:pt x="745972" y="2063008"/>
                  </a:lnTo>
                  <a:lnTo>
                    <a:pt x="792459" y="2076069"/>
                  </a:lnTo>
                  <a:lnTo>
                    <a:pt x="857991" y="1820672"/>
                  </a:lnTo>
                  <a:lnTo>
                    <a:pt x="810962" y="1807047"/>
                  </a:lnTo>
                  <a:lnTo>
                    <a:pt x="765317" y="1790729"/>
                  </a:lnTo>
                  <a:lnTo>
                    <a:pt x="721134" y="1771820"/>
                  </a:lnTo>
                  <a:lnTo>
                    <a:pt x="678492" y="1750419"/>
                  </a:lnTo>
                  <a:lnTo>
                    <a:pt x="637468" y="1726628"/>
                  </a:lnTo>
                  <a:lnTo>
                    <a:pt x="598142" y="1700549"/>
                  </a:lnTo>
                  <a:lnTo>
                    <a:pt x="560591" y="1672283"/>
                  </a:lnTo>
                  <a:lnTo>
                    <a:pt x="524895" y="1641930"/>
                  </a:lnTo>
                  <a:lnTo>
                    <a:pt x="491131" y="1609592"/>
                  </a:lnTo>
                  <a:lnTo>
                    <a:pt x="459378" y="1575371"/>
                  </a:lnTo>
                  <a:lnTo>
                    <a:pt x="429715" y="1539367"/>
                  </a:lnTo>
                  <a:lnTo>
                    <a:pt x="402220" y="1501681"/>
                  </a:lnTo>
                  <a:lnTo>
                    <a:pt x="376971" y="1462415"/>
                  </a:lnTo>
                  <a:lnTo>
                    <a:pt x="354047" y="1421670"/>
                  </a:lnTo>
                  <a:lnTo>
                    <a:pt x="333526" y="1379547"/>
                  </a:lnTo>
                  <a:lnTo>
                    <a:pt x="315487" y="1336148"/>
                  </a:lnTo>
                  <a:lnTo>
                    <a:pt x="300007" y="1291573"/>
                  </a:lnTo>
                  <a:lnTo>
                    <a:pt x="287167" y="1245924"/>
                  </a:lnTo>
                  <a:lnTo>
                    <a:pt x="277043" y="1199301"/>
                  </a:lnTo>
                  <a:lnTo>
                    <a:pt x="269715" y="1151807"/>
                  </a:lnTo>
                  <a:lnTo>
                    <a:pt x="265260" y="1103542"/>
                  </a:lnTo>
                  <a:lnTo>
                    <a:pt x="263758" y="1054608"/>
                  </a:lnTo>
                  <a:lnTo>
                    <a:pt x="265201" y="1006420"/>
                  </a:lnTo>
                  <a:lnTo>
                    <a:pt x="269476" y="958996"/>
                  </a:lnTo>
                  <a:lnTo>
                    <a:pt x="276500" y="912420"/>
                  </a:lnTo>
                  <a:lnTo>
                    <a:pt x="286190" y="866773"/>
                  </a:lnTo>
                  <a:lnTo>
                    <a:pt x="298463" y="822138"/>
                  </a:lnTo>
                  <a:lnTo>
                    <a:pt x="313237" y="778598"/>
                  </a:lnTo>
                  <a:lnTo>
                    <a:pt x="330429" y="736236"/>
                  </a:lnTo>
                  <a:lnTo>
                    <a:pt x="349956" y="695135"/>
                  </a:lnTo>
                  <a:lnTo>
                    <a:pt x="371736" y="655376"/>
                  </a:lnTo>
                  <a:lnTo>
                    <a:pt x="395686" y="617043"/>
                  </a:lnTo>
                  <a:lnTo>
                    <a:pt x="421723" y="580219"/>
                  </a:lnTo>
                  <a:lnTo>
                    <a:pt x="449765" y="544985"/>
                  </a:lnTo>
                  <a:lnTo>
                    <a:pt x="479729" y="511426"/>
                  </a:lnTo>
                  <a:lnTo>
                    <a:pt x="511532" y="479623"/>
                  </a:lnTo>
                  <a:lnTo>
                    <a:pt x="545092" y="449659"/>
                  </a:lnTo>
                  <a:lnTo>
                    <a:pt x="580325" y="421617"/>
                  </a:lnTo>
                  <a:lnTo>
                    <a:pt x="617149" y="395580"/>
                  </a:lnTo>
                  <a:lnTo>
                    <a:pt x="655482" y="371630"/>
                  </a:lnTo>
                  <a:lnTo>
                    <a:pt x="695241" y="349850"/>
                  </a:lnTo>
                  <a:lnTo>
                    <a:pt x="736343" y="330322"/>
                  </a:lnTo>
                  <a:lnTo>
                    <a:pt x="778705" y="313130"/>
                  </a:lnTo>
                  <a:lnTo>
                    <a:pt x="822245" y="298356"/>
                  </a:lnTo>
                  <a:lnTo>
                    <a:pt x="866879" y="286083"/>
                  </a:lnTo>
                  <a:lnTo>
                    <a:pt x="912526" y="276393"/>
                  </a:lnTo>
                  <a:lnTo>
                    <a:pt x="959103" y="269370"/>
                  </a:lnTo>
                  <a:lnTo>
                    <a:pt x="1006526" y="265095"/>
                  </a:lnTo>
                  <a:lnTo>
                    <a:pt x="1054714" y="263652"/>
                  </a:lnTo>
                  <a:lnTo>
                    <a:pt x="1054714" y="0"/>
                  </a:lnTo>
                  <a:close/>
                </a:path>
              </a:pathLst>
            </a:custGeom>
            <a:solidFill>
              <a:srgbClr val="FFE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object 5">
            <a:extLst>
              <a:ext uri="{FF2B5EF4-FFF2-40B4-BE49-F238E27FC236}">
                <a16:creationId xmlns:a16="http://schemas.microsoft.com/office/drawing/2014/main" id="{F16085A3-DEFB-97A7-A501-B08120BF781F}"/>
              </a:ext>
            </a:extLst>
          </p:cNvPr>
          <p:cNvGrpSpPr/>
          <p:nvPr/>
        </p:nvGrpSpPr>
        <p:grpSpPr>
          <a:xfrm>
            <a:off x="3060700" y="2729356"/>
            <a:ext cx="2109470" cy="2109470"/>
            <a:chOff x="3060700" y="2729356"/>
            <a:chExt cx="2109470" cy="2109470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EBAE6AD0-352A-85E9-5390-793961B4034F}"/>
                </a:ext>
              </a:extLst>
            </p:cNvPr>
            <p:cNvSpPr/>
            <p:nvPr/>
          </p:nvSpPr>
          <p:spPr>
            <a:xfrm>
              <a:off x="3060700" y="2729356"/>
              <a:ext cx="2109470" cy="2109470"/>
            </a:xfrm>
            <a:custGeom>
              <a:avLst/>
              <a:gdLst/>
              <a:ahLst/>
              <a:cxnLst/>
              <a:rect l="l" t="t" r="r" b="b"/>
              <a:pathLst>
                <a:path w="2109470" h="2109470">
                  <a:moveTo>
                    <a:pt x="1054608" y="0"/>
                  </a:moveTo>
                  <a:lnTo>
                    <a:pt x="1054608" y="263652"/>
                  </a:lnTo>
                  <a:lnTo>
                    <a:pt x="1105005" y="265257"/>
                  </a:lnTo>
                  <a:lnTo>
                    <a:pt x="1154864" y="270030"/>
                  </a:lnTo>
                  <a:lnTo>
                    <a:pt x="1204055" y="277903"/>
                  </a:lnTo>
                  <a:lnTo>
                    <a:pt x="1252446" y="288808"/>
                  </a:lnTo>
                  <a:lnTo>
                    <a:pt x="1299906" y="302678"/>
                  </a:lnTo>
                  <a:lnTo>
                    <a:pt x="1346303" y="319446"/>
                  </a:lnTo>
                  <a:lnTo>
                    <a:pt x="1391507" y="339045"/>
                  </a:lnTo>
                  <a:lnTo>
                    <a:pt x="1435387" y="361407"/>
                  </a:lnTo>
                  <a:lnTo>
                    <a:pt x="1477810" y="386465"/>
                  </a:lnTo>
                  <a:lnTo>
                    <a:pt x="1518647" y="414151"/>
                  </a:lnTo>
                  <a:lnTo>
                    <a:pt x="1557765" y="444399"/>
                  </a:lnTo>
                  <a:lnTo>
                    <a:pt x="1595034" y="477142"/>
                  </a:lnTo>
                  <a:lnTo>
                    <a:pt x="1630323" y="512311"/>
                  </a:lnTo>
                  <a:lnTo>
                    <a:pt x="1663500" y="549839"/>
                  </a:lnTo>
                  <a:lnTo>
                    <a:pt x="1694434" y="589661"/>
                  </a:lnTo>
                  <a:lnTo>
                    <a:pt x="1721590" y="629494"/>
                  </a:lnTo>
                  <a:lnTo>
                    <a:pt x="1746006" y="670373"/>
                  </a:lnTo>
                  <a:lnTo>
                    <a:pt x="1767701" y="712185"/>
                  </a:lnTo>
                  <a:lnTo>
                    <a:pt x="1786692" y="754811"/>
                  </a:lnTo>
                  <a:lnTo>
                    <a:pt x="1802998" y="798138"/>
                  </a:lnTo>
                  <a:lnTo>
                    <a:pt x="1816636" y="842048"/>
                  </a:lnTo>
                  <a:lnTo>
                    <a:pt x="1827627" y="886428"/>
                  </a:lnTo>
                  <a:lnTo>
                    <a:pt x="1835987" y="931161"/>
                  </a:lnTo>
                  <a:lnTo>
                    <a:pt x="1841735" y="976131"/>
                  </a:lnTo>
                  <a:lnTo>
                    <a:pt x="1844889" y="1021223"/>
                  </a:lnTo>
                  <a:lnTo>
                    <a:pt x="1845468" y="1066322"/>
                  </a:lnTo>
                  <a:lnTo>
                    <a:pt x="1843490" y="1111311"/>
                  </a:lnTo>
                  <a:lnTo>
                    <a:pt x="1838973" y="1156075"/>
                  </a:lnTo>
                  <a:lnTo>
                    <a:pt x="1831936" y="1200499"/>
                  </a:lnTo>
                  <a:lnTo>
                    <a:pt x="1822397" y="1244467"/>
                  </a:lnTo>
                  <a:lnTo>
                    <a:pt x="1810374" y="1287864"/>
                  </a:lnTo>
                  <a:lnTo>
                    <a:pt x="1795885" y="1330573"/>
                  </a:lnTo>
                  <a:lnTo>
                    <a:pt x="1778950" y="1372479"/>
                  </a:lnTo>
                  <a:lnTo>
                    <a:pt x="1759585" y="1413467"/>
                  </a:lnTo>
                  <a:lnTo>
                    <a:pt x="1737810" y="1453421"/>
                  </a:lnTo>
                  <a:lnTo>
                    <a:pt x="1713643" y="1492225"/>
                  </a:lnTo>
                  <a:lnTo>
                    <a:pt x="1687102" y="1529764"/>
                  </a:lnTo>
                  <a:lnTo>
                    <a:pt x="1658205" y="1565922"/>
                  </a:lnTo>
                  <a:lnTo>
                    <a:pt x="1626971" y="1600583"/>
                  </a:lnTo>
                  <a:lnTo>
                    <a:pt x="1593417" y="1633633"/>
                  </a:lnTo>
                  <a:lnTo>
                    <a:pt x="1557564" y="1664955"/>
                  </a:lnTo>
                  <a:lnTo>
                    <a:pt x="1519428" y="1694434"/>
                  </a:lnTo>
                  <a:lnTo>
                    <a:pt x="1479608" y="1721590"/>
                  </a:lnTo>
                  <a:lnTo>
                    <a:pt x="1438741" y="1746006"/>
                  </a:lnTo>
                  <a:lnTo>
                    <a:pt x="1396941" y="1767701"/>
                  </a:lnTo>
                  <a:lnTo>
                    <a:pt x="1354325" y="1786692"/>
                  </a:lnTo>
                  <a:lnTo>
                    <a:pt x="1311008" y="1802998"/>
                  </a:lnTo>
                  <a:lnTo>
                    <a:pt x="1267106" y="1816636"/>
                  </a:lnTo>
                  <a:lnTo>
                    <a:pt x="1222733" y="1827627"/>
                  </a:lnTo>
                  <a:lnTo>
                    <a:pt x="1178007" y="1835987"/>
                  </a:lnTo>
                  <a:lnTo>
                    <a:pt x="1133042" y="1841735"/>
                  </a:lnTo>
                  <a:lnTo>
                    <a:pt x="1087954" y="1844889"/>
                  </a:lnTo>
                  <a:lnTo>
                    <a:pt x="1042858" y="1845468"/>
                  </a:lnTo>
                  <a:lnTo>
                    <a:pt x="997871" y="1843490"/>
                  </a:lnTo>
                  <a:lnTo>
                    <a:pt x="953108" y="1838973"/>
                  </a:lnTo>
                  <a:lnTo>
                    <a:pt x="908684" y="1831936"/>
                  </a:lnTo>
                  <a:lnTo>
                    <a:pt x="864715" y="1822397"/>
                  </a:lnTo>
                  <a:lnTo>
                    <a:pt x="821316" y="1810374"/>
                  </a:lnTo>
                  <a:lnTo>
                    <a:pt x="778604" y="1795885"/>
                  </a:lnTo>
                  <a:lnTo>
                    <a:pt x="736694" y="1778950"/>
                  </a:lnTo>
                  <a:lnTo>
                    <a:pt x="695701" y="1759585"/>
                  </a:lnTo>
                  <a:lnTo>
                    <a:pt x="655741" y="1737810"/>
                  </a:lnTo>
                  <a:lnTo>
                    <a:pt x="616929" y="1713643"/>
                  </a:lnTo>
                  <a:lnTo>
                    <a:pt x="579382" y="1687102"/>
                  </a:lnTo>
                  <a:lnTo>
                    <a:pt x="543214" y="1658205"/>
                  </a:lnTo>
                  <a:lnTo>
                    <a:pt x="508542" y="1626971"/>
                  </a:lnTo>
                  <a:lnTo>
                    <a:pt x="475481" y="1593417"/>
                  </a:lnTo>
                  <a:lnTo>
                    <a:pt x="444147" y="1557564"/>
                  </a:lnTo>
                  <a:lnTo>
                    <a:pt x="414655" y="1519428"/>
                  </a:lnTo>
                  <a:lnTo>
                    <a:pt x="387512" y="1479608"/>
                  </a:lnTo>
                  <a:lnTo>
                    <a:pt x="363108" y="1438741"/>
                  </a:lnTo>
                  <a:lnTo>
                    <a:pt x="341425" y="1396941"/>
                  </a:lnTo>
                  <a:lnTo>
                    <a:pt x="322444" y="1354325"/>
                  </a:lnTo>
                  <a:lnTo>
                    <a:pt x="306148" y="1311009"/>
                  </a:lnTo>
                  <a:lnTo>
                    <a:pt x="292517" y="1267107"/>
                  </a:lnTo>
                  <a:lnTo>
                    <a:pt x="281534" y="1222735"/>
                  </a:lnTo>
                  <a:lnTo>
                    <a:pt x="273181" y="1178010"/>
                  </a:lnTo>
                  <a:lnTo>
                    <a:pt x="267438" y="1133046"/>
                  </a:lnTo>
                  <a:lnTo>
                    <a:pt x="264288" y="1087960"/>
                  </a:lnTo>
                  <a:lnTo>
                    <a:pt x="263712" y="1042867"/>
                  </a:lnTo>
                  <a:lnTo>
                    <a:pt x="265692" y="997882"/>
                  </a:lnTo>
                  <a:lnTo>
                    <a:pt x="270210" y="953122"/>
                  </a:lnTo>
                  <a:lnTo>
                    <a:pt x="277247" y="908701"/>
                  </a:lnTo>
                  <a:lnTo>
                    <a:pt x="286785" y="864736"/>
                  </a:lnTo>
                  <a:lnTo>
                    <a:pt x="298806" y="821343"/>
                  </a:lnTo>
                  <a:lnTo>
                    <a:pt x="313292" y="778636"/>
                  </a:lnTo>
                  <a:lnTo>
                    <a:pt x="330223" y="736731"/>
                  </a:lnTo>
                  <a:lnTo>
                    <a:pt x="349582" y="695745"/>
                  </a:lnTo>
                  <a:lnTo>
                    <a:pt x="371351" y="655792"/>
                  </a:lnTo>
                  <a:lnTo>
                    <a:pt x="395511" y="616989"/>
                  </a:lnTo>
                  <a:lnTo>
                    <a:pt x="422044" y="579451"/>
                  </a:lnTo>
                  <a:lnTo>
                    <a:pt x="450931" y="543293"/>
                  </a:lnTo>
                  <a:lnTo>
                    <a:pt x="482155" y="508632"/>
                  </a:lnTo>
                  <a:lnTo>
                    <a:pt x="515697" y="475582"/>
                  </a:lnTo>
                  <a:lnTo>
                    <a:pt x="551538" y="444260"/>
                  </a:lnTo>
                  <a:lnTo>
                    <a:pt x="589661" y="414782"/>
                  </a:lnTo>
                  <a:lnTo>
                    <a:pt x="434721" y="201422"/>
                  </a:lnTo>
                  <a:lnTo>
                    <a:pt x="394605" y="232074"/>
                  </a:lnTo>
                  <a:lnTo>
                    <a:pt x="356197" y="264432"/>
                  </a:lnTo>
                  <a:lnTo>
                    <a:pt x="319536" y="298422"/>
                  </a:lnTo>
                  <a:lnTo>
                    <a:pt x="284658" y="333971"/>
                  </a:lnTo>
                  <a:lnTo>
                    <a:pt x="251602" y="371004"/>
                  </a:lnTo>
                  <a:lnTo>
                    <a:pt x="220406" y="409449"/>
                  </a:lnTo>
                  <a:lnTo>
                    <a:pt x="191106" y="449231"/>
                  </a:lnTo>
                  <a:lnTo>
                    <a:pt x="163741" y="490276"/>
                  </a:lnTo>
                  <a:lnTo>
                    <a:pt x="138349" y="532512"/>
                  </a:lnTo>
                  <a:lnTo>
                    <a:pt x="114966" y="575865"/>
                  </a:lnTo>
                  <a:lnTo>
                    <a:pt x="93632" y="620261"/>
                  </a:lnTo>
                  <a:lnTo>
                    <a:pt x="74383" y="665626"/>
                  </a:lnTo>
                  <a:lnTo>
                    <a:pt x="57257" y="711887"/>
                  </a:lnTo>
                  <a:lnTo>
                    <a:pt x="42293" y="758969"/>
                  </a:lnTo>
                  <a:lnTo>
                    <a:pt x="29527" y="806801"/>
                  </a:lnTo>
                  <a:lnTo>
                    <a:pt x="18998" y="855307"/>
                  </a:lnTo>
                  <a:lnTo>
                    <a:pt x="10743" y="904414"/>
                  </a:lnTo>
                  <a:lnTo>
                    <a:pt x="4799" y="954049"/>
                  </a:lnTo>
                  <a:lnTo>
                    <a:pt x="1206" y="1004138"/>
                  </a:lnTo>
                  <a:lnTo>
                    <a:pt x="0" y="1054608"/>
                  </a:lnTo>
                  <a:lnTo>
                    <a:pt x="1085" y="1102879"/>
                  </a:lnTo>
                  <a:lnTo>
                    <a:pt x="4310" y="1150594"/>
                  </a:lnTo>
                  <a:lnTo>
                    <a:pt x="9627" y="1197704"/>
                  </a:lnTo>
                  <a:lnTo>
                    <a:pt x="16991" y="1244165"/>
                  </a:lnTo>
                  <a:lnTo>
                    <a:pt x="26355" y="1289928"/>
                  </a:lnTo>
                  <a:lnTo>
                    <a:pt x="37673" y="1334947"/>
                  </a:lnTo>
                  <a:lnTo>
                    <a:pt x="50897" y="1379177"/>
                  </a:lnTo>
                  <a:lnTo>
                    <a:pt x="65981" y="1422570"/>
                  </a:lnTo>
                  <a:lnTo>
                    <a:pt x="82879" y="1465079"/>
                  </a:lnTo>
                  <a:lnTo>
                    <a:pt x="101544" y="1506660"/>
                  </a:lnTo>
                  <a:lnTo>
                    <a:pt x="121930" y="1547264"/>
                  </a:lnTo>
                  <a:lnTo>
                    <a:pt x="143989" y="1586846"/>
                  </a:lnTo>
                  <a:lnTo>
                    <a:pt x="167676" y="1625358"/>
                  </a:lnTo>
                  <a:lnTo>
                    <a:pt x="192945" y="1662755"/>
                  </a:lnTo>
                  <a:lnTo>
                    <a:pt x="219747" y="1698990"/>
                  </a:lnTo>
                  <a:lnTo>
                    <a:pt x="248037" y="1734016"/>
                  </a:lnTo>
                  <a:lnTo>
                    <a:pt x="277769" y="1767787"/>
                  </a:lnTo>
                  <a:lnTo>
                    <a:pt x="308895" y="1800256"/>
                  </a:lnTo>
                  <a:lnTo>
                    <a:pt x="341370" y="1831377"/>
                  </a:lnTo>
                  <a:lnTo>
                    <a:pt x="375146" y="1861104"/>
                  </a:lnTo>
                  <a:lnTo>
                    <a:pt x="410177" y="1889389"/>
                  </a:lnTo>
                  <a:lnTo>
                    <a:pt x="446417" y="1916186"/>
                  </a:lnTo>
                  <a:lnTo>
                    <a:pt x="483819" y="1941449"/>
                  </a:lnTo>
                  <a:lnTo>
                    <a:pt x="522336" y="1965132"/>
                  </a:lnTo>
                  <a:lnTo>
                    <a:pt x="561923" y="1987187"/>
                  </a:lnTo>
                  <a:lnTo>
                    <a:pt x="602531" y="2007568"/>
                  </a:lnTo>
                  <a:lnTo>
                    <a:pt x="644116" y="2026229"/>
                  </a:lnTo>
                  <a:lnTo>
                    <a:pt x="686629" y="2043123"/>
                  </a:lnTo>
                  <a:lnTo>
                    <a:pt x="730026" y="2058204"/>
                  </a:lnTo>
                  <a:lnTo>
                    <a:pt x="774259" y="2071425"/>
                  </a:lnTo>
                  <a:lnTo>
                    <a:pt x="819281" y="2082739"/>
                  </a:lnTo>
                  <a:lnTo>
                    <a:pt x="865046" y="2092101"/>
                  </a:lnTo>
                  <a:lnTo>
                    <a:pt x="911508" y="2099463"/>
                  </a:lnTo>
                  <a:lnTo>
                    <a:pt x="958620" y="2104780"/>
                  </a:lnTo>
                  <a:lnTo>
                    <a:pt x="1006335" y="2108004"/>
                  </a:lnTo>
                  <a:lnTo>
                    <a:pt x="1054608" y="2109089"/>
                  </a:lnTo>
                  <a:lnTo>
                    <a:pt x="1102879" y="2108004"/>
                  </a:lnTo>
                  <a:lnTo>
                    <a:pt x="1150594" y="2104780"/>
                  </a:lnTo>
                  <a:lnTo>
                    <a:pt x="1197704" y="2099463"/>
                  </a:lnTo>
                  <a:lnTo>
                    <a:pt x="1244165" y="2092101"/>
                  </a:lnTo>
                  <a:lnTo>
                    <a:pt x="1289928" y="2082739"/>
                  </a:lnTo>
                  <a:lnTo>
                    <a:pt x="1334947" y="2071425"/>
                  </a:lnTo>
                  <a:lnTo>
                    <a:pt x="1379177" y="2058204"/>
                  </a:lnTo>
                  <a:lnTo>
                    <a:pt x="1422570" y="2043123"/>
                  </a:lnTo>
                  <a:lnTo>
                    <a:pt x="1465079" y="2026229"/>
                  </a:lnTo>
                  <a:lnTo>
                    <a:pt x="1506660" y="2007568"/>
                  </a:lnTo>
                  <a:lnTo>
                    <a:pt x="1547264" y="1987187"/>
                  </a:lnTo>
                  <a:lnTo>
                    <a:pt x="1586846" y="1965132"/>
                  </a:lnTo>
                  <a:lnTo>
                    <a:pt x="1625358" y="1941449"/>
                  </a:lnTo>
                  <a:lnTo>
                    <a:pt x="1662755" y="1916186"/>
                  </a:lnTo>
                  <a:lnTo>
                    <a:pt x="1698990" y="1889389"/>
                  </a:lnTo>
                  <a:lnTo>
                    <a:pt x="1734016" y="1861104"/>
                  </a:lnTo>
                  <a:lnTo>
                    <a:pt x="1767787" y="1831377"/>
                  </a:lnTo>
                  <a:lnTo>
                    <a:pt x="1800256" y="1800256"/>
                  </a:lnTo>
                  <a:lnTo>
                    <a:pt x="1831377" y="1767787"/>
                  </a:lnTo>
                  <a:lnTo>
                    <a:pt x="1861104" y="1734016"/>
                  </a:lnTo>
                  <a:lnTo>
                    <a:pt x="1889389" y="1698990"/>
                  </a:lnTo>
                  <a:lnTo>
                    <a:pt x="1916186" y="1662755"/>
                  </a:lnTo>
                  <a:lnTo>
                    <a:pt x="1941449" y="1625358"/>
                  </a:lnTo>
                  <a:lnTo>
                    <a:pt x="1965132" y="1586846"/>
                  </a:lnTo>
                  <a:lnTo>
                    <a:pt x="1987187" y="1547264"/>
                  </a:lnTo>
                  <a:lnTo>
                    <a:pt x="2007568" y="1506660"/>
                  </a:lnTo>
                  <a:lnTo>
                    <a:pt x="2026229" y="1465079"/>
                  </a:lnTo>
                  <a:lnTo>
                    <a:pt x="2043123" y="1422570"/>
                  </a:lnTo>
                  <a:lnTo>
                    <a:pt x="2058204" y="1379177"/>
                  </a:lnTo>
                  <a:lnTo>
                    <a:pt x="2071425" y="1334947"/>
                  </a:lnTo>
                  <a:lnTo>
                    <a:pt x="2082739" y="1289928"/>
                  </a:lnTo>
                  <a:lnTo>
                    <a:pt x="2092101" y="1244165"/>
                  </a:lnTo>
                  <a:lnTo>
                    <a:pt x="2099463" y="1197704"/>
                  </a:lnTo>
                  <a:lnTo>
                    <a:pt x="2104780" y="1150594"/>
                  </a:lnTo>
                  <a:lnTo>
                    <a:pt x="2108004" y="1102879"/>
                  </a:lnTo>
                  <a:lnTo>
                    <a:pt x="2109089" y="1054608"/>
                  </a:lnTo>
                  <a:lnTo>
                    <a:pt x="2108004" y="1006335"/>
                  </a:lnTo>
                  <a:lnTo>
                    <a:pt x="2104780" y="958620"/>
                  </a:lnTo>
                  <a:lnTo>
                    <a:pt x="2099463" y="911508"/>
                  </a:lnTo>
                  <a:lnTo>
                    <a:pt x="2092101" y="865046"/>
                  </a:lnTo>
                  <a:lnTo>
                    <a:pt x="2082739" y="819281"/>
                  </a:lnTo>
                  <a:lnTo>
                    <a:pt x="2071425" y="774259"/>
                  </a:lnTo>
                  <a:lnTo>
                    <a:pt x="2058204" y="730026"/>
                  </a:lnTo>
                  <a:lnTo>
                    <a:pt x="2043123" y="686629"/>
                  </a:lnTo>
                  <a:lnTo>
                    <a:pt x="2026229" y="644116"/>
                  </a:lnTo>
                  <a:lnTo>
                    <a:pt x="2007568" y="602531"/>
                  </a:lnTo>
                  <a:lnTo>
                    <a:pt x="1987187" y="561923"/>
                  </a:lnTo>
                  <a:lnTo>
                    <a:pt x="1965132" y="522336"/>
                  </a:lnTo>
                  <a:lnTo>
                    <a:pt x="1941449" y="483819"/>
                  </a:lnTo>
                  <a:lnTo>
                    <a:pt x="1916186" y="446417"/>
                  </a:lnTo>
                  <a:lnTo>
                    <a:pt x="1889389" y="410177"/>
                  </a:lnTo>
                  <a:lnTo>
                    <a:pt x="1861104" y="375146"/>
                  </a:lnTo>
                  <a:lnTo>
                    <a:pt x="1831377" y="341370"/>
                  </a:lnTo>
                  <a:lnTo>
                    <a:pt x="1800256" y="308895"/>
                  </a:lnTo>
                  <a:lnTo>
                    <a:pt x="1767787" y="277769"/>
                  </a:lnTo>
                  <a:lnTo>
                    <a:pt x="1734016" y="248037"/>
                  </a:lnTo>
                  <a:lnTo>
                    <a:pt x="1698990" y="219747"/>
                  </a:lnTo>
                  <a:lnTo>
                    <a:pt x="1662755" y="192945"/>
                  </a:lnTo>
                  <a:lnTo>
                    <a:pt x="1625358" y="167676"/>
                  </a:lnTo>
                  <a:lnTo>
                    <a:pt x="1586846" y="143989"/>
                  </a:lnTo>
                  <a:lnTo>
                    <a:pt x="1547264" y="121930"/>
                  </a:lnTo>
                  <a:lnTo>
                    <a:pt x="1506660" y="101544"/>
                  </a:lnTo>
                  <a:lnTo>
                    <a:pt x="1465079" y="82879"/>
                  </a:lnTo>
                  <a:lnTo>
                    <a:pt x="1422570" y="65981"/>
                  </a:lnTo>
                  <a:lnTo>
                    <a:pt x="1379177" y="50897"/>
                  </a:lnTo>
                  <a:lnTo>
                    <a:pt x="1334947" y="37673"/>
                  </a:lnTo>
                  <a:lnTo>
                    <a:pt x="1289928" y="26355"/>
                  </a:lnTo>
                  <a:lnTo>
                    <a:pt x="1244165" y="16991"/>
                  </a:lnTo>
                  <a:lnTo>
                    <a:pt x="1197704" y="9627"/>
                  </a:lnTo>
                  <a:lnTo>
                    <a:pt x="1150594" y="4310"/>
                  </a:lnTo>
                  <a:lnTo>
                    <a:pt x="1102879" y="1085"/>
                  </a:lnTo>
                  <a:lnTo>
                    <a:pt x="1054608" y="0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7FC4018E-B3E0-C1BD-D97C-1F36562C10F1}"/>
                </a:ext>
              </a:extLst>
            </p:cNvPr>
            <p:cNvSpPr/>
            <p:nvPr/>
          </p:nvSpPr>
          <p:spPr>
            <a:xfrm>
              <a:off x="3495420" y="2729356"/>
              <a:ext cx="620395" cy="415290"/>
            </a:xfrm>
            <a:custGeom>
              <a:avLst/>
              <a:gdLst/>
              <a:ahLst/>
              <a:cxnLst/>
              <a:rect l="l" t="t" r="r" b="b"/>
              <a:pathLst>
                <a:path w="620395" h="415289">
                  <a:moveTo>
                    <a:pt x="619887" y="0"/>
                  </a:moveTo>
                  <a:lnTo>
                    <a:pt x="568599" y="1248"/>
                  </a:lnTo>
                  <a:lnTo>
                    <a:pt x="517602" y="4975"/>
                  </a:lnTo>
                  <a:lnTo>
                    <a:pt x="466982" y="11153"/>
                  </a:lnTo>
                  <a:lnTo>
                    <a:pt x="416822" y="19752"/>
                  </a:lnTo>
                  <a:lnTo>
                    <a:pt x="367207" y="30744"/>
                  </a:lnTo>
                  <a:lnTo>
                    <a:pt x="318220" y="44100"/>
                  </a:lnTo>
                  <a:lnTo>
                    <a:pt x="269946" y="59794"/>
                  </a:lnTo>
                  <a:lnTo>
                    <a:pt x="222470" y="77794"/>
                  </a:lnTo>
                  <a:lnTo>
                    <a:pt x="175875" y="98075"/>
                  </a:lnTo>
                  <a:lnTo>
                    <a:pt x="130247" y="120606"/>
                  </a:lnTo>
                  <a:lnTo>
                    <a:pt x="85668" y="145360"/>
                  </a:lnTo>
                  <a:lnTo>
                    <a:pt x="42225" y="172308"/>
                  </a:lnTo>
                  <a:lnTo>
                    <a:pt x="0" y="201422"/>
                  </a:lnTo>
                  <a:lnTo>
                    <a:pt x="154940" y="414782"/>
                  </a:lnTo>
                  <a:lnTo>
                    <a:pt x="196282" y="386694"/>
                  </a:lnTo>
                  <a:lnTo>
                    <a:pt x="239138" y="361366"/>
                  </a:lnTo>
                  <a:lnTo>
                    <a:pt x="283372" y="338844"/>
                  </a:lnTo>
                  <a:lnTo>
                    <a:pt x="328842" y="319174"/>
                  </a:lnTo>
                  <a:lnTo>
                    <a:pt x="375412" y="302402"/>
                  </a:lnTo>
                  <a:lnTo>
                    <a:pt x="422941" y="288576"/>
                  </a:lnTo>
                  <a:lnTo>
                    <a:pt x="471292" y="277741"/>
                  </a:lnTo>
                  <a:lnTo>
                    <a:pt x="520326" y="269945"/>
                  </a:lnTo>
                  <a:lnTo>
                    <a:pt x="569903" y="265233"/>
                  </a:lnTo>
                  <a:lnTo>
                    <a:pt x="619887" y="263652"/>
                  </a:lnTo>
                  <a:lnTo>
                    <a:pt x="619887" y="0"/>
                  </a:lnTo>
                  <a:close/>
                </a:path>
              </a:pathLst>
            </a:custGeom>
            <a:solidFill>
              <a:srgbClr val="FFE0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object 8">
            <a:extLst>
              <a:ext uri="{FF2B5EF4-FFF2-40B4-BE49-F238E27FC236}">
                <a16:creationId xmlns:a16="http://schemas.microsoft.com/office/drawing/2014/main" id="{FA6A639A-F3D4-0493-6094-3EABD0847E7A}"/>
              </a:ext>
            </a:extLst>
          </p:cNvPr>
          <p:cNvSpPr txBox="1"/>
          <p:nvPr/>
        </p:nvSpPr>
        <p:spPr>
          <a:xfrm>
            <a:off x="6886702" y="3054187"/>
            <a:ext cx="837565" cy="1238250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54%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4610" marR="0" lvl="0" indent="0" algn="l" defTabSz="914400" rtl="0" eaLnBrk="1" fontAlgn="auto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95%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3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36–70%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84F398A0-E3E0-DC3A-F700-E6D88193A38A}"/>
              </a:ext>
            </a:extLst>
          </p:cNvPr>
          <p:cNvSpPr txBox="1"/>
          <p:nvPr/>
        </p:nvSpPr>
        <p:spPr>
          <a:xfrm>
            <a:off x="3701535" y="3054187"/>
            <a:ext cx="837565" cy="1238250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2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90%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3505" marR="83185" lvl="0" indent="0" algn="ctr" defTabSz="914400" rtl="0" eaLnBrk="1" fontAlgn="auto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95%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CI: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BD7B23B-CBC1-1FBB-50D5-BE6CACB3A9E8}"/>
              </a:ext>
            </a:extLst>
          </p:cNvPr>
          <p:cNvSpPr txBox="1"/>
          <p:nvPr/>
        </p:nvSpPr>
        <p:spPr>
          <a:xfrm>
            <a:off x="6759581" y="2066671"/>
            <a:ext cx="11410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CRICKET: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RAS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wt</a:t>
            </a:r>
            <a:r>
              <a:rPr kumimoji="0" sz="1200" b="0" i="0" u="none" strike="noStrike" kern="1200" cap="none" spc="4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mCRC</a:t>
            </a:r>
            <a:r>
              <a:rPr kumimoji="0" sz="1200" b="0" i="0" u="none" strike="noStrike" kern="1200" cap="none" spc="-30" normalizeH="0" baseline="24305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‡</a:t>
            </a:r>
            <a:endParaRPr kumimoji="0" sz="1200" b="0" i="0" u="none" strike="noStrike" kern="1200" cap="none" spc="0" normalizeH="0" baseline="24305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(n=28)</a:t>
            </a:r>
            <a:r>
              <a:rPr kumimoji="0" sz="1200" b="0" i="0" u="none" strike="noStrike" kern="1200" cap="none" spc="-15" normalizeH="0" baseline="24305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1200" b="0" i="0" u="none" strike="noStrike" kern="1200" cap="none" spc="0" normalizeH="0" baseline="24305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A23F132-9C52-5B87-10F9-E7A49FCDB1F1}"/>
              </a:ext>
            </a:extLst>
          </p:cNvPr>
          <p:cNvSpPr txBox="1"/>
          <p:nvPr/>
        </p:nvSpPr>
        <p:spPr>
          <a:xfrm>
            <a:off x="695069" y="2042500"/>
            <a:ext cx="622109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4215" marR="0" lvl="0" indent="0" algn="l" defTabSz="914400" rtl="0" eaLnBrk="1" fontAlgn="auto" latinLnBrk="0" hangingPunct="1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Santini: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2740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KRAS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wt</a:t>
            </a:r>
            <a:r>
              <a:rPr kumimoji="0" sz="1200" b="0" i="0" u="none" strike="noStrike" kern="1200" cap="none" spc="4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mCRC</a:t>
            </a:r>
            <a:r>
              <a:rPr kumimoji="0" sz="1200" b="0" i="0" u="none" strike="noStrike" kern="1200" cap="none" spc="-30" normalizeH="0" baseline="24305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†</a:t>
            </a:r>
            <a:endParaRPr kumimoji="0" sz="1200" b="0" i="0" u="none" strike="noStrike" kern="1200" cap="none" spc="0" normalizeH="0" baseline="2430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734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(n=39)</a:t>
            </a:r>
            <a:r>
              <a:rPr kumimoji="0" sz="1200" b="0" i="0" u="none" strike="noStrike" kern="1200" cap="none" spc="-15" normalizeH="0" baseline="24305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200" b="0" i="0" u="none" strike="noStrike" kern="1200" cap="none" spc="0" normalizeH="0" baseline="2430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D453DC86-68CD-BD9A-038E-DBC72A6FB8BC}"/>
              </a:ext>
            </a:extLst>
          </p:cNvPr>
          <p:cNvSpPr txBox="1"/>
          <p:nvPr/>
        </p:nvSpPr>
        <p:spPr>
          <a:xfrm>
            <a:off x="7482840" y="5102354"/>
            <a:ext cx="2459990" cy="467995"/>
          </a:xfrm>
          <a:prstGeom prst="rect">
            <a:avLst/>
          </a:prstGeom>
          <a:ln w="15875">
            <a:solidFill>
              <a:srgbClr val="FF65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344805" marR="0" lvl="0" indent="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9.8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9596A8E9-7EF2-4626-5E10-A2CBE20CE5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548" y="232236"/>
            <a:ext cx="1107059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7465" marR="30480">
              <a:lnSpc>
                <a:spcPts val="1939"/>
              </a:lnSpc>
              <a:spcBef>
                <a:spcPts val="345"/>
              </a:spcBef>
            </a:pPr>
            <a:r>
              <a:rPr sz="2000" dirty="0">
                <a:solidFill>
                  <a:srgbClr val="000099"/>
                </a:solidFill>
              </a:rPr>
              <a:t>Starting</a:t>
            </a:r>
            <a:r>
              <a:rPr sz="2000" b="0" spc="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with</a:t>
            </a:r>
            <a:r>
              <a:rPr sz="2000" b="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Erbitux</a:t>
            </a:r>
            <a:r>
              <a:rPr sz="2000" b="0" spc="277" baseline="25462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+</a:t>
            </a:r>
            <a:r>
              <a:rPr sz="2000" b="0" spc="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CT*</a:t>
            </a:r>
            <a:r>
              <a:rPr sz="2000" b="0" spc="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in</a:t>
            </a:r>
            <a:r>
              <a:rPr sz="2000" b="0" spc="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1L</a:t>
            </a:r>
            <a:r>
              <a:rPr sz="2000" b="0" spc="-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enables</a:t>
            </a:r>
            <a:r>
              <a:rPr sz="2000" b="0" spc="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rechallenge</a:t>
            </a:r>
            <a:r>
              <a:rPr sz="2000" b="0" spc="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in</a:t>
            </a:r>
            <a:r>
              <a:rPr sz="2000" b="0" spc="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later</a:t>
            </a:r>
            <a:r>
              <a:rPr sz="2000" b="0" spc="4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lines:</a:t>
            </a:r>
            <a:r>
              <a:rPr sz="2000" b="0" spc="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Rechallenge</a:t>
            </a:r>
            <a:r>
              <a:rPr sz="2000" b="0" spc="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with</a:t>
            </a:r>
            <a:r>
              <a:rPr sz="2000" b="0" spc="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Erbitux</a:t>
            </a:r>
            <a:r>
              <a:rPr sz="2000" baseline="25462" dirty="0">
                <a:solidFill>
                  <a:srgbClr val="000099"/>
                </a:solidFill>
              </a:rPr>
              <a:t>®</a:t>
            </a:r>
            <a:r>
              <a:rPr sz="2000" b="0" spc="277" baseline="25462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+</a:t>
            </a:r>
            <a:r>
              <a:rPr sz="2000" b="0" spc="3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0099"/>
                </a:solidFill>
              </a:rPr>
              <a:t>CT*</a:t>
            </a:r>
            <a:r>
              <a:rPr sz="2000" b="0" spc="-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has</a:t>
            </a:r>
            <a:r>
              <a:rPr sz="2000" b="0" spc="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demonstrated</a:t>
            </a:r>
            <a:r>
              <a:rPr sz="2000" b="0" spc="3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effective</a:t>
            </a:r>
            <a:r>
              <a:rPr sz="2000" b="0" spc="7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disease</a:t>
            </a:r>
            <a:r>
              <a:rPr sz="2000" b="0" spc="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control</a:t>
            </a:r>
            <a:r>
              <a:rPr sz="2000" b="0" spc="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in</a:t>
            </a:r>
            <a:r>
              <a:rPr sz="2000" b="0" spc="2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patients</a:t>
            </a:r>
            <a:r>
              <a:rPr sz="2000" b="0" spc="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with</a:t>
            </a:r>
            <a:r>
              <a:rPr sz="2000" b="0" spc="1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99"/>
                </a:solidFill>
                <a:latin typeface="Arial"/>
                <a:cs typeface="Arial"/>
              </a:rPr>
              <a:t>RAS</a:t>
            </a:r>
            <a:r>
              <a:rPr sz="2000" b="0" spc="25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99"/>
                </a:solidFill>
              </a:rPr>
              <a:t>wt</a:t>
            </a:r>
            <a:r>
              <a:rPr sz="2000" b="0" spc="-10" dirty="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99"/>
                </a:solidFill>
              </a:rPr>
              <a:t>mCRC</a:t>
            </a:r>
            <a:r>
              <a:rPr sz="2000" spc="-15" baseline="25462" dirty="0">
                <a:solidFill>
                  <a:srgbClr val="000099"/>
                </a:solidFill>
              </a:rPr>
              <a:t>1,2</a:t>
            </a:r>
            <a:endParaRPr sz="2000" baseline="25462" dirty="0"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2D755C4B-8EF3-B003-7DF2-EF98BF7A5BF9}"/>
              </a:ext>
            </a:extLst>
          </p:cNvPr>
          <p:cNvSpPr txBox="1"/>
          <p:nvPr/>
        </p:nvSpPr>
        <p:spPr>
          <a:xfrm>
            <a:off x="77209" y="5681406"/>
            <a:ext cx="1185238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-15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Irinotecan-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</a:t>
            </a:r>
            <a:r>
              <a:rPr kumimoji="0" sz="8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CT;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750" b="0" i="0" u="none" strike="noStrike" kern="1200" cap="none" spc="0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†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Erbitux</a:t>
            </a:r>
            <a:r>
              <a:rPr kumimoji="0" sz="750" b="0" i="0" u="none" strike="noStrike" kern="1200" cap="none" spc="0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®</a:t>
            </a:r>
            <a:r>
              <a:rPr kumimoji="0" sz="750" b="0" i="0" u="none" strike="noStrike" kern="1200" cap="none" spc="165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approved</a:t>
            </a:r>
            <a:r>
              <a:rPr kumimoji="0" sz="800" b="0" i="0" u="none" strike="noStrike" kern="1200" cap="none" spc="4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</a:t>
            </a:r>
            <a:r>
              <a:rPr kumimoji="0" sz="8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EGFR-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expressing,</a:t>
            </a:r>
            <a:r>
              <a:rPr kumimoji="0" sz="800" b="0" i="0" u="none" strike="noStrike" kern="1200" cap="none" spc="3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RAS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wt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mCRC: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combination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irinotecan-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</a:t>
            </a:r>
            <a:r>
              <a:rPr kumimoji="0" sz="800" b="0" i="0" u="none" strike="noStrike" kern="1200" cap="none" spc="3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CT,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1L</a:t>
            </a:r>
            <a:r>
              <a:rPr kumimoji="0" sz="800" b="0" i="0" u="none" strike="noStrike" kern="1200" cap="none" spc="50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combination</a:t>
            </a:r>
            <a:r>
              <a:rPr kumimoji="0" sz="800" b="0" i="0" u="none" strike="noStrike" kern="1200" cap="none" spc="-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FOLFOX,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</a:t>
            </a:r>
            <a:r>
              <a:rPr kumimoji="0" sz="800" b="0" i="0" u="none" strike="noStrike" kern="1200" cap="none" spc="-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agent</a:t>
            </a:r>
            <a:r>
              <a:rPr kumimoji="0" sz="800" b="0" i="0" u="none" strike="noStrike" kern="1200" cap="none" spc="3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failed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oxaliplatin-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irinotecan-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therapy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intolerant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800" b="0" i="0" u="none" strike="noStrike" kern="1200" cap="none" spc="50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irinotecan;</a:t>
            </a:r>
            <a:r>
              <a:rPr kumimoji="0" sz="750" b="0" i="0" u="none" strike="noStrike" kern="1200" cap="none" spc="0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750" b="0" i="0" u="none" strike="noStrike" kern="1200" cap="none" spc="120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750" b="0" i="0" u="none" strike="noStrike" kern="1200" cap="none" spc="0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‡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received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Erbitux</a:t>
            </a:r>
            <a:r>
              <a:rPr kumimoji="0" sz="750" b="0" i="0" u="none" strike="noStrike" kern="1200" cap="none" spc="0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®</a:t>
            </a:r>
            <a:r>
              <a:rPr kumimoji="0" sz="750" b="0" i="0" u="none" strike="noStrike" kern="1200" cap="none" spc="142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every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while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Erbitux</a:t>
            </a:r>
            <a:r>
              <a:rPr kumimoji="0" sz="750" b="0" i="0" u="none" strike="noStrike" kern="1200" cap="none" spc="0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®</a:t>
            </a:r>
            <a:r>
              <a:rPr kumimoji="0" sz="750" b="0" i="0" u="none" strike="noStrike" kern="1200" cap="none" spc="30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SmPC</a:t>
            </a:r>
            <a:r>
              <a:rPr kumimoji="0" sz="800" b="0" i="0" u="none" strike="noStrike" kern="1200" cap="none" spc="-3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Erbitux</a:t>
            </a:r>
            <a:r>
              <a:rPr kumimoji="0" sz="750" b="0" i="0" u="none" strike="noStrike" kern="1200" cap="none" spc="0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®</a:t>
            </a:r>
            <a:r>
              <a:rPr kumimoji="0" sz="750" b="0" i="0" u="none" strike="noStrike" kern="1200" cap="none" spc="142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administered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once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week.</a:t>
            </a:r>
            <a:r>
              <a:rPr kumimoji="0" sz="750" b="0" i="0" u="none" strike="noStrike" kern="1200" cap="none" spc="-15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750" b="0" i="0" u="none" strike="noStrike" kern="1200" cap="none" spc="0" normalizeH="0" baseline="27777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8" name="object 15">
            <a:extLst>
              <a:ext uri="{FF2B5EF4-FFF2-40B4-BE49-F238E27FC236}">
                <a16:creationId xmlns:a16="http://schemas.microsoft.com/office/drawing/2014/main" id="{6B2127D9-4AA0-BFB0-C931-E5C9DC57284A}"/>
              </a:ext>
            </a:extLst>
          </p:cNvPr>
          <p:cNvGrpSpPr/>
          <p:nvPr/>
        </p:nvGrpSpPr>
        <p:grpSpPr>
          <a:xfrm>
            <a:off x="8038210" y="4589271"/>
            <a:ext cx="357505" cy="386715"/>
            <a:chOff x="8038210" y="4589271"/>
            <a:chExt cx="357505" cy="386715"/>
          </a:xfrm>
        </p:grpSpPr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20BCC0B5-A0FB-0A7F-A053-F6124A29C248}"/>
                </a:ext>
              </a:extLst>
            </p:cNvPr>
            <p:cNvSpPr/>
            <p:nvPr/>
          </p:nvSpPr>
          <p:spPr>
            <a:xfrm>
              <a:off x="8041385" y="4592446"/>
              <a:ext cx="351155" cy="380365"/>
            </a:xfrm>
            <a:custGeom>
              <a:avLst/>
              <a:gdLst/>
              <a:ahLst/>
              <a:cxnLst/>
              <a:rect l="l" t="t" r="r" b="b"/>
              <a:pathLst>
                <a:path w="351154" h="380364">
                  <a:moveTo>
                    <a:pt x="148336" y="0"/>
                  </a:moveTo>
                  <a:lnTo>
                    <a:pt x="0" y="106934"/>
                  </a:lnTo>
                  <a:lnTo>
                    <a:pt x="128651" y="285242"/>
                  </a:lnTo>
                  <a:lnTo>
                    <a:pt x="54483" y="338709"/>
                  </a:lnTo>
                  <a:lnTo>
                    <a:pt x="309753" y="379984"/>
                  </a:lnTo>
                  <a:lnTo>
                    <a:pt x="351028" y="124714"/>
                  </a:lnTo>
                  <a:lnTo>
                    <a:pt x="276860" y="178181"/>
                  </a:lnTo>
                  <a:lnTo>
                    <a:pt x="148336" y="0"/>
                  </a:lnTo>
                  <a:close/>
                </a:path>
              </a:pathLst>
            </a:custGeom>
            <a:solidFill>
              <a:srgbClr val="FF65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83559A96-77A0-5CAE-EECF-BA9F1E899B46}"/>
                </a:ext>
              </a:extLst>
            </p:cNvPr>
            <p:cNvSpPr/>
            <p:nvPr/>
          </p:nvSpPr>
          <p:spPr>
            <a:xfrm>
              <a:off x="8041385" y="4592446"/>
              <a:ext cx="351155" cy="380365"/>
            </a:xfrm>
            <a:custGeom>
              <a:avLst/>
              <a:gdLst/>
              <a:ahLst/>
              <a:cxnLst/>
              <a:rect l="l" t="t" r="r" b="b"/>
              <a:pathLst>
                <a:path w="351154" h="380364">
                  <a:moveTo>
                    <a:pt x="148336" y="0"/>
                  </a:moveTo>
                  <a:lnTo>
                    <a:pt x="276860" y="178181"/>
                  </a:lnTo>
                  <a:lnTo>
                    <a:pt x="351028" y="124714"/>
                  </a:lnTo>
                  <a:lnTo>
                    <a:pt x="309753" y="379984"/>
                  </a:lnTo>
                  <a:lnTo>
                    <a:pt x="54483" y="338709"/>
                  </a:lnTo>
                  <a:lnTo>
                    <a:pt x="128651" y="285242"/>
                  </a:lnTo>
                  <a:lnTo>
                    <a:pt x="0" y="106934"/>
                  </a:lnTo>
                  <a:lnTo>
                    <a:pt x="148336" y="0"/>
                  </a:lnTo>
                  <a:close/>
                </a:path>
              </a:pathLst>
            </a:custGeom>
            <a:ln w="6350">
              <a:solidFill>
                <a:srgbClr val="FF65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9D3BB75-6CB0-BA6F-AF32-5A96096591AD}"/>
              </a:ext>
            </a:extLst>
          </p:cNvPr>
          <p:cNvSpPr txBox="1"/>
          <p:nvPr/>
        </p:nvSpPr>
        <p:spPr>
          <a:xfrm>
            <a:off x="395128" y="1258399"/>
            <a:ext cx="9657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DCR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II</a:t>
            </a:r>
            <a:r>
              <a:rPr kumimoji="0" lang="en-US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prospective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rechallenge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studies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Erbitux</a:t>
            </a:r>
            <a:r>
              <a:rPr kumimoji="0" lang="en-US" sz="1800" b="0" i="0" u="none" strike="noStrike" kern="1200" cap="none" spc="240" normalizeH="0" baseline="2645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3FE398-A370-4522-75FE-6DB26825185D}"/>
              </a:ext>
            </a:extLst>
          </p:cNvPr>
          <p:cNvSpPr txBox="1"/>
          <p:nvPr/>
        </p:nvSpPr>
        <p:spPr>
          <a:xfrm>
            <a:off x="-15472" y="6317178"/>
            <a:ext cx="61071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065" marR="0" lvl="0" indent="-22796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66065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Santini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D,</a:t>
            </a:r>
            <a:r>
              <a:rPr kumimoji="0" lang="en-US" sz="10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</a:t>
            </a:r>
            <a:r>
              <a:rPr kumimoji="0" lang="en-US" sz="10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</a:t>
            </a:r>
            <a:r>
              <a:rPr kumimoji="0" lang="en-US" sz="10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Oncol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2012;23:2313–2318;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6065" marR="0" lvl="0" indent="-2279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66065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Cremolini</a:t>
            </a:r>
            <a:r>
              <a:rPr kumimoji="0" lang="en-US" sz="1000" b="0" i="0" u="none" strike="noStrike" kern="1200" cap="none" spc="-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C,</a:t>
            </a:r>
            <a:r>
              <a:rPr kumimoji="0" lang="en-US" sz="10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</a:t>
            </a:r>
            <a:r>
              <a:rPr kumimoji="0" lang="en-US" sz="10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JAMA</a:t>
            </a:r>
            <a:r>
              <a:rPr kumimoji="0" lang="en-US" sz="10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Oncol</a:t>
            </a:r>
            <a:r>
              <a:rPr kumimoji="0" lang="en-US" sz="10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2019;5:343–350;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66065" marR="0" lvl="0" indent="-2279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66065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Erbitux</a:t>
            </a:r>
            <a:r>
              <a:rPr kumimoji="0" lang="en-US" sz="1000" b="0" i="0" u="none" strike="noStrike" kern="1200" cap="none" spc="0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SmPC,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June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2014;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081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F2A1F3-933B-4B7C-9830-390CF1AB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38351"/>
            <a:ext cx="10944225" cy="818401"/>
          </a:xfrm>
        </p:spPr>
        <p:txBody>
          <a:bodyPr>
            <a:noAutofit/>
          </a:bodyPr>
          <a:lstStyle/>
          <a:p>
            <a:pPr algn="l" rtl="0"/>
            <a:r>
              <a:rPr lang="en-GB" sz="3200" dirty="0"/>
              <a:t>The CRICKET trial provides evidence of the efficacy of cetuximab + irinotecan rechallenge in the 3L</a:t>
            </a:r>
            <a:r>
              <a:rPr lang="en-GB" sz="3200" baseline="30000" dirty="0"/>
              <a:t>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AC9D8-2E84-D8A8-7506-30DAE6E0F7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272000" y="5905581"/>
            <a:ext cx="8718972" cy="6915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*Eligibility was based on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status assessed using tissue samples prior to 1L therapy.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reassessment at baseline (i.e. at start of 3L</a:t>
            </a:r>
            <a:r>
              <a:rPr kumimoji="0" lang="en-GB" sz="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therapy) was not planned to determine eligibility as part of the study; †Patients in this study received cetuximab Q2W, while the EU SmPC states that cetuximab should be administered QW.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ctDNA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circulating tumor DNA.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Cremolini C, et al. JAMA Oncol 2019;5:343–350.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7D3765-6422-537A-E3EA-6ECA39887EB8}"/>
              </a:ext>
            </a:extLst>
          </p:cNvPr>
          <p:cNvSpPr/>
          <p:nvPr/>
        </p:nvSpPr>
        <p:spPr bwMode="gray">
          <a:xfrm>
            <a:off x="6979910" y="1420663"/>
            <a:ext cx="2664300" cy="1288257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91C535-B613-B2BF-1AE2-21543CA3D3E6}"/>
              </a:ext>
            </a:extLst>
          </p:cNvPr>
          <p:cNvGrpSpPr/>
          <p:nvPr/>
        </p:nvGrpSpPr>
        <p:grpSpPr>
          <a:xfrm>
            <a:off x="643492" y="1544272"/>
            <a:ext cx="10824608" cy="1236656"/>
            <a:chOff x="623672" y="1451229"/>
            <a:chExt cx="10025186" cy="12989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E35FC80-E9BC-26BC-D704-79D6CEE75D7D}"/>
                </a:ext>
              </a:extLst>
            </p:cNvPr>
            <p:cNvSpPr/>
            <p:nvPr/>
          </p:nvSpPr>
          <p:spPr bwMode="gray">
            <a:xfrm>
              <a:off x="7608156" y="1451229"/>
              <a:ext cx="3040702" cy="129897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28DF938-FCB1-6A50-AE77-F430E0580B18}"/>
                </a:ext>
              </a:extLst>
            </p:cNvPr>
            <p:cNvGrpSpPr/>
            <p:nvPr/>
          </p:nvGrpSpPr>
          <p:grpSpPr>
            <a:xfrm>
              <a:off x="623672" y="1752137"/>
              <a:ext cx="9918201" cy="739909"/>
              <a:chOff x="5191463" y="2316746"/>
              <a:chExt cx="9586964" cy="665806"/>
            </a:xfrm>
          </p:grpSpPr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49C84AD-8366-A1F0-AC51-E5F7CE1154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97415" y="2321090"/>
                <a:ext cx="2385126" cy="657119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lIns="36000" tIns="27000" rIns="36000" bIns="27000" anchor="ctr"/>
              <a:lstStyle>
                <a:defPPr>
                  <a:defRPr lang="fr-FR"/>
                </a:defPPr>
                <a:lvl1pPr algn="ctr">
                  <a:defRPr sz="9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Bevacizumab + FOLFOX/FOLFOXIRI/XELOX</a:t>
                </a:r>
              </a:p>
            </p:txBody>
          </p:sp>
          <p:sp>
            <p:nvSpPr>
              <p:cNvPr id="12" name="Textfeld 10">
                <a:extLst>
                  <a:ext uri="{FF2B5EF4-FFF2-40B4-BE49-F238E27FC236}">
                    <a16:creationId xmlns:a16="http://schemas.microsoft.com/office/drawing/2014/main" id="{D3444C06-154A-5EBE-18E6-D1656EE88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05577" y="2316746"/>
                <a:ext cx="1942272" cy="665806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36000" tIns="27000" rIns="36000" bIns="27000" anchor="ctr"/>
              <a:lstStyle>
                <a:defPPr>
                  <a:defRPr lang="fr-FR"/>
                </a:defPPr>
                <a:lvl1pPr algn="ctr">
                  <a:defRPr sz="9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Cetuximab</a:t>
                </a:r>
                <a:r>
                  <a:rPr kumimoji="0" lang="en-US" sz="1200" b="1" i="0" u="none" strike="noStrike" kern="0" cap="none" spc="0" normalizeH="0" baseline="30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†</a:t>
                </a: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+ FOLFIRI/FOLFOXIRI</a:t>
                </a:r>
              </a:p>
            </p:txBody>
          </p:sp>
          <p:sp>
            <p:nvSpPr>
              <p:cNvPr id="13" name="Rounded Rectangle 9">
                <a:extLst>
                  <a:ext uri="{FF2B5EF4-FFF2-40B4-BE49-F238E27FC236}">
                    <a16:creationId xmlns:a16="http://schemas.microsoft.com/office/drawing/2014/main" id="{CE2A58C2-FDA7-2D68-7E2A-1A269F66FB9C}"/>
                  </a:ext>
                </a:extLst>
              </p:cNvPr>
              <p:cNvSpPr/>
              <p:nvPr/>
            </p:nvSpPr>
            <p:spPr bwMode="gray">
              <a:xfrm>
                <a:off x="5191463" y="2321090"/>
                <a:ext cx="1418239" cy="65711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Patients with</a:t>
                </a:r>
                <a:b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</a:b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RAS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/</a:t>
                </a:r>
                <a:r>
                  <a:rPr kumimoji="0" lang="en-US" sz="12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BRAF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wt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* mCRC</a:t>
                </a:r>
              </a:p>
            </p:txBody>
          </p:sp>
          <p:cxnSp>
            <p:nvCxnSpPr>
              <p:cNvPr id="14" name="Gerade Verbindung mit Pfeil 61">
                <a:extLst>
                  <a:ext uri="{FF2B5EF4-FFF2-40B4-BE49-F238E27FC236}">
                    <a16:creationId xmlns:a16="http://schemas.microsoft.com/office/drawing/2014/main" id="{484309F9-EAFF-842E-04FF-60308C02FDA4}"/>
                  </a:ext>
                </a:extLst>
              </p:cNvPr>
              <p:cNvCxnSpPr>
                <a:cxnSpLocks noChangeShapeType="1"/>
                <a:endCxn id="12" idx="1"/>
              </p:cNvCxnSpPr>
              <p:nvPr/>
            </p:nvCxnSpPr>
            <p:spPr bwMode="auto">
              <a:xfrm>
                <a:off x="6609702" y="2648842"/>
                <a:ext cx="295875" cy="807"/>
              </a:xfrm>
              <a:prstGeom prst="straightConnector1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5" name="Textfeld 10">
                <a:extLst>
                  <a:ext uri="{FF2B5EF4-FFF2-40B4-BE49-F238E27FC236}">
                    <a16:creationId xmlns:a16="http://schemas.microsoft.com/office/drawing/2014/main" id="{FCD4CA65-3EE4-EEDB-0AFC-E028ADCBD6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61812" y="2323697"/>
                <a:ext cx="2716615" cy="607598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36000" tIns="27000" rIns="36000" bIns="27000" anchor="ctr"/>
              <a:lstStyle>
                <a:defPPr>
                  <a:defRPr lang="fr-FR"/>
                </a:defPPr>
                <a:lvl1pPr algn="ctr" defTabSz="685800">
                  <a:defRPr sz="1200" b="1" kern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500 mg/m</a:t>
                </a:r>
                <a:r>
                  <a:rPr kumimoji="0" lang="en-US" sz="12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Q2W cetuximab</a:t>
                </a:r>
                <a:r>
                  <a:rPr kumimoji="0" lang="en-US" sz="12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†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rechallenge + irinotecan</a:t>
                </a:r>
                <a:r>
                  <a:rPr kumimoji="0" lang="en-US" sz="12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(N=28)</a:t>
                </a:r>
              </a:p>
            </p:txBody>
          </p:sp>
          <p:cxnSp>
            <p:nvCxnSpPr>
              <p:cNvPr id="16" name="Gerade Verbindung mit Pfeil 61">
                <a:extLst>
                  <a:ext uri="{FF2B5EF4-FFF2-40B4-BE49-F238E27FC236}">
                    <a16:creationId xmlns:a16="http://schemas.microsoft.com/office/drawing/2014/main" id="{37676592-E64C-7FDE-0E50-8969AF5E33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67877" y="2691836"/>
                <a:ext cx="258351" cy="0"/>
              </a:xfrm>
              <a:prstGeom prst="straightConnector1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</p:cxnSp>
          <p:cxnSp>
            <p:nvCxnSpPr>
              <p:cNvPr id="17" name="Gerade Verbindung mit Pfeil 61">
                <a:extLst>
                  <a:ext uri="{FF2B5EF4-FFF2-40B4-BE49-F238E27FC236}">
                    <a16:creationId xmlns:a16="http://schemas.microsoft.com/office/drawing/2014/main" id="{CDC293FE-4C61-D1DF-B8A2-8F76DAFF91C5}"/>
                  </a:ext>
                </a:extLst>
              </p:cNvPr>
              <p:cNvCxnSpPr>
                <a:cxnSpLocks noChangeShapeType="1"/>
                <a:stCxn id="11" idx="3"/>
              </p:cNvCxnSpPr>
              <p:nvPr/>
            </p:nvCxnSpPr>
            <p:spPr bwMode="auto">
              <a:xfrm>
                <a:off x="11482541" y="2649649"/>
                <a:ext cx="449328" cy="0"/>
              </a:xfrm>
              <a:prstGeom prst="straightConnector1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8" name="Gerade Verbindung mit Pfeil 61">
                <a:extLst>
                  <a:ext uri="{FF2B5EF4-FFF2-40B4-BE49-F238E27FC236}">
                    <a16:creationId xmlns:a16="http://schemas.microsoft.com/office/drawing/2014/main" id="{E3FFFCF5-5787-350D-3AD5-01F805771102}"/>
                  </a:ext>
                </a:extLst>
              </p:cNvPr>
              <p:cNvCxnSpPr>
                <a:cxnSpLocks noChangeShapeType="1"/>
                <a:stCxn id="12" idx="3"/>
                <a:endCxn id="11" idx="1"/>
              </p:cNvCxnSpPr>
              <p:nvPr/>
            </p:nvCxnSpPr>
            <p:spPr bwMode="auto">
              <a:xfrm>
                <a:off x="8847849" y="2649649"/>
                <a:ext cx="249566" cy="0"/>
              </a:xfrm>
              <a:prstGeom prst="straightConnector1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E9D408-3F4D-650C-5358-A2DE279F919D}"/>
                </a:ext>
              </a:extLst>
            </p:cNvPr>
            <p:cNvSpPr txBox="1"/>
            <p:nvPr/>
          </p:nvSpPr>
          <p:spPr bwMode="gray">
            <a:xfrm>
              <a:off x="8270530" y="1485364"/>
              <a:ext cx="127551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CRICKET</a:t>
              </a:r>
              <a:endPara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109A622-73DB-BFB5-A6CD-11AA23504D52}"/>
              </a:ext>
            </a:extLst>
          </p:cNvPr>
          <p:cNvSpPr txBox="1"/>
          <p:nvPr/>
        </p:nvSpPr>
        <p:spPr bwMode="gray">
          <a:xfrm>
            <a:off x="7470820" y="2524254"/>
            <a:ext cx="438582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endpoint: ORR</a:t>
            </a:r>
            <a:endParaRPr kumimoji="0" lang="en-US" sz="1200" b="0" i="0" u="none" strike="noStrike" kern="1200" cap="none" spc="0" normalizeH="0" baseline="3000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BCD28C-9832-3814-D94F-BB7075430C21}"/>
              </a:ext>
            </a:extLst>
          </p:cNvPr>
          <p:cNvGrpSpPr/>
          <p:nvPr/>
        </p:nvGrpSpPr>
        <p:grpSpPr>
          <a:xfrm>
            <a:off x="7927202" y="980728"/>
            <a:ext cx="2849318" cy="461665"/>
            <a:chOff x="4907906" y="5384078"/>
            <a:chExt cx="3008108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99FA11-262E-2D09-87F5-73FF80FC817A}"/>
                </a:ext>
              </a:extLst>
            </p:cNvPr>
            <p:cNvSpPr txBox="1"/>
            <p:nvPr/>
          </p:nvSpPr>
          <p:spPr>
            <a:xfrm>
              <a:off x="5083456" y="5384078"/>
              <a:ext cx="2832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Liquid biopsy at baseline to determine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ctDNA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RAS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status</a:t>
              </a:r>
              <a:endPara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8B015DD-D848-71D7-DCE6-E42307FD219D}"/>
                </a:ext>
              </a:extLst>
            </p:cNvPr>
            <p:cNvGrpSpPr/>
            <p:nvPr/>
          </p:nvGrpSpPr>
          <p:grpSpPr>
            <a:xfrm>
              <a:off x="4907906" y="5533670"/>
              <a:ext cx="237677" cy="237678"/>
              <a:chOff x="4502332" y="5569564"/>
              <a:chExt cx="183527" cy="183527"/>
            </a:xfrm>
          </p:grpSpPr>
          <p:sp>
            <p:nvSpPr>
              <p:cNvPr id="23" name="Teardrop 22">
                <a:extLst>
                  <a:ext uri="{FF2B5EF4-FFF2-40B4-BE49-F238E27FC236}">
                    <a16:creationId xmlns:a16="http://schemas.microsoft.com/office/drawing/2014/main" id="{3984C3B5-B7BB-6869-B462-5E5FD0623D44}"/>
                  </a:ext>
                </a:extLst>
              </p:cNvPr>
              <p:cNvSpPr/>
              <p:nvPr/>
            </p:nvSpPr>
            <p:spPr bwMode="gray">
              <a:xfrm rot="18900000">
                <a:off x="4502332" y="5569564"/>
                <a:ext cx="183527" cy="183527"/>
              </a:xfrm>
              <a:prstGeom prst="teardrop">
                <a:avLst>
                  <a:gd name="adj" fmla="val 141479"/>
                </a:avLst>
              </a:prstGeom>
              <a:solidFill>
                <a:schemeClr val="tx2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24" name="Moon 23">
                <a:extLst>
                  <a:ext uri="{FF2B5EF4-FFF2-40B4-BE49-F238E27FC236}">
                    <a16:creationId xmlns:a16="http://schemas.microsoft.com/office/drawing/2014/main" id="{008C4E3C-615D-41C6-1DD0-262C9EA5A6B0}"/>
                  </a:ext>
                </a:extLst>
              </p:cNvPr>
              <p:cNvSpPr/>
              <p:nvPr/>
            </p:nvSpPr>
            <p:spPr bwMode="gray">
              <a:xfrm rot="19210710">
                <a:off x="4532732" y="5609769"/>
                <a:ext cx="71299" cy="124613"/>
              </a:xfrm>
              <a:prstGeom prst="moon">
                <a:avLst>
                  <a:gd name="adj" fmla="val 70921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5" name="Gerade Verbindung mit Pfeil 61">
            <a:extLst>
              <a:ext uri="{FF2B5EF4-FFF2-40B4-BE49-F238E27FC236}">
                <a16:creationId xmlns:a16="http://schemas.microsoft.com/office/drawing/2014/main" id="{926B8053-3ADF-271A-6E0E-7196EE243AD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040216" y="1434057"/>
            <a:ext cx="0" cy="731401"/>
          </a:xfrm>
          <a:prstGeom prst="straightConnector1">
            <a:avLst/>
          </a:prstGeom>
          <a:solidFill>
            <a:sysClr val="window" lastClr="FFFFFF"/>
          </a:solidFill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TextBox 40">
            <a:extLst>
              <a:ext uri="{FF2B5EF4-FFF2-40B4-BE49-F238E27FC236}">
                <a16:creationId xmlns:a16="http://schemas.microsoft.com/office/drawing/2014/main" id="{D77D1EA3-7695-679C-AE74-265EA53A1A6C}"/>
              </a:ext>
            </a:extLst>
          </p:cNvPr>
          <p:cNvSpPr txBox="1"/>
          <p:nvPr/>
        </p:nvSpPr>
        <p:spPr bwMode="gray">
          <a:xfrm>
            <a:off x="623392" y="1196752"/>
            <a:ext cx="312821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II trial design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81A099-7D9A-5F56-CFBF-412640FEE572}"/>
              </a:ext>
            </a:extLst>
          </p:cNvPr>
          <p:cNvSpPr txBox="1"/>
          <p:nvPr/>
        </p:nvSpPr>
        <p:spPr bwMode="gray">
          <a:xfrm>
            <a:off x="4500214" y="2972602"/>
            <a:ext cx="438582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en-US" sz="1200" b="1" i="0" u="none" strike="noStrike" kern="1200" cap="none" spc="0" normalizeH="0" baseline="3000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ECA40E-5116-7A49-8B83-3C0B1D041614}"/>
              </a:ext>
            </a:extLst>
          </p:cNvPr>
          <p:cNvGrpSpPr/>
          <p:nvPr/>
        </p:nvGrpSpPr>
        <p:grpSpPr>
          <a:xfrm>
            <a:off x="444685" y="3202364"/>
            <a:ext cx="3882777" cy="2451570"/>
            <a:chOff x="659597" y="2865966"/>
            <a:chExt cx="4793904" cy="302684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050196-2675-67D9-1450-9D62861E5FA1}"/>
                </a:ext>
              </a:extLst>
            </p:cNvPr>
            <p:cNvSpPr txBox="1"/>
            <p:nvPr/>
          </p:nvSpPr>
          <p:spPr bwMode="gray">
            <a:xfrm>
              <a:off x="1568407" y="2865966"/>
              <a:ext cx="3885094" cy="797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RAS </a:t>
              </a: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wt </a:t>
              </a:r>
              <a:r>
                <a:rPr kumimoji="0" lang="en-GB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ctDNA</a:t>
              </a: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(n=13):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mPFS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, </a:t>
              </a: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F69A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4.0 months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RAS</a:t>
              </a: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mt* </a:t>
              </a:r>
              <a:r>
                <a:rPr kumimoji="0" lang="en-GB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ctDNA</a:t>
              </a: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(n=12):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mPFS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, </a:t>
              </a: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149B5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1.9 months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HR: 0.44 (95% CI: 0.18–0.98); p=0.03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1872359-45AB-F8E4-21AF-4E859E89552E}"/>
                </a:ext>
              </a:extLst>
            </p:cNvPr>
            <p:cNvGrpSpPr/>
            <p:nvPr/>
          </p:nvGrpSpPr>
          <p:grpSpPr>
            <a:xfrm>
              <a:off x="659597" y="2956045"/>
              <a:ext cx="4471436" cy="2936769"/>
              <a:chOff x="136612" y="938992"/>
              <a:chExt cx="4372877" cy="2574629"/>
            </a:xfrm>
          </p:grpSpPr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id="{66F4F0A0-D251-F24C-28FF-3DF6E5437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131" y="1484995"/>
                <a:ext cx="68926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8" name="Line 10">
                <a:extLst>
                  <a:ext uri="{FF2B5EF4-FFF2-40B4-BE49-F238E27FC236}">
                    <a16:creationId xmlns:a16="http://schemas.microsoft.com/office/drawing/2014/main" id="{082ABB65-41C9-6712-A9DE-BA17429FC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131" y="3119058"/>
                <a:ext cx="68926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9" name="Line 12">
                <a:extLst>
                  <a:ext uri="{FF2B5EF4-FFF2-40B4-BE49-F238E27FC236}">
                    <a16:creationId xmlns:a16="http://schemas.microsoft.com/office/drawing/2014/main" id="{49503F75-B9BA-2141-0126-8A4E9B8F5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1228" y="3119651"/>
                <a:ext cx="0" cy="633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0" name="Line 14">
                <a:extLst>
                  <a:ext uri="{FF2B5EF4-FFF2-40B4-BE49-F238E27FC236}">
                    <a16:creationId xmlns:a16="http://schemas.microsoft.com/office/drawing/2014/main" id="{CC27D066-ADC6-93DB-A734-7FAB7731E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240" y="3119651"/>
                <a:ext cx="0" cy="633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1" name="Line 29">
                <a:extLst>
                  <a:ext uri="{FF2B5EF4-FFF2-40B4-BE49-F238E27FC236}">
                    <a16:creationId xmlns:a16="http://schemas.microsoft.com/office/drawing/2014/main" id="{463E41A0-3AA8-7805-1351-220691FBA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622" y="3119651"/>
                <a:ext cx="0" cy="633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18BC14-B07F-99AB-BCDA-543041D0671D}"/>
                  </a:ext>
                </a:extLst>
              </p:cNvPr>
              <p:cNvSpPr txBox="1"/>
              <p:nvPr/>
            </p:nvSpPr>
            <p:spPr bwMode="gray">
              <a:xfrm>
                <a:off x="416012" y="1409184"/>
                <a:ext cx="236798" cy="1331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8617C89-466B-8236-6CCA-0E4902E02356}"/>
                  </a:ext>
                </a:extLst>
              </p:cNvPr>
              <p:cNvSpPr txBox="1"/>
              <p:nvPr/>
            </p:nvSpPr>
            <p:spPr bwMode="gray">
              <a:xfrm>
                <a:off x="573877" y="3052460"/>
                <a:ext cx="78934" cy="1331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F021FA-305E-0F6C-DCBA-3942ABF60A8E}"/>
                  </a:ext>
                </a:extLst>
              </p:cNvPr>
              <p:cNvSpPr txBox="1"/>
              <p:nvPr/>
            </p:nvSpPr>
            <p:spPr bwMode="gray">
              <a:xfrm>
                <a:off x="714120" y="3218157"/>
                <a:ext cx="78934" cy="1331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AC93D72-0D5E-CA02-27D1-2A3F87263DC4}"/>
                  </a:ext>
                </a:extLst>
              </p:cNvPr>
              <p:cNvSpPr txBox="1"/>
              <p:nvPr/>
            </p:nvSpPr>
            <p:spPr bwMode="gray">
              <a:xfrm>
                <a:off x="1251760" y="3218157"/>
                <a:ext cx="78934" cy="1331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E957181-9251-7C19-D122-5B5C4186C3F6}"/>
                  </a:ext>
                </a:extLst>
              </p:cNvPr>
              <p:cNvSpPr txBox="1"/>
              <p:nvPr/>
            </p:nvSpPr>
            <p:spPr bwMode="gray">
              <a:xfrm>
                <a:off x="1778773" y="3218157"/>
                <a:ext cx="78934" cy="1331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239A77A-5820-0B62-E7EF-973716C6D63F}"/>
                  </a:ext>
                </a:extLst>
              </p:cNvPr>
              <p:cNvSpPr txBox="1"/>
              <p:nvPr/>
            </p:nvSpPr>
            <p:spPr bwMode="gray">
              <a:xfrm rot="16200000">
                <a:off x="-606654" y="2152449"/>
                <a:ext cx="1635111" cy="148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PFS probability (%)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A19EA4E-8E9B-895A-DCE5-C9659C1E6237}"/>
                  </a:ext>
                </a:extLst>
              </p:cNvPr>
              <p:cNvSpPr txBox="1"/>
              <p:nvPr/>
            </p:nvSpPr>
            <p:spPr bwMode="gray">
              <a:xfrm>
                <a:off x="695131" y="3380427"/>
                <a:ext cx="3733065" cy="133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Follow-up (months)</a:t>
                </a:r>
              </a:p>
            </p:txBody>
          </p:sp>
          <p:sp>
            <p:nvSpPr>
              <p:cNvPr id="49" name="Line 14">
                <a:extLst>
                  <a:ext uri="{FF2B5EF4-FFF2-40B4-BE49-F238E27FC236}">
                    <a16:creationId xmlns:a16="http://schemas.microsoft.com/office/drawing/2014/main" id="{AE16801B-1F07-6310-B98C-811730949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4725" y="3119651"/>
                <a:ext cx="0" cy="633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2C4A831-62B1-B5F0-6815-8BFAD91BAD93}"/>
                  </a:ext>
                </a:extLst>
              </p:cNvPr>
              <p:cNvSpPr txBox="1"/>
              <p:nvPr/>
            </p:nvSpPr>
            <p:spPr bwMode="gray">
              <a:xfrm>
                <a:off x="2305259" y="3218157"/>
                <a:ext cx="78934" cy="1331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</a:p>
            </p:txBody>
          </p:sp>
          <p:sp>
            <p:nvSpPr>
              <p:cNvPr id="51" name="Line 14">
                <a:extLst>
                  <a:ext uri="{FF2B5EF4-FFF2-40B4-BE49-F238E27FC236}">
                    <a16:creationId xmlns:a16="http://schemas.microsoft.com/office/drawing/2014/main" id="{8E3DC18C-A99C-8F5B-8FEB-349D6CC6B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0609" y="3119651"/>
                <a:ext cx="0" cy="633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6E99170-15F4-8781-EBB2-EC9A9EB9C477}"/>
                  </a:ext>
                </a:extLst>
              </p:cNvPr>
              <p:cNvSpPr txBox="1"/>
              <p:nvPr/>
            </p:nvSpPr>
            <p:spPr bwMode="gray">
              <a:xfrm>
                <a:off x="2821142" y="3218157"/>
                <a:ext cx="78934" cy="1331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</a:t>
                </a:r>
              </a:p>
            </p:txBody>
          </p:sp>
          <p:sp>
            <p:nvSpPr>
              <p:cNvPr id="53" name="Line 14">
                <a:extLst>
                  <a:ext uri="{FF2B5EF4-FFF2-40B4-BE49-F238E27FC236}">
                    <a16:creationId xmlns:a16="http://schemas.microsoft.com/office/drawing/2014/main" id="{18CD71EA-084F-8BD4-3CB2-9C0117E41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7547" y="3119651"/>
                <a:ext cx="0" cy="633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CA68234-0B0C-EB59-B6F8-9F20AEBBA610}"/>
                  </a:ext>
                </a:extLst>
              </p:cNvPr>
              <p:cNvSpPr txBox="1"/>
              <p:nvPr/>
            </p:nvSpPr>
            <p:spPr bwMode="gray">
              <a:xfrm>
                <a:off x="3308615" y="3218157"/>
                <a:ext cx="157865" cy="1331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</a:t>
                </a:r>
              </a:p>
            </p:txBody>
          </p:sp>
          <p:sp>
            <p:nvSpPr>
              <p:cNvPr id="55" name="Line 9">
                <a:extLst>
                  <a:ext uri="{FF2B5EF4-FFF2-40B4-BE49-F238E27FC236}">
                    <a16:creationId xmlns:a16="http://schemas.microsoft.com/office/drawing/2014/main" id="{38DD988A-A81B-7470-4F06-927A9E38F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131" y="1823408"/>
                <a:ext cx="68926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394A14-6568-7816-FD13-38513EF804BF}"/>
                  </a:ext>
                </a:extLst>
              </p:cNvPr>
              <p:cNvSpPr txBox="1"/>
              <p:nvPr/>
            </p:nvSpPr>
            <p:spPr bwMode="gray">
              <a:xfrm>
                <a:off x="494945" y="1761762"/>
                <a:ext cx="157865" cy="1331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80</a:t>
                </a:r>
              </a:p>
            </p:txBody>
          </p:sp>
          <p:sp>
            <p:nvSpPr>
              <p:cNvPr id="57" name="Line 9">
                <a:extLst>
                  <a:ext uri="{FF2B5EF4-FFF2-40B4-BE49-F238E27FC236}">
                    <a16:creationId xmlns:a16="http://schemas.microsoft.com/office/drawing/2014/main" id="{F2E8668B-30BC-5E80-95CB-B3067F43E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131" y="2142153"/>
                <a:ext cx="68926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3199029-07F7-E357-34B8-41BA5A36A845}"/>
                  </a:ext>
                </a:extLst>
              </p:cNvPr>
              <p:cNvSpPr txBox="1"/>
              <p:nvPr/>
            </p:nvSpPr>
            <p:spPr bwMode="gray">
              <a:xfrm>
                <a:off x="494945" y="2080507"/>
                <a:ext cx="157865" cy="1331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60</a:t>
                </a:r>
              </a:p>
            </p:txBody>
          </p:sp>
          <p:sp>
            <p:nvSpPr>
              <p:cNvPr id="59" name="Line 9">
                <a:extLst>
                  <a:ext uri="{FF2B5EF4-FFF2-40B4-BE49-F238E27FC236}">
                    <a16:creationId xmlns:a16="http://schemas.microsoft.com/office/drawing/2014/main" id="{72017B4B-C887-7798-6AC8-8DCC818CE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131" y="2458113"/>
                <a:ext cx="68926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1A64B80-4D69-84BE-2140-0A43D1B6CE7F}"/>
                  </a:ext>
                </a:extLst>
              </p:cNvPr>
              <p:cNvSpPr txBox="1"/>
              <p:nvPr/>
            </p:nvSpPr>
            <p:spPr bwMode="gray">
              <a:xfrm>
                <a:off x="494945" y="2396467"/>
                <a:ext cx="157865" cy="1331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40</a:t>
                </a:r>
              </a:p>
            </p:txBody>
          </p:sp>
          <p:sp>
            <p:nvSpPr>
              <p:cNvPr id="61" name="Line 9">
                <a:extLst>
                  <a:ext uri="{FF2B5EF4-FFF2-40B4-BE49-F238E27FC236}">
                    <a16:creationId xmlns:a16="http://schemas.microsoft.com/office/drawing/2014/main" id="{8B3563D1-8C76-E552-6598-6259E29CD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131" y="2782945"/>
                <a:ext cx="68926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3D14323-DEE4-9EC6-546B-9ACE7F5622B8}"/>
                  </a:ext>
                </a:extLst>
              </p:cNvPr>
              <p:cNvSpPr txBox="1"/>
              <p:nvPr/>
            </p:nvSpPr>
            <p:spPr bwMode="gray">
              <a:xfrm>
                <a:off x="494945" y="2721298"/>
                <a:ext cx="157865" cy="1331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76F6CA0-4AE3-E88E-69E8-4E49D62844E3}"/>
                  </a:ext>
                </a:extLst>
              </p:cNvPr>
              <p:cNvCxnSpPr/>
              <p:nvPr/>
            </p:nvCxnSpPr>
            <p:spPr>
              <a:xfrm flipH="1">
                <a:off x="773840" y="938992"/>
                <a:ext cx="182689" cy="0"/>
              </a:xfrm>
              <a:prstGeom prst="line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2A8048A-779D-CB6F-1A6F-D40DCA7714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1962" y="1098116"/>
                <a:ext cx="182689" cy="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5" name="Line 14">
                <a:extLst>
                  <a:ext uri="{FF2B5EF4-FFF2-40B4-BE49-F238E27FC236}">
                    <a16:creationId xmlns:a16="http://schemas.microsoft.com/office/drawing/2014/main" id="{7FEF300A-EB62-1012-FE35-2317CF28B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8133" y="3119651"/>
                <a:ext cx="0" cy="633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B87EEF1-DEA5-F9F0-3E28-E7120C1F5EDE}"/>
                  </a:ext>
                </a:extLst>
              </p:cNvPr>
              <p:cNvSpPr txBox="1"/>
              <p:nvPr/>
            </p:nvSpPr>
            <p:spPr bwMode="gray">
              <a:xfrm>
                <a:off x="3829199" y="3218157"/>
                <a:ext cx="157865" cy="1331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</a:t>
                </a:r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21E5F9D5-FE05-D24F-6BE8-09965F502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28" y="1485271"/>
                <a:ext cx="1877563" cy="1631354"/>
              </a:xfrm>
              <a:custGeom>
                <a:avLst/>
                <a:gdLst>
                  <a:gd name="T0" fmla="*/ 1362 w 1362"/>
                  <a:gd name="T1" fmla="*/ 1288 h 1288"/>
                  <a:gd name="T2" fmla="*/ 1362 w 1362"/>
                  <a:gd name="T3" fmla="*/ 1182 h 1288"/>
                  <a:gd name="T4" fmla="*/ 874 w 1362"/>
                  <a:gd name="T5" fmla="*/ 1182 h 1288"/>
                  <a:gd name="T6" fmla="*/ 874 w 1362"/>
                  <a:gd name="T7" fmla="*/ 1076 h 1288"/>
                  <a:gd name="T8" fmla="*/ 730 w 1362"/>
                  <a:gd name="T9" fmla="*/ 1076 h 1288"/>
                  <a:gd name="T10" fmla="*/ 730 w 1362"/>
                  <a:gd name="T11" fmla="*/ 966 h 1288"/>
                  <a:gd name="T12" fmla="*/ 714 w 1362"/>
                  <a:gd name="T13" fmla="*/ 966 h 1288"/>
                  <a:gd name="T14" fmla="*/ 714 w 1362"/>
                  <a:gd name="T15" fmla="*/ 862 h 1288"/>
                  <a:gd name="T16" fmla="*/ 656 w 1362"/>
                  <a:gd name="T17" fmla="*/ 862 h 1288"/>
                  <a:gd name="T18" fmla="*/ 656 w 1362"/>
                  <a:gd name="T19" fmla="*/ 752 h 1288"/>
                  <a:gd name="T20" fmla="*/ 372 w 1362"/>
                  <a:gd name="T21" fmla="*/ 752 h 1288"/>
                  <a:gd name="T22" fmla="*/ 372 w 1362"/>
                  <a:gd name="T23" fmla="*/ 646 h 1288"/>
                  <a:gd name="T24" fmla="*/ 358 w 1362"/>
                  <a:gd name="T25" fmla="*/ 646 h 1288"/>
                  <a:gd name="T26" fmla="*/ 358 w 1362"/>
                  <a:gd name="T27" fmla="*/ 430 h 1288"/>
                  <a:gd name="T28" fmla="*/ 354 w 1362"/>
                  <a:gd name="T29" fmla="*/ 430 h 1288"/>
                  <a:gd name="T30" fmla="*/ 354 w 1362"/>
                  <a:gd name="T31" fmla="*/ 324 h 1288"/>
                  <a:gd name="T32" fmla="*/ 322 w 1362"/>
                  <a:gd name="T33" fmla="*/ 324 h 1288"/>
                  <a:gd name="T34" fmla="*/ 322 w 1362"/>
                  <a:gd name="T35" fmla="*/ 218 h 1288"/>
                  <a:gd name="T36" fmla="*/ 306 w 1362"/>
                  <a:gd name="T37" fmla="*/ 218 h 1288"/>
                  <a:gd name="T38" fmla="*/ 306 w 1362"/>
                  <a:gd name="T39" fmla="*/ 106 h 1288"/>
                  <a:gd name="T40" fmla="*/ 210 w 1362"/>
                  <a:gd name="T41" fmla="*/ 106 h 1288"/>
                  <a:gd name="T42" fmla="*/ 210 w 1362"/>
                  <a:gd name="T43" fmla="*/ 0 h 1288"/>
                  <a:gd name="T44" fmla="*/ 0 w 1362"/>
                  <a:gd name="T45" fmla="*/ 0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62" h="1288">
                    <a:moveTo>
                      <a:pt x="1362" y="1288"/>
                    </a:moveTo>
                    <a:lnTo>
                      <a:pt x="1362" y="1182"/>
                    </a:lnTo>
                    <a:lnTo>
                      <a:pt x="874" y="1182"/>
                    </a:lnTo>
                    <a:lnTo>
                      <a:pt x="874" y="1076"/>
                    </a:lnTo>
                    <a:lnTo>
                      <a:pt x="730" y="1076"/>
                    </a:lnTo>
                    <a:lnTo>
                      <a:pt x="730" y="966"/>
                    </a:lnTo>
                    <a:lnTo>
                      <a:pt x="714" y="966"/>
                    </a:lnTo>
                    <a:lnTo>
                      <a:pt x="714" y="862"/>
                    </a:lnTo>
                    <a:lnTo>
                      <a:pt x="656" y="862"/>
                    </a:lnTo>
                    <a:lnTo>
                      <a:pt x="656" y="752"/>
                    </a:lnTo>
                    <a:lnTo>
                      <a:pt x="372" y="752"/>
                    </a:lnTo>
                    <a:lnTo>
                      <a:pt x="372" y="646"/>
                    </a:lnTo>
                    <a:lnTo>
                      <a:pt x="358" y="646"/>
                    </a:lnTo>
                    <a:lnTo>
                      <a:pt x="358" y="430"/>
                    </a:lnTo>
                    <a:lnTo>
                      <a:pt x="354" y="430"/>
                    </a:lnTo>
                    <a:lnTo>
                      <a:pt x="354" y="324"/>
                    </a:lnTo>
                    <a:lnTo>
                      <a:pt x="322" y="324"/>
                    </a:lnTo>
                    <a:lnTo>
                      <a:pt x="322" y="218"/>
                    </a:lnTo>
                    <a:lnTo>
                      <a:pt x="306" y="218"/>
                    </a:lnTo>
                    <a:lnTo>
                      <a:pt x="306" y="106"/>
                    </a:lnTo>
                    <a:lnTo>
                      <a:pt x="210" y="106"/>
                    </a:lnTo>
                    <a:lnTo>
                      <a:pt x="210" y="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chemeClr val="accent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87075736-173F-5CD7-5C4E-F6708B80B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28" y="1485271"/>
                <a:ext cx="3553861" cy="1631354"/>
              </a:xfrm>
              <a:custGeom>
                <a:avLst/>
                <a:gdLst>
                  <a:gd name="T0" fmla="*/ 2578 w 2578"/>
                  <a:gd name="T1" fmla="*/ 1288 h 1288"/>
                  <a:gd name="T2" fmla="*/ 2578 w 2578"/>
                  <a:gd name="T3" fmla="*/ 1138 h 1288"/>
                  <a:gd name="T4" fmla="*/ 2090 w 2578"/>
                  <a:gd name="T5" fmla="*/ 1138 h 1288"/>
                  <a:gd name="T6" fmla="*/ 2090 w 2578"/>
                  <a:gd name="T7" fmla="*/ 990 h 1288"/>
                  <a:gd name="T8" fmla="*/ 1448 w 2578"/>
                  <a:gd name="T9" fmla="*/ 990 h 1288"/>
                  <a:gd name="T10" fmla="*/ 1448 w 2578"/>
                  <a:gd name="T11" fmla="*/ 892 h 1288"/>
                  <a:gd name="T12" fmla="*/ 1082 w 2578"/>
                  <a:gd name="T13" fmla="*/ 892 h 1288"/>
                  <a:gd name="T14" fmla="*/ 1082 w 2578"/>
                  <a:gd name="T15" fmla="*/ 792 h 1288"/>
                  <a:gd name="T16" fmla="*/ 1054 w 2578"/>
                  <a:gd name="T17" fmla="*/ 792 h 1288"/>
                  <a:gd name="T18" fmla="*/ 1054 w 2578"/>
                  <a:gd name="T19" fmla="*/ 694 h 1288"/>
                  <a:gd name="T20" fmla="*/ 752 w 2578"/>
                  <a:gd name="T21" fmla="*/ 694 h 1288"/>
                  <a:gd name="T22" fmla="*/ 752 w 2578"/>
                  <a:gd name="T23" fmla="*/ 596 h 1288"/>
                  <a:gd name="T24" fmla="*/ 698 w 2578"/>
                  <a:gd name="T25" fmla="*/ 596 h 1288"/>
                  <a:gd name="T26" fmla="*/ 698 w 2578"/>
                  <a:gd name="T27" fmla="*/ 498 h 1288"/>
                  <a:gd name="T28" fmla="*/ 694 w 2578"/>
                  <a:gd name="T29" fmla="*/ 498 h 1288"/>
                  <a:gd name="T30" fmla="*/ 694 w 2578"/>
                  <a:gd name="T31" fmla="*/ 396 h 1288"/>
                  <a:gd name="T32" fmla="*/ 640 w 2578"/>
                  <a:gd name="T33" fmla="*/ 396 h 1288"/>
                  <a:gd name="T34" fmla="*/ 640 w 2578"/>
                  <a:gd name="T35" fmla="*/ 300 h 1288"/>
                  <a:gd name="T36" fmla="*/ 374 w 2578"/>
                  <a:gd name="T37" fmla="*/ 300 h 1288"/>
                  <a:gd name="T38" fmla="*/ 374 w 2578"/>
                  <a:gd name="T39" fmla="*/ 198 h 1288"/>
                  <a:gd name="T40" fmla="*/ 316 w 2578"/>
                  <a:gd name="T41" fmla="*/ 198 h 1288"/>
                  <a:gd name="T42" fmla="*/ 316 w 2578"/>
                  <a:gd name="T43" fmla="*/ 102 h 1288"/>
                  <a:gd name="T44" fmla="*/ 290 w 2578"/>
                  <a:gd name="T45" fmla="*/ 102 h 1288"/>
                  <a:gd name="T46" fmla="*/ 290 w 2578"/>
                  <a:gd name="T47" fmla="*/ 0 h 1288"/>
                  <a:gd name="T48" fmla="*/ 0 w 2578"/>
                  <a:gd name="T49" fmla="*/ 0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78" h="1288">
                    <a:moveTo>
                      <a:pt x="2578" y="1288"/>
                    </a:moveTo>
                    <a:lnTo>
                      <a:pt x="2578" y="1138"/>
                    </a:lnTo>
                    <a:lnTo>
                      <a:pt x="2090" y="1138"/>
                    </a:lnTo>
                    <a:lnTo>
                      <a:pt x="2090" y="990"/>
                    </a:lnTo>
                    <a:lnTo>
                      <a:pt x="1448" y="990"/>
                    </a:lnTo>
                    <a:lnTo>
                      <a:pt x="1448" y="892"/>
                    </a:lnTo>
                    <a:lnTo>
                      <a:pt x="1082" y="892"/>
                    </a:lnTo>
                    <a:lnTo>
                      <a:pt x="1082" y="792"/>
                    </a:lnTo>
                    <a:lnTo>
                      <a:pt x="1054" y="792"/>
                    </a:lnTo>
                    <a:lnTo>
                      <a:pt x="1054" y="694"/>
                    </a:lnTo>
                    <a:lnTo>
                      <a:pt x="752" y="694"/>
                    </a:lnTo>
                    <a:lnTo>
                      <a:pt x="752" y="596"/>
                    </a:lnTo>
                    <a:lnTo>
                      <a:pt x="698" y="596"/>
                    </a:lnTo>
                    <a:lnTo>
                      <a:pt x="698" y="498"/>
                    </a:lnTo>
                    <a:lnTo>
                      <a:pt x="694" y="498"/>
                    </a:lnTo>
                    <a:lnTo>
                      <a:pt x="694" y="396"/>
                    </a:lnTo>
                    <a:lnTo>
                      <a:pt x="640" y="396"/>
                    </a:lnTo>
                    <a:lnTo>
                      <a:pt x="640" y="300"/>
                    </a:lnTo>
                    <a:lnTo>
                      <a:pt x="374" y="300"/>
                    </a:lnTo>
                    <a:lnTo>
                      <a:pt x="374" y="198"/>
                    </a:lnTo>
                    <a:lnTo>
                      <a:pt x="316" y="198"/>
                    </a:lnTo>
                    <a:lnTo>
                      <a:pt x="316" y="102"/>
                    </a:lnTo>
                    <a:lnTo>
                      <a:pt x="290" y="102"/>
                    </a:lnTo>
                    <a:lnTo>
                      <a:pt x="290" y="0"/>
                    </a:lnTo>
                    <a:lnTo>
                      <a:pt x="0" y="0"/>
                    </a:lnTo>
                  </a:path>
                </a:pathLst>
              </a:cu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9" name="Line 7">
                <a:extLst>
                  <a:ext uri="{FF2B5EF4-FFF2-40B4-BE49-F238E27FC236}">
                    <a16:creationId xmlns:a16="http://schemas.microsoft.com/office/drawing/2014/main" id="{9CF20814-B376-C6CB-97FF-7182AD80C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0397" y="2739185"/>
                <a:ext cx="0" cy="40531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0" name="Freeform 5">
                <a:extLst>
                  <a:ext uri="{FF2B5EF4-FFF2-40B4-BE49-F238E27FC236}">
                    <a16:creationId xmlns:a16="http://schemas.microsoft.com/office/drawing/2014/main" id="{F8F7FAB9-567D-0085-7288-52C6C74F2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58" y="1483946"/>
                <a:ext cx="3670413" cy="1635705"/>
              </a:xfrm>
              <a:custGeom>
                <a:avLst/>
                <a:gdLst>
                  <a:gd name="T0" fmla="*/ 0 w 5574"/>
                  <a:gd name="T1" fmla="*/ 0 h 2086"/>
                  <a:gd name="T2" fmla="*/ 0 w 5574"/>
                  <a:gd name="T3" fmla="*/ 2086 h 2086"/>
                  <a:gd name="T4" fmla="*/ 5574 w 5574"/>
                  <a:gd name="T5" fmla="*/ 2086 h 2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74" h="2086">
                    <a:moveTo>
                      <a:pt x="0" y="0"/>
                    </a:moveTo>
                    <a:lnTo>
                      <a:pt x="0" y="2086"/>
                    </a:lnTo>
                    <a:lnTo>
                      <a:pt x="5574" y="2086"/>
                    </a:lnTo>
                  </a:path>
                </a:pathLst>
              </a:custGeom>
              <a:noFill/>
              <a:ln w="1905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1" name="Line 16">
                <a:extLst>
                  <a:ext uri="{FF2B5EF4-FFF2-40B4-BE49-F238E27FC236}">
                    <a16:creationId xmlns:a16="http://schemas.microsoft.com/office/drawing/2014/main" id="{E512F4D9-3714-014B-DAB2-EB7CDCA37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8193" y="3113167"/>
                <a:ext cx="0" cy="62672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22DE88D-276E-32E9-D6C0-DAD521930858}"/>
                  </a:ext>
                </a:extLst>
              </p:cNvPr>
              <p:cNvSpPr txBox="1"/>
              <p:nvPr/>
            </p:nvSpPr>
            <p:spPr bwMode="gray">
              <a:xfrm>
                <a:off x="4351624" y="3218922"/>
                <a:ext cx="157865" cy="13319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14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88E6901-8486-CDCB-AC6A-5FC7D273C113}"/>
              </a:ext>
            </a:extLst>
          </p:cNvPr>
          <p:cNvGrpSpPr/>
          <p:nvPr/>
        </p:nvGrpSpPr>
        <p:grpSpPr>
          <a:xfrm>
            <a:off x="4655841" y="3213188"/>
            <a:ext cx="3791949" cy="2448060"/>
            <a:chOff x="5877857" y="2803484"/>
            <a:chExt cx="4607909" cy="307997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1287E5C-FA1A-97EC-4CC4-943F38C5C477}"/>
                </a:ext>
              </a:extLst>
            </p:cNvPr>
            <p:cNvSpPr txBox="1"/>
            <p:nvPr/>
          </p:nvSpPr>
          <p:spPr bwMode="gray">
            <a:xfrm>
              <a:off x="6726240" y="2803484"/>
              <a:ext cx="3759526" cy="81316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RAS </a:t>
              </a: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wt </a:t>
              </a:r>
              <a:r>
                <a:rPr kumimoji="0" lang="en-GB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ctDNA</a:t>
              </a: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(n=13):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mOS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, </a:t>
              </a: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F69A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12.5 months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RAS</a:t>
              </a: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mt* </a:t>
              </a:r>
              <a:r>
                <a:rPr kumimoji="0" lang="en-GB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ctDNA</a:t>
              </a: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(n=12): </a:t>
              </a:r>
              <a:r>
                <a:rPr kumimoji="0" lang="en-GB" sz="10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mOS</a:t>
              </a: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, </a:t>
              </a: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149B5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5.2 months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HR: 0.58 (95% CI: 0.22–1.52); p=0.24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B788120-DCF2-5D87-AF1D-79556DA93F42}"/>
                </a:ext>
              </a:extLst>
            </p:cNvPr>
            <p:cNvGrpSpPr/>
            <p:nvPr/>
          </p:nvGrpSpPr>
          <p:grpSpPr>
            <a:xfrm>
              <a:off x="5877857" y="2883817"/>
              <a:ext cx="4511376" cy="2999646"/>
              <a:chOff x="5104085" y="819826"/>
              <a:chExt cx="4438200" cy="2931059"/>
            </a:xfrm>
          </p:grpSpPr>
          <p:sp>
            <p:nvSpPr>
              <p:cNvPr id="76" name="Line 8">
                <a:extLst>
                  <a:ext uri="{FF2B5EF4-FFF2-40B4-BE49-F238E27FC236}">
                    <a16:creationId xmlns:a16="http://schemas.microsoft.com/office/drawing/2014/main" id="{AF7B8C9F-69ED-A979-2683-F90A7242F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26170" y="1453689"/>
                <a:ext cx="70791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7" name="Line 10">
                <a:extLst>
                  <a:ext uri="{FF2B5EF4-FFF2-40B4-BE49-F238E27FC236}">
                    <a16:creationId xmlns:a16="http://schemas.microsoft.com/office/drawing/2014/main" id="{EDDF5FF2-6125-B804-F778-50B46B86A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26170" y="3301871"/>
                <a:ext cx="70791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8" name="Line 12">
                <a:extLst>
                  <a:ext uri="{FF2B5EF4-FFF2-40B4-BE49-F238E27FC236}">
                    <a16:creationId xmlns:a16="http://schemas.microsoft.com/office/drawing/2014/main" id="{9BF897AE-4F32-D7CF-AF69-9B98463DE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30894" y="3302543"/>
                <a:ext cx="0" cy="71627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9" name="Line 14">
                <a:extLst>
                  <a:ext uri="{FF2B5EF4-FFF2-40B4-BE49-F238E27FC236}">
                    <a16:creationId xmlns:a16="http://schemas.microsoft.com/office/drawing/2014/main" id="{C00615A9-5102-F1C7-A894-5546E46B1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90220" y="3302543"/>
                <a:ext cx="0" cy="71627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0" name="Line 16">
                <a:extLst>
                  <a:ext uri="{FF2B5EF4-FFF2-40B4-BE49-F238E27FC236}">
                    <a16:creationId xmlns:a16="http://schemas.microsoft.com/office/drawing/2014/main" id="{554206AF-473B-3E7D-ACB9-BF489FBCF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67636" y="3302543"/>
                <a:ext cx="0" cy="71627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1" name="Line 29">
                <a:extLst>
                  <a:ext uri="{FF2B5EF4-FFF2-40B4-BE49-F238E27FC236}">
                    <a16:creationId xmlns:a16="http://schemas.microsoft.com/office/drawing/2014/main" id="{C27D6BC9-AF00-A2CC-724A-AB88E36B2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6961" y="3302543"/>
                <a:ext cx="0" cy="71627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ED6834D-7FE5-7500-FD1A-40914E71B15D}"/>
                  </a:ext>
                </a:extLst>
              </p:cNvPr>
              <p:cNvSpPr txBox="1"/>
              <p:nvPr/>
            </p:nvSpPr>
            <p:spPr bwMode="gray">
              <a:xfrm>
                <a:off x="5338089" y="1367045"/>
                <a:ext cx="244614" cy="15244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100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4BDF1F-CC48-7369-B21D-9F5C777F921A}"/>
                  </a:ext>
                </a:extLst>
              </p:cNvPr>
              <p:cNvSpPr txBox="1"/>
              <p:nvPr/>
            </p:nvSpPr>
            <p:spPr bwMode="gray">
              <a:xfrm>
                <a:off x="5501165" y="3225648"/>
                <a:ext cx="81539" cy="15244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5FD6021-D6A2-9407-3EC5-67ECC0F67D17}"/>
                  </a:ext>
                </a:extLst>
              </p:cNvPr>
              <p:cNvSpPr txBox="1"/>
              <p:nvPr/>
            </p:nvSpPr>
            <p:spPr bwMode="gray">
              <a:xfrm>
                <a:off x="5645437" y="3401195"/>
                <a:ext cx="81539" cy="15244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CE65493-D1E1-5EDB-1327-3420B16E55ED}"/>
                  </a:ext>
                </a:extLst>
              </p:cNvPr>
              <p:cNvSpPr txBox="1"/>
              <p:nvPr/>
            </p:nvSpPr>
            <p:spPr bwMode="gray">
              <a:xfrm>
                <a:off x="6590124" y="3401195"/>
                <a:ext cx="81539" cy="15244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72F09DD-3171-9E47-B0F8-0A7AC7C3A794}"/>
                  </a:ext>
                </a:extLst>
              </p:cNvPr>
              <p:cNvSpPr txBox="1"/>
              <p:nvPr/>
            </p:nvSpPr>
            <p:spPr bwMode="gray">
              <a:xfrm>
                <a:off x="7508682" y="3401195"/>
                <a:ext cx="163076" cy="15244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BE95CD4-5EDA-2933-DA89-4FCFE929E572}"/>
                  </a:ext>
                </a:extLst>
              </p:cNvPr>
              <p:cNvSpPr txBox="1"/>
              <p:nvPr/>
            </p:nvSpPr>
            <p:spPr bwMode="gray">
              <a:xfrm>
                <a:off x="9379209" y="3401195"/>
                <a:ext cx="163076" cy="15244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CFC4EA6-6AA9-C9DF-75FB-CD2CA6B10E86}"/>
                  </a:ext>
                </a:extLst>
              </p:cNvPr>
              <p:cNvSpPr txBox="1"/>
              <p:nvPr/>
            </p:nvSpPr>
            <p:spPr bwMode="gray">
              <a:xfrm rot="16200000">
                <a:off x="4256142" y="2274477"/>
                <a:ext cx="1849369" cy="153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OS probability (%)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BAE9101-669A-45DF-DBEF-2AF2FE73B95A}"/>
                  </a:ext>
                </a:extLst>
              </p:cNvPr>
              <p:cNvSpPr txBox="1"/>
              <p:nvPr/>
            </p:nvSpPr>
            <p:spPr bwMode="gray">
              <a:xfrm>
                <a:off x="5645437" y="3598440"/>
                <a:ext cx="3834042" cy="15244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Follow-up (months)</a:t>
                </a:r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7E000B99-5079-1288-7FEB-1E671109B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34021" y="3302543"/>
                <a:ext cx="0" cy="71627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1FC463A-858C-8CD7-BB92-CAC0F75DBD43}"/>
                  </a:ext>
                </a:extLst>
              </p:cNvPr>
              <p:cNvSpPr txBox="1"/>
              <p:nvPr/>
            </p:nvSpPr>
            <p:spPr bwMode="gray">
              <a:xfrm>
                <a:off x="8452482" y="3401195"/>
                <a:ext cx="163076" cy="15244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</a:p>
            </p:txBody>
          </p:sp>
          <p:sp>
            <p:nvSpPr>
              <p:cNvPr id="92" name="Line 9">
                <a:extLst>
                  <a:ext uri="{FF2B5EF4-FFF2-40B4-BE49-F238E27FC236}">
                    <a16:creationId xmlns:a16="http://schemas.microsoft.com/office/drawing/2014/main" id="{7AFDD3DD-95D5-EBB9-9F34-38003E468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26170" y="1824575"/>
                <a:ext cx="70791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407B397-8FBD-0DF8-9F40-82DF7C60CDC0}"/>
                  </a:ext>
                </a:extLst>
              </p:cNvPr>
              <p:cNvSpPr txBox="1"/>
              <p:nvPr/>
            </p:nvSpPr>
            <p:spPr bwMode="gray">
              <a:xfrm>
                <a:off x="5419629" y="1753952"/>
                <a:ext cx="163076" cy="15244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80</a:t>
                </a:r>
              </a:p>
            </p:txBody>
          </p:sp>
          <p:sp>
            <p:nvSpPr>
              <p:cNvPr id="94" name="Line 9">
                <a:extLst>
                  <a:ext uri="{FF2B5EF4-FFF2-40B4-BE49-F238E27FC236}">
                    <a16:creationId xmlns:a16="http://schemas.microsoft.com/office/drawing/2014/main" id="{D637A1F8-FB24-CC30-E7BB-F3377FA3D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26170" y="2196958"/>
                <a:ext cx="70791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D51A7C3-A625-F184-157C-70847DAB4C6F}"/>
                  </a:ext>
                </a:extLst>
              </p:cNvPr>
              <p:cNvSpPr txBox="1"/>
              <p:nvPr/>
            </p:nvSpPr>
            <p:spPr bwMode="gray">
              <a:xfrm>
                <a:off x="5419629" y="2126335"/>
                <a:ext cx="163076" cy="15244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60</a:t>
                </a:r>
              </a:p>
            </p:txBody>
          </p:sp>
          <p:sp>
            <p:nvSpPr>
              <p:cNvPr id="96" name="Line 9">
                <a:extLst>
                  <a:ext uri="{FF2B5EF4-FFF2-40B4-BE49-F238E27FC236}">
                    <a16:creationId xmlns:a16="http://schemas.microsoft.com/office/drawing/2014/main" id="{FE9998AB-204D-1ECF-04F9-FD10846FA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26170" y="2554320"/>
                <a:ext cx="70791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B22B1E3-5939-FBAE-110F-5F314B83E6C4}"/>
                  </a:ext>
                </a:extLst>
              </p:cNvPr>
              <p:cNvSpPr txBox="1"/>
              <p:nvPr/>
            </p:nvSpPr>
            <p:spPr bwMode="gray">
              <a:xfrm>
                <a:off x="5419629" y="2483696"/>
                <a:ext cx="163076" cy="15244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40</a:t>
                </a:r>
              </a:p>
            </p:txBody>
          </p:sp>
          <p:sp>
            <p:nvSpPr>
              <p:cNvPr id="98" name="Line 9">
                <a:extLst>
                  <a:ext uri="{FF2B5EF4-FFF2-40B4-BE49-F238E27FC236}">
                    <a16:creationId xmlns:a16="http://schemas.microsoft.com/office/drawing/2014/main" id="{D3AC7948-3994-31E1-5A40-B834218A78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26170" y="2921716"/>
                <a:ext cx="70791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D9DF94C-65D6-9E63-BEC8-6C8DF78FE336}"/>
                  </a:ext>
                </a:extLst>
              </p:cNvPr>
              <p:cNvSpPr txBox="1"/>
              <p:nvPr/>
            </p:nvSpPr>
            <p:spPr bwMode="gray">
              <a:xfrm>
                <a:off x="5419629" y="2851092"/>
                <a:ext cx="163076" cy="15244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52328F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</a:t>
                </a: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294D25A-0731-5B75-FE05-83F5787E3BAD}"/>
                  </a:ext>
                </a:extLst>
              </p:cNvPr>
              <p:cNvCxnSpPr/>
              <p:nvPr/>
            </p:nvCxnSpPr>
            <p:spPr>
              <a:xfrm flipH="1">
                <a:off x="5712159" y="819826"/>
                <a:ext cx="18763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61C1292-08B0-F636-EB2F-62AB3A582EC6}"/>
                  </a:ext>
                </a:extLst>
              </p:cNvPr>
              <p:cNvCxnSpPr/>
              <p:nvPr/>
            </p:nvCxnSpPr>
            <p:spPr>
              <a:xfrm flipH="1">
                <a:off x="5712158" y="999743"/>
                <a:ext cx="187630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Freeform 11">
                <a:extLst>
                  <a:ext uri="{FF2B5EF4-FFF2-40B4-BE49-F238E27FC236}">
                    <a16:creationId xmlns:a16="http://schemas.microsoft.com/office/drawing/2014/main" id="{C4381127-53F3-DCB4-E675-F703DC166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875" y="1452570"/>
                <a:ext cx="2885447" cy="1850849"/>
              </a:xfrm>
              <a:custGeom>
                <a:avLst/>
                <a:gdLst>
                  <a:gd name="T0" fmla="*/ 2038 w 2038"/>
                  <a:gd name="T1" fmla="*/ 1292 h 1292"/>
                  <a:gd name="T2" fmla="*/ 2038 w 2038"/>
                  <a:gd name="T3" fmla="*/ 860 h 1292"/>
                  <a:gd name="T4" fmla="*/ 1110 w 2038"/>
                  <a:gd name="T5" fmla="*/ 860 h 1292"/>
                  <a:gd name="T6" fmla="*/ 1110 w 2038"/>
                  <a:gd name="T7" fmla="*/ 752 h 1292"/>
                  <a:gd name="T8" fmla="*/ 592 w 2038"/>
                  <a:gd name="T9" fmla="*/ 752 h 1292"/>
                  <a:gd name="T10" fmla="*/ 592 w 2038"/>
                  <a:gd name="T11" fmla="*/ 646 h 1292"/>
                  <a:gd name="T12" fmla="*/ 406 w 2038"/>
                  <a:gd name="T13" fmla="*/ 646 h 1292"/>
                  <a:gd name="T14" fmla="*/ 406 w 2038"/>
                  <a:gd name="T15" fmla="*/ 536 h 1292"/>
                  <a:gd name="T16" fmla="*/ 384 w 2038"/>
                  <a:gd name="T17" fmla="*/ 536 h 1292"/>
                  <a:gd name="T18" fmla="*/ 384 w 2038"/>
                  <a:gd name="T19" fmla="*/ 430 h 1292"/>
                  <a:gd name="T20" fmla="*/ 220 w 2038"/>
                  <a:gd name="T21" fmla="*/ 430 h 1292"/>
                  <a:gd name="T22" fmla="*/ 220 w 2038"/>
                  <a:gd name="T23" fmla="*/ 324 h 1292"/>
                  <a:gd name="T24" fmla="*/ 38 w 2038"/>
                  <a:gd name="T25" fmla="*/ 324 h 1292"/>
                  <a:gd name="T26" fmla="*/ 38 w 2038"/>
                  <a:gd name="T27" fmla="*/ 218 h 1292"/>
                  <a:gd name="T28" fmla="*/ 12 w 2038"/>
                  <a:gd name="T29" fmla="*/ 218 h 1292"/>
                  <a:gd name="T30" fmla="*/ 12 w 2038"/>
                  <a:gd name="T31" fmla="*/ 106 h 1292"/>
                  <a:gd name="T32" fmla="*/ 0 w 2038"/>
                  <a:gd name="T33" fmla="*/ 106 h 1292"/>
                  <a:gd name="T34" fmla="*/ 0 w 2038"/>
                  <a:gd name="T35" fmla="*/ 0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8" h="1292">
                    <a:moveTo>
                      <a:pt x="2038" y="1292"/>
                    </a:moveTo>
                    <a:lnTo>
                      <a:pt x="2038" y="860"/>
                    </a:lnTo>
                    <a:lnTo>
                      <a:pt x="1110" y="860"/>
                    </a:lnTo>
                    <a:lnTo>
                      <a:pt x="1110" y="752"/>
                    </a:lnTo>
                    <a:lnTo>
                      <a:pt x="592" y="752"/>
                    </a:lnTo>
                    <a:lnTo>
                      <a:pt x="592" y="646"/>
                    </a:lnTo>
                    <a:lnTo>
                      <a:pt x="406" y="646"/>
                    </a:lnTo>
                    <a:lnTo>
                      <a:pt x="406" y="536"/>
                    </a:lnTo>
                    <a:lnTo>
                      <a:pt x="384" y="536"/>
                    </a:lnTo>
                    <a:lnTo>
                      <a:pt x="384" y="430"/>
                    </a:lnTo>
                    <a:lnTo>
                      <a:pt x="220" y="430"/>
                    </a:lnTo>
                    <a:lnTo>
                      <a:pt x="220" y="324"/>
                    </a:lnTo>
                    <a:lnTo>
                      <a:pt x="38" y="324"/>
                    </a:lnTo>
                    <a:lnTo>
                      <a:pt x="38" y="218"/>
                    </a:lnTo>
                    <a:lnTo>
                      <a:pt x="12" y="218"/>
                    </a:lnTo>
                    <a:lnTo>
                      <a:pt x="12" y="106"/>
                    </a:lnTo>
                    <a:lnTo>
                      <a:pt x="0" y="106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chemeClr val="accent6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3" name="Line 12">
                <a:extLst>
                  <a:ext uri="{FF2B5EF4-FFF2-40B4-BE49-F238E27FC236}">
                    <a16:creationId xmlns:a16="http://schemas.microsoft.com/office/drawing/2014/main" id="{79A2E4AD-95F5-FBE5-6331-1BCE54908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59514" y="2607202"/>
                <a:ext cx="0" cy="45841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4" name="Line 13">
                <a:extLst>
                  <a:ext uri="{FF2B5EF4-FFF2-40B4-BE49-F238E27FC236}">
                    <a16:creationId xmlns:a16="http://schemas.microsoft.com/office/drawing/2014/main" id="{278BDB74-6792-D9FF-8A38-68D06DDA5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11376" y="2607202"/>
                <a:ext cx="0" cy="45841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5" name="Freeform 14">
                <a:extLst>
                  <a:ext uri="{FF2B5EF4-FFF2-40B4-BE49-F238E27FC236}">
                    <a16:creationId xmlns:a16="http://schemas.microsoft.com/office/drawing/2014/main" id="{333D3FD9-49B0-E6CD-4651-ACC2C019C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7613" y="1452570"/>
                <a:ext cx="3519735" cy="1845119"/>
              </a:xfrm>
              <a:custGeom>
                <a:avLst/>
                <a:gdLst>
                  <a:gd name="T0" fmla="*/ 2486 w 2486"/>
                  <a:gd name="T1" fmla="*/ 1288 h 1288"/>
                  <a:gd name="T2" fmla="*/ 2486 w 2486"/>
                  <a:gd name="T3" fmla="*/ 1048 h 1288"/>
                  <a:gd name="T4" fmla="*/ 2262 w 2486"/>
                  <a:gd name="T5" fmla="*/ 1048 h 1288"/>
                  <a:gd name="T6" fmla="*/ 2262 w 2486"/>
                  <a:gd name="T7" fmla="*/ 806 h 1288"/>
                  <a:gd name="T8" fmla="*/ 1754 w 2486"/>
                  <a:gd name="T9" fmla="*/ 806 h 1288"/>
                  <a:gd name="T10" fmla="*/ 1754 w 2486"/>
                  <a:gd name="T11" fmla="*/ 690 h 1288"/>
                  <a:gd name="T12" fmla="*/ 1674 w 2486"/>
                  <a:gd name="T13" fmla="*/ 690 h 1288"/>
                  <a:gd name="T14" fmla="*/ 1674 w 2486"/>
                  <a:gd name="T15" fmla="*/ 570 h 1288"/>
                  <a:gd name="T16" fmla="*/ 1402 w 2486"/>
                  <a:gd name="T17" fmla="*/ 570 h 1288"/>
                  <a:gd name="T18" fmla="*/ 1402 w 2486"/>
                  <a:gd name="T19" fmla="*/ 448 h 1288"/>
                  <a:gd name="T20" fmla="*/ 1306 w 2486"/>
                  <a:gd name="T21" fmla="*/ 448 h 1288"/>
                  <a:gd name="T22" fmla="*/ 1306 w 2486"/>
                  <a:gd name="T23" fmla="*/ 328 h 1288"/>
                  <a:gd name="T24" fmla="*/ 1210 w 2486"/>
                  <a:gd name="T25" fmla="*/ 328 h 1288"/>
                  <a:gd name="T26" fmla="*/ 1210 w 2486"/>
                  <a:gd name="T27" fmla="*/ 208 h 1288"/>
                  <a:gd name="T28" fmla="*/ 1152 w 2486"/>
                  <a:gd name="T29" fmla="*/ 208 h 1288"/>
                  <a:gd name="T30" fmla="*/ 1152 w 2486"/>
                  <a:gd name="T31" fmla="*/ 102 h 1288"/>
                  <a:gd name="T32" fmla="*/ 650 w 2486"/>
                  <a:gd name="T33" fmla="*/ 102 h 1288"/>
                  <a:gd name="T34" fmla="*/ 650 w 2486"/>
                  <a:gd name="T35" fmla="*/ 0 h 1288"/>
                  <a:gd name="T36" fmla="*/ 0 w 2486"/>
                  <a:gd name="T37" fmla="*/ 0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86" h="1288">
                    <a:moveTo>
                      <a:pt x="2486" y="1288"/>
                    </a:moveTo>
                    <a:lnTo>
                      <a:pt x="2486" y="1048"/>
                    </a:lnTo>
                    <a:lnTo>
                      <a:pt x="2262" y="1048"/>
                    </a:lnTo>
                    <a:lnTo>
                      <a:pt x="2262" y="806"/>
                    </a:lnTo>
                    <a:lnTo>
                      <a:pt x="1754" y="806"/>
                    </a:lnTo>
                    <a:lnTo>
                      <a:pt x="1754" y="690"/>
                    </a:lnTo>
                    <a:lnTo>
                      <a:pt x="1674" y="690"/>
                    </a:lnTo>
                    <a:lnTo>
                      <a:pt x="1674" y="570"/>
                    </a:lnTo>
                    <a:lnTo>
                      <a:pt x="1402" y="570"/>
                    </a:lnTo>
                    <a:lnTo>
                      <a:pt x="1402" y="448"/>
                    </a:lnTo>
                    <a:lnTo>
                      <a:pt x="1306" y="448"/>
                    </a:lnTo>
                    <a:lnTo>
                      <a:pt x="1306" y="328"/>
                    </a:lnTo>
                    <a:lnTo>
                      <a:pt x="1210" y="328"/>
                    </a:lnTo>
                    <a:lnTo>
                      <a:pt x="1210" y="208"/>
                    </a:lnTo>
                    <a:lnTo>
                      <a:pt x="1152" y="208"/>
                    </a:lnTo>
                    <a:lnTo>
                      <a:pt x="1152" y="102"/>
                    </a:lnTo>
                    <a:lnTo>
                      <a:pt x="650" y="102"/>
                    </a:lnTo>
                    <a:lnTo>
                      <a:pt x="650" y="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chemeClr val="accent2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6" name="Line 15">
                <a:extLst>
                  <a:ext uri="{FF2B5EF4-FFF2-40B4-BE49-F238E27FC236}">
                    <a16:creationId xmlns:a16="http://schemas.microsoft.com/office/drawing/2014/main" id="{7041C39F-36B8-B3F6-245E-8A60E354B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34767" y="2681694"/>
                <a:ext cx="0" cy="45841"/>
              </a:xfrm>
              <a:prstGeom prst="line">
                <a:avLst/>
              </a:prstGeom>
              <a:noFill/>
              <a:ln w="12700">
                <a:solidFill>
                  <a:srgbClr val="E93F9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7" name="Line 16">
                <a:extLst>
                  <a:ext uri="{FF2B5EF4-FFF2-40B4-BE49-F238E27FC236}">
                    <a16:creationId xmlns:a16="http://schemas.microsoft.com/office/drawing/2014/main" id="{3CDC228E-79AE-844C-1291-8310BDC66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45047" y="2681694"/>
                <a:ext cx="0" cy="45841"/>
              </a:xfrm>
              <a:prstGeom prst="line">
                <a:avLst/>
              </a:prstGeom>
              <a:noFill/>
              <a:ln w="12700">
                <a:solidFill>
                  <a:srgbClr val="E93F9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8" name="Line 17">
                <a:extLst>
                  <a:ext uri="{FF2B5EF4-FFF2-40B4-BE49-F238E27FC236}">
                    <a16:creationId xmlns:a16="http://schemas.microsoft.com/office/drawing/2014/main" id="{D171A263-4023-EB32-29D7-93FA10087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2799" y="1750539"/>
                <a:ext cx="0" cy="45841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09" name="Line 18">
                <a:extLst>
                  <a:ext uri="{FF2B5EF4-FFF2-40B4-BE49-F238E27FC236}">
                    <a16:creationId xmlns:a16="http://schemas.microsoft.com/office/drawing/2014/main" id="{D5A6542A-4FBE-1579-AA2F-5ACB230FA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77671" y="1598689"/>
                <a:ext cx="0" cy="45841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10" name="Freeform 5">
                <a:extLst>
                  <a:ext uri="{FF2B5EF4-FFF2-40B4-BE49-F238E27FC236}">
                    <a16:creationId xmlns:a16="http://schemas.microsoft.com/office/drawing/2014/main" id="{3E367276-4D0D-4008-F427-DBB3404DE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6961" y="1456866"/>
                <a:ext cx="3769696" cy="1845676"/>
              </a:xfrm>
              <a:custGeom>
                <a:avLst/>
                <a:gdLst>
                  <a:gd name="T0" fmla="*/ 0 w 5574"/>
                  <a:gd name="T1" fmla="*/ 0 h 2086"/>
                  <a:gd name="T2" fmla="*/ 0 w 5574"/>
                  <a:gd name="T3" fmla="*/ 2086 h 2086"/>
                  <a:gd name="T4" fmla="*/ 5574 w 5574"/>
                  <a:gd name="T5" fmla="*/ 2086 h 2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74" h="2086">
                    <a:moveTo>
                      <a:pt x="0" y="0"/>
                    </a:moveTo>
                    <a:lnTo>
                      <a:pt x="0" y="2086"/>
                    </a:lnTo>
                    <a:lnTo>
                      <a:pt x="5574" y="2086"/>
                    </a:lnTo>
                  </a:path>
                </a:pathLst>
              </a:custGeom>
              <a:noFill/>
              <a:ln w="19050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FCACEE-FB21-1B46-E368-5973B3835E9B}"/>
              </a:ext>
            </a:extLst>
          </p:cNvPr>
          <p:cNvSpPr txBox="1"/>
          <p:nvPr/>
        </p:nvSpPr>
        <p:spPr bwMode="gray">
          <a:xfrm>
            <a:off x="427917" y="2972602"/>
            <a:ext cx="438582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PFS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en-US" sz="1200" b="1" i="0" u="none" strike="noStrike" kern="1200" cap="none" spc="0" normalizeH="0" baseline="3000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914A03-B1E1-A791-69EE-006E4480D655}"/>
              </a:ext>
            </a:extLst>
          </p:cNvPr>
          <p:cNvSpPr/>
          <p:nvPr/>
        </p:nvSpPr>
        <p:spPr bwMode="gray">
          <a:xfrm>
            <a:off x="8781768" y="3057117"/>
            <a:ext cx="2686331" cy="133838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endpoint met: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ORR of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21%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(95% CI: 10–40%)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93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1">
            <a:extLst>
              <a:ext uri="{FF2B5EF4-FFF2-40B4-BE49-F238E27FC236}">
                <a16:creationId xmlns:a16="http://schemas.microsoft.com/office/drawing/2014/main" id="{91F9574B-F70F-A272-2D63-8A15A41670B1}"/>
              </a:ext>
            </a:extLst>
          </p:cNvPr>
          <p:cNvSpPr/>
          <p:nvPr/>
        </p:nvSpPr>
        <p:spPr>
          <a:xfrm>
            <a:off x="541020" y="977046"/>
            <a:ext cx="11233785" cy="53340"/>
          </a:xfrm>
          <a:custGeom>
            <a:avLst/>
            <a:gdLst/>
            <a:ahLst/>
            <a:cxnLst/>
            <a:rect l="l" t="t" r="r" b="b"/>
            <a:pathLst>
              <a:path w="11233785" h="53340">
                <a:moveTo>
                  <a:pt x="11233406" y="0"/>
                </a:moveTo>
                <a:lnTo>
                  <a:pt x="0" y="0"/>
                </a:lnTo>
                <a:lnTo>
                  <a:pt x="0" y="51689"/>
                </a:lnTo>
                <a:lnTo>
                  <a:pt x="11164699" y="53340"/>
                </a:lnTo>
                <a:lnTo>
                  <a:pt x="11233406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6709FC91-17E2-717E-D50B-60B5B56CF3F1}"/>
              </a:ext>
            </a:extLst>
          </p:cNvPr>
          <p:cNvSpPr txBox="1"/>
          <p:nvPr/>
        </p:nvSpPr>
        <p:spPr>
          <a:xfrm>
            <a:off x="605977" y="1316658"/>
            <a:ext cx="9430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Retrospective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analysis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3L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EGFR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compared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regorafenib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trifluridine/tipiracil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RAS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wt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mCRC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87B17EA-2F5F-53CA-CD1B-368A8D1890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601" y="293208"/>
            <a:ext cx="1107059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8100" marR="30480">
              <a:lnSpc>
                <a:spcPts val="1939"/>
              </a:lnSpc>
              <a:spcBef>
                <a:spcPts val="345"/>
              </a:spcBef>
            </a:pPr>
            <a:r>
              <a:rPr sz="2000" dirty="0"/>
              <a:t>Retrospective</a:t>
            </a:r>
            <a:r>
              <a:rPr sz="2000" b="0" spc="70" dirty="0">
                <a:latin typeface="Times New Roman"/>
                <a:cs typeface="Times New Roman"/>
              </a:rPr>
              <a:t> </a:t>
            </a:r>
            <a:r>
              <a:rPr sz="2000" dirty="0"/>
              <a:t>analysis</a:t>
            </a:r>
            <a:r>
              <a:rPr sz="2000" b="0" spc="40" dirty="0">
                <a:latin typeface="Times New Roman"/>
                <a:cs typeface="Times New Roman"/>
              </a:rPr>
              <a:t> </a:t>
            </a:r>
            <a:r>
              <a:rPr sz="2000" dirty="0"/>
              <a:t>suggests</a:t>
            </a:r>
            <a:r>
              <a:rPr sz="2000" b="0" spc="35" dirty="0">
                <a:latin typeface="Times New Roman"/>
                <a:cs typeface="Times New Roman"/>
              </a:rPr>
              <a:t> </a:t>
            </a:r>
            <a:r>
              <a:rPr sz="2000" dirty="0"/>
              <a:t>that</a:t>
            </a:r>
            <a:r>
              <a:rPr sz="2000" b="0" spc="30" dirty="0">
                <a:latin typeface="Times New Roman"/>
                <a:cs typeface="Times New Roman"/>
              </a:rPr>
              <a:t> </a:t>
            </a:r>
            <a:r>
              <a:rPr sz="2000" spc="-10" dirty="0"/>
              <a:t>anti-</a:t>
            </a:r>
            <a:r>
              <a:rPr sz="2000" dirty="0"/>
              <a:t>EGFR</a:t>
            </a:r>
            <a:r>
              <a:rPr sz="2000" b="0" spc="10" dirty="0">
                <a:latin typeface="Times New Roman"/>
                <a:cs typeface="Times New Roman"/>
              </a:rPr>
              <a:t> </a:t>
            </a:r>
            <a:r>
              <a:rPr sz="2000" dirty="0"/>
              <a:t>agents</a:t>
            </a:r>
            <a:r>
              <a:rPr sz="2000" b="0" spc="25" dirty="0">
                <a:latin typeface="Times New Roman"/>
                <a:cs typeface="Times New Roman"/>
              </a:rPr>
              <a:t> </a:t>
            </a:r>
            <a:r>
              <a:rPr sz="2000" dirty="0"/>
              <a:t>may</a:t>
            </a:r>
            <a:r>
              <a:rPr sz="2000" b="0" spc="35" dirty="0">
                <a:latin typeface="Times New Roman"/>
                <a:cs typeface="Times New Roman"/>
              </a:rPr>
              <a:t> </a:t>
            </a:r>
            <a:r>
              <a:rPr sz="2000" dirty="0"/>
              <a:t>offer</a:t>
            </a:r>
            <a:r>
              <a:rPr sz="2000" b="0" spc="15" dirty="0">
                <a:latin typeface="Times New Roman"/>
                <a:cs typeface="Times New Roman"/>
              </a:rPr>
              <a:t> </a:t>
            </a:r>
            <a:r>
              <a:rPr sz="2000" dirty="0"/>
              <a:t>greater</a:t>
            </a:r>
            <a:r>
              <a:rPr sz="2000" b="0" spc="35" dirty="0">
                <a:latin typeface="Times New Roman"/>
                <a:cs typeface="Times New Roman"/>
              </a:rPr>
              <a:t> </a:t>
            </a:r>
            <a:r>
              <a:rPr sz="2000" dirty="0"/>
              <a:t>PFS</a:t>
            </a:r>
            <a:r>
              <a:rPr sz="2000" b="0" spc="20" dirty="0">
                <a:latin typeface="Times New Roman"/>
                <a:cs typeface="Times New Roman"/>
              </a:rPr>
              <a:t> </a:t>
            </a:r>
            <a:r>
              <a:rPr sz="2000" dirty="0"/>
              <a:t>and</a:t>
            </a:r>
            <a:r>
              <a:rPr sz="2000" b="0" spc="30" dirty="0">
                <a:latin typeface="Times New Roman"/>
                <a:cs typeface="Times New Roman"/>
              </a:rPr>
              <a:t> </a:t>
            </a:r>
            <a:r>
              <a:rPr sz="2000" dirty="0"/>
              <a:t>OS</a:t>
            </a:r>
            <a:r>
              <a:rPr sz="2000" b="0" spc="25" dirty="0">
                <a:latin typeface="Times New Roman"/>
                <a:cs typeface="Times New Roman"/>
              </a:rPr>
              <a:t> </a:t>
            </a:r>
            <a:r>
              <a:rPr sz="2000" dirty="0"/>
              <a:t>compared</a:t>
            </a:r>
            <a:r>
              <a:rPr sz="2000" b="0" spc="30" dirty="0">
                <a:latin typeface="Times New Roman"/>
                <a:cs typeface="Times New Roman"/>
              </a:rPr>
              <a:t> </a:t>
            </a:r>
            <a:r>
              <a:rPr sz="2000" spc="-20" dirty="0"/>
              <a:t>with</a:t>
            </a:r>
            <a:r>
              <a:rPr sz="2000" b="0" spc="-20" dirty="0">
                <a:latin typeface="Times New Roman"/>
                <a:cs typeface="Times New Roman"/>
              </a:rPr>
              <a:t> </a:t>
            </a:r>
            <a:r>
              <a:rPr sz="2000" dirty="0"/>
              <a:t>regorafenib</a:t>
            </a:r>
            <a:r>
              <a:rPr sz="2000" b="0" spc="25" dirty="0">
                <a:latin typeface="Times New Roman"/>
                <a:cs typeface="Times New Roman"/>
              </a:rPr>
              <a:t> </a:t>
            </a:r>
            <a:r>
              <a:rPr sz="2000" dirty="0"/>
              <a:t>or</a:t>
            </a:r>
            <a:r>
              <a:rPr sz="2000" b="0" spc="10" dirty="0">
                <a:latin typeface="Times New Roman"/>
                <a:cs typeface="Times New Roman"/>
              </a:rPr>
              <a:t> </a:t>
            </a:r>
            <a:r>
              <a:rPr sz="2000" dirty="0"/>
              <a:t>trifluridine/tipiracil</a:t>
            </a:r>
            <a:r>
              <a:rPr sz="2000" b="0" spc="5" dirty="0">
                <a:latin typeface="Times New Roman"/>
                <a:cs typeface="Times New Roman"/>
              </a:rPr>
              <a:t> </a:t>
            </a:r>
            <a:r>
              <a:rPr sz="2000" dirty="0"/>
              <a:t>in</a:t>
            </a:r>
            <a:r>
              <a:rPr sz="2000" b="0" spc="20" dirty="0">
                <a:latin typeface="Times New Roman"/>
                <a:cs typeface="Times New Roman"/>
              </a:rPr>
              <a:t> </a:t>
            </a:r>
            <a:r>
              <a:rPr sz="2000" dirty="0"/>
              <a:t>3L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dirty="0"/>
              <a:t>treatment</a:t>
            </a:r>
            <a:r>
              <a:rPr sz="2000" b="0" spc="40" dirty="0">
                <a:latin typeface="Times New Roman"/>
                <a:cs typeface="Times New Roman"/>
              </a:rPr>
              <a:t> </a:t>
            </a:r>
            <a:r>
              <a:rPr sz="2000" dirty="0"/>
              <a:t>of</a:t>
            </a:r>
            <a:r>
              <a:rPr sz="2000" b="0" spc="25" dirty="0">
                <a:latin typeface="Times New Roman"/>
                <a:cs typeface="Times New Roman"/>
              </a:rPr>
              <a:t> </a:t>
            </a:r>
            <a:r>
              <a:rPr sz="2000" dirty="0"/>
              <a:t>LS</a:t>
            </a:r>
            <a:r>
              <a:rPr sz="2000" b="0" spc="2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Arial"/>
                <a:cs typeface="Arial"/>
              </a:rPr>
              <a:t>RAS</a:t>
            </a:r>
            <a:r>
              <a:rPr sz="2000" b="0" spc="30" dirty="0">
                <a:latin typeface="Times New Roman"/>
                <a:cs typeface="Times New Roman"/>
              </a:rPr>
              <a:t> </a:t>
            </a:r>
            <a:r>
              <a:rPr sz="2000" dirty="0"/>
              <a:t>wt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spc="-10" dirty="0"/>
              <a:t>mCRC*</a:t>
            </a:r>
            <a:r>
              <a:rPr sz="2000" spc="-15" baseline="25462" dirty="0"/>
              <a:t>1</a:t>
            </a:r>
            <a:endParaRPr sz="2000" baseline="25462" dirty="0"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5F9B5CB-468A-8A40-26F0-F230F98193E2}"/>
              </a:ext>
            </a:extLst>
          </p:cNvPr>
          <p:cNvSpPr txBox="1"/>
          <p:nvPr/>
        </p:nvSpPr>
        <p:spPr>
          <a:xfrm>
            <a:off x="1151938" y="5555385"/>
            <a:ext cx="10729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Figures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adapted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Vivolo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R,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ASCO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(Abstract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No.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4082).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100" marR="3048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*Erbitux</a:t>
            </a:r>
            <a:r>
              <a:rPr kumimoji="0" sz="750" b="0" i="0" u="none" strike="noStrike" kern="1200" cap="none" spc="0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®</a:t>
            </a:r>
            <a:r>
              <a:rPr kumimoji="0" sz="750" b="0" i="0" u="none" strike="noStrike" kern="1200" cap="none" spc="127" normalizeH="0" baseline="27777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approved</a:t>
            </a:r>
            <a:r>
              <a:rPr kumimoji="0" sz="800" b="0" i="0" u="none" strike="noStrike" kern="1200" cap="none" spc="3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EGFR-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expressing,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1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RAS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wt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mCRC:</a:t>
            </a:r>
            <a:r>
              <a:rPr kumimoji="0" sz="800" b="0" i="0" u="none" strike="noStrike" kern="1200" cap="none" spc="-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combination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irinotecan-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</a:t>
            </a:r>
            <a:r>
              <a:rPr kumimoji="0" sz="8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CT,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1L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combination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-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800" b="0" i="0" u="none" strike="noStrike" kern="1200" cap="none" spc="50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FOLFOX,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agent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failed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oxaliplatin-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irinotecan-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therapy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intolerant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irinotecan.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4A6B08B-C132-8A74-C052-61F9180ED86E}"/>
              </a:ext>
            </a:extLst>
          </p:cNvPr>
          <p:cNvSpPr txBox="1"/>
          <p:nvPr/>
        </p:nvSpPr>
        <p:spPr>
          <a:xfrm>
            <a:off x="1207005" y="4684777"/>
            <a:ext cx="4712335" cy="31432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1594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HR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(95%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CI)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0.47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(0.26–0.85)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p=0.003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34497A0F-A2DE-8BF6-EF01-05ADDBE49287}"/>
              </a:ext>
            </a:extLst>
          </p:cNvPr>
          <p:cNvSpPr txBox="1"/>
          <p:nvPr/>
        </p:nvSpPr>
        <p:spPr>
          <a:xfrm>
            <a:off x="6827520" y="4684777"/>
            <a:ext cx="4733925" cy="31432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62229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HR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(95%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CI)</a:t>
            </a:r>
            <a:r>
              <a:rPr kumimoji="0" sz="1200" b="0" i="0" u="none" strike="noStrike" kern="1200" cap="none" spc="3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0.58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(0.31–1.08)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p=0.043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B45A2177-1000-663C-2DF0-02A08BDCBAAF}"/>
              </a:ext>
            </a:extLst>
          </p:cNvPr>
          <p:cNvSpPr txBox="1"/>
          <p:nvPr/>
        </p:nvSpPr>
        <p:spPr>
          <a:xfrm>
            <a:off x="2618358" y="2315413"/>
            <a:ext cx="18249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PFS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200" b="0" i="0" u="none" strike="noStrike" kern="1200" cap="none" spc="3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RAS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wt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mCRC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32EE203-94F8-D7B1-606F-2A2C6875B455}"/>
              </a:ext>
            </a:extLst>
          </p:cNvPr>
          <p:cNvSpPr txBox="1"/>
          <p:nvPr/>
        </p:nvSpPr>
        <p:spPr>
          <a:xfrm>
            <a:off x="1151939" y="4186173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9F92D048-F7DF-36C0-920D-61882DD50C0C}"/>
              </a:ext>
            </a:extLst>
          </p:cNvPr>
          <p:cNvSpPr txBox="1"/>
          <p:nvPr/>
        </p:nvSpPr>
        <p:spPr>
          <a:xfrm>
            <a:off x="1740535" y="418896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944E034F-35F0-16BE-FD5C-DB32BEF89469}"/>
              </a:ext>
            </a:extLst>
          </p:cNvPr>
          <p:cNvSpPr txBox="1"/>
          <p:nvPr/>
        </p:nvSpPr>
        <p:spPr>
          <a:xfrm>
            <a:off x="2326892" y="418896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7A6DC5CE-C6AF-AAEE-6534-6E878D254654}"/>
              </a:ext>
            </a:extLst>
          </p:cNvPr>
          <p:cNvSpPr txBox="1"/>
          <p:nvPr/>
        </p:nvSpPr>
        <p:spPr>
          <a:xfrm>
            <a:off x="2919224" y="4183200"/>
            <a:ext cx="96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6B151DBC-1937-48B2-CF9E-28F3DE77A830}"/>
              </a:ext>
            </a:extLst>
          </p:cNvPr>
          <p:cNvSpPr txBox="1"/>
          <p:nvPr/>
        </p:nvSpPr>
        <p:spPr>
          <a:xfrm>
            <a:off x="4062477" y="418320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36A52D0C-E74A-A989-3049-B0F7AD39A790}"/>
              </a:ext>
            </a:extLst>
          </p:cNvPr>
          <p:cNvSpPr txBox="1"/>
          <p:nvPr/>
        </p:nvSpPr>
        <p:spPr>
          <a:xfrm>
            <a:off x="4653786" y="4186173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0239646F-2908-49C8-F171-A28868193FBA}"/>
              </a:ext>
            </a:extLst>
          </p:cNvPr>
          <p:cNvSpPr txBox="1"/>
          <p:nvPr/>
        </p:nvSpPr>
        <p:spPr>
          <a:xfrm>
            <a:off x="5238751" y="418896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1FA6A9A5-30BE-046A-7267-0AD86F65CB82}"/>
              </a:ext>
            </a:extLst>
          </p:cNvPr>
          <p:cNvSpPr txBox="1"/>
          <p:nvPr/>
        </p:nvSpPr>
        <p:spPr>
          <a:xfrm>
            <a:off x="5837938" y="417830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9" name="object 16">
            <a:extLst>
              <a:ext uri="{FF2B5EF4-FFF2-40B4-BE49-F238E27FC236}">
                <a16:creationId xmlns:a16="http://schemas.microsoft.com/office/drawing/2014/main" id="{15D91792-1246-7F57-DDEC-C838404A3702}"/>
              </a:ext>
            </a:extLst>
          </p:cNvPr>
          <p:cNvGrpSpPr/>
          <p:nvPr/>
        </p:nvGrpSpPr>
        <p:grpSpPr>
          <a:xfrm>
            <a:off x="1132710" y="2502784"/>
            <a:ext cx="4796790" cy="1668145"/>
            <a:chOff x="1132710" y="2502784"/>
            <a:chExt cx="4796790" cy="1668145"/>
          </a:xfrm>
        </p:grpSpPr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FD0373C4-3E12-F8D4-657E-BB47F2BC8CC4}"/>
                </a:ext>
              </a:extLst>
            </p:cNvPr>
            <p:cNvSpPr/>
            <p:nvPr/>
          </p:nvSpPr>
          <p:spPr>
            <a:xfrm>
              <a:off x="1207770" y="2512309"/>
              <a:ext cx="4699000" cy="1537970"/>
            </a:xfrm>
            <a:custGeom>
              <a:avLst/>
              <a:gdLst/>
              <a:ahLst/>
              <a:cxnLst/>
              <a:rect l="l" t="t" r="r" b="b"/>
              <a:pathLst>
                <a:path w="4699000" h="1537970">
                  <a:moveTo>
                    <a:pt x="0" y="2671"/>
                  </a:moveTo>
                  <a:lnTo>
                    <a:pt x="66222" y="1810"/>
                  </a:lnTo>
                  <a:lnTo>
                    <a:pt x="112926" y="1157"/>
                  </a:lnTo>
                  <a:lnTo>
                    <a:pt x="144704" y="682"/>
                  </a:lnTo>
                  <a:lnTo>
                    <a:pt x="166150" y="357"/>
                  </a:lnTo>
                  <a:lnTo>
                    <a:pt x="181857" y="155"/>
                  </a:lnTo>
                  <a:lnTo>
                    <a:pt x="196417" y="47"/>
                  </a:lnTo>
                  <a:lnTo>
                    <a:pt x="214423" y="4"/>
                  </a:lnTo>
                  <a:lnTo>
                    <a:pt x="240468" y="0"/>
                  </a:lnTo>
                  <a:lnTo>
                    <a:pt x="279146" y="4"/>
                  </a:lnTo>
                  <a:lnTo>
                    <a:pt x="279146" y="65155"/>
                  </a:lnTo>
                  <a:lnTo>
                    <a:pt x="367538" y="65155"/>
                  </a:lnTo>
                  <a:lnTo>
                    <a:pt x="367538" y="122559"/>
                  </a:lnTo>
                  <a:lnTo>
                    <a:pt x="623316" y="122559"/>
                  </a:lnTo>
                  <a:lnTo>
                    <a:pt x="623316" y="185043"/>
                  </a:lnTo>
                  <a:lnTo>
                    <a:pt x="683895" y="185043"/>
                  </a:lnTo>
                  <a:lnTo>
                    <a:pt x="683895" y="242447"/>
                  </a:lnTo>
                  <a:lnTo>
                    <a:pt x="734949" y="242447"/>
                  </a:lnTo>
                  <a:lnTo>
                    <a:pt x="734949" y="315345"/>
                  </a:lnTo>
                  <a:lnTo>
                    <a:pt x="874522" y="315345"/>
                  </a:lnTo>
                  <a:lnTo>
                    <a:pt x="874522" y="370082"/>
                  </a:lnTo>
                  <a:lnTo>
                    <a:pt x="930402" y="370082"/>
                  </a:lnTo>
                  <a:lnTo>
                    <a:pt x="930402" y="489970"/>
                  </a:lnTo>
                  <a:lnTo>
                    <a:pt x="981583" y="489970"/>
                  </a:lnTo>
                  <a:lnTo>
                    <a:pt x="981583" y="622939"/>
                  </a:lnTo>
                  <a:lnTo>
                    <a:pt x="1023493" y="622939"/>
                  </a:lnTo>
                  <a:lnTo>
                    <a:pt x="1023493" y="800104"/>
                  </a:lnTo>
                  <a:lnTo>
                    <a:pt x="1065276" y="800104"/>
                  </a:lnTo>
                  <a:lnTo>
                    <a:pt x="1065276" y="862715"/>
                  </a:lnTo>
                  <a:lnTo>
                    <a:pt x="1102487" y="862715"/>
                  </a:lnTo>
                  <a:lnTo>
                    <a:pt x="1102487" y="922659"/>
                  </a:lnTo>
                  <a:lnTo>
                    <a:pt x="1162939" y="922659"/>
                  </a:lnTo>
                  <a:lnTo>
                    <a:pt x="1162939" y="979936"/>
                  </a:lnTo>
                  <a:lnTo>
                    <a:pt x="1251331" y="979936"/>
                  </a:lnTo>
                  <a:lnTo>
                    <a:pt x="1251331" y="1102491"/>
                  </a:lnTo>
                  <a:lnTo>
                    <a:pt x="1293241" y="1102491"/>
                  </a:lnTo>
                  <a:lnTo>
                    <a:pt x="1293241" y="1170182"/>
                  </a:lnTo>
                  <a:lnTo>
                    <a:pt x="1335151" y="1170182"/>
                  </a:lnTo>
                  <a:lnTo>
                    <a:pt x="1335151" y="1224919"/>
                  </a:lnTo>
                  <a:lnTo>
                    <a:pt x="1604899" y="1224919"/>
                  </a:lnTo>
                  <a:lnTo>
                    <a:pt x="1604899" y="1290070"/>
                  </a:lnTo>
                  <a:lnTo>
                    <a:pt x="2065528" y="1290070"/>
                  </a:lnTo>
                  <a:lnTo>
                    <a:pt x="2065528" y="1355221"/>
                  </a:lnTo>
                  <a:lnTo>
                    <a:pt x="2749296" y="1355221"/>
                  </a:lnTo>
                  <a:lnTo>
                    <a:pt x="2749296" y="1409958"/>
                  </a:lnTo>
                  <a:lnTo>
                    <a:pt x="2819146" y="1409958"/>
                  </a:lnTo>
                  <a:lnTo>
                    <a:pt x="2819146" y="1475109"/>
                  </a:lnTo>
                  <a:lnTo>
                    <a:pt x="2874899" y="1475109"/>
                  </a:lnTo>
                  <a:lnTo>
                    <a:pt x="2874899" y="1537720"/>
                  </a:lnTo>
                  <a:lnTo>
                    <a:pt x="4698492" y="1537720"/>
                  </a:lnTo>
                </a:path>
              </a:pathLst>
            </a:custGeom>
            <a:ln w="19050">
              <a:solidFill>
                <a:srgbClr val="0032A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B1BA9466-BB12-7EA0-BA5A-C0A23F2ABBAA}"/>
                </a:ext>
              </a:extLst>
            </p:cNvPr>
            <p:cNvSpPr/>
            <p:nvPr/>
          </p:nvSpPr>
          <p:spPr>
            <a:xfrm>
              <a:off x="1658112" y="260756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0"/>
                  </a:moveTo>
                  <a:lnTo>
                    <a:pt x="0" y="23495"/>
                  </a:lnTo>
                </a:path>
              </a:pathLst>
            </a:custGeom>
            <a:ln w="12700">
              <a:solidFill>
                <a:srgbClr val="0032A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F42FCFF5-720C-DF51-52C0-9A6967675536}"/>
                </a:ext>
              </a:extLst>
            </p:cNvPr>
            <p:cNvSpPr/>
            <p:nvPr/>
          </p:nvSpPr>
          <p:spPr>
            <a:xfrm>
              <a:off x="1198627" y="2515361"/>
              <a:ext cx="4707890" cy="1386840"/>
            </a:xfrm>
            <a:custGeom>
              <a:avLst/>
              <a:gdLst/>
              <a:ahLst/>
              <a:cxnLst/>
              <a:rect l="l" t="t" r="r" b="b"/>
              <a:pathLst>
                <a:path w="4707890" h="1386839">
                  <a:moveTo>
                    <a:pt x="0" y="0"/>
                  </a:moveTo>
                  <a:lnTo>
                    <a:pt x="200023" y="0"/>
                  </a:lnTo>
                  <a:lnTo>
                    <a:pt x="200023" y="59944"/>
                  </a:lnTo>
                  <a:lnTo>
                    <a:pt x="795399" y="59944"/>
                  </a:lnTo>
                  <a:lnTo>
                    <a:pt x="795399" y="112141"/>
                  </a:lnTo>
                  <a:lnTo>
                    <a:pt x="893189" y="112141"/>
                  </a:lnTo>
                  <a:lnTo>
                    <a:pt x="893189" y="218948"/>
                  </a:lnTo>
                  <a:lnTo>
                    <a:pt x="934972" y="218948"/>
                  </a:lnTo>
                  <a:lnTo>
                    <a:pt x="934972" y="273685"/>
                  </a:lnTo>
                  <a:lnTo>
                    <a:pt x="1079244" y="273685"/>
                  </a:lnTo>
                  <a:lnTo>
                    <a:pt x="1079244" y="323215"/>
                  </a:lnTo>
                  <a:lnTo>
                    <a:pt x="1162937" y="323215"/>
                  </a:lnTo>
                  <a:lnTo>
                    <a:pt x="1162937" y="377952"/>
                  </a:lnTo>
                  <a:lnTo>
                    <a:pt x="1265299" y="377952"/>
                  </a:lnTo>
                  <a:lnTo>
                    <a:pt x="1265299" y="432689"/>
                  </a:lnTo>
                  <a:lnTo>
                    <a:pt x="1358390" y="432689"/>
                  </a:lnTo>
                  <a:lnTo>
                    <a:pt x="1358390" y="487426"/>
                  </a:lnTo>
                  <a:lnTo>
                    <a:pt x="1767711" y="487426"/>
                  </a:lnTo>
                  <a:lnTo>
                    <a:pt x="1767711" y="536956"/>
                  </a:lnTo>
                  <a:lnTo>
                    <a:pt x="1828163" y="536956"/>
                  </a:lnTo>
                  <a:lnTo>
                    <a:pt x="1828163" y="641223"/>
                  </a:lnTo>
                  <a:lnTo>
                    <a:pt x="2032887" y="641223"/>
                  </a:lnTo>
                  <a:lnTo>
                    <a:pt x="2032887" y="756031"/>
                  </a:lnTo>
                  <a:lnTo>
                    <a:pt x="2121279" y="756031"/>
                  </a:lnTo>
                  <a:lnTo>
                    <a:pt x="2121279" y="802894"/>
                  </a:lnTo>
                  <a:lnTo>
                    <a:pt x="2163062" y="802894"/>
                  </a:lnTo>
                  <a:lnTo>
                    <a:pt x="2163062" y="860298"/>
                  </a:lnTo>
                  <a:lnTo>
                    <a:pt x="2204972" y="860298"/>
                  </a:lnTo>
                  <a:lnTo>
                    <a:pt x="2204972" y="909828"/>
                  </a:lnTo>
                  <a:lnTo>
                    <a:pt x="2381756" y="909828"/>
                  </a:lnTo>
                  <a:lnTo>
                    <a:pt x="2381756" y="959358"/>
                  </a:lnTo>
                  <a:lnTo>
                    <a:pt x="2586353" y="959358"/>
                  </a:lnTo>
                  <a:lnTo>
                    <a:pt x="2586353" y="1016635"/>
                  </a:lnTo>
                  <a:lnTo>
                    <a:pt x="2791077" y="1016635"/>
                  </a:lnTo>
                  <a:lnTo>
                    <a:pt x="2791077" y="1068832"/>
                  </a:lnTo>
                  <a:lnTo>
                    <a:pt x="2856228" y="1068832"/>
                  </a:lnTo>
                  <a:lnTo>
                    <a:pt x="2856228" y="1120902"/>
                  </a:lnTo>
                  <a:lnTo>
                    <a:pt x="3293489" y="1120902"/>
                  </a:lnTo>
                  <a:lnTo>
                    <a:pt x="3293489" y="1175639"/>
                  </a:lnTo>
                  <a:lnTo>
                    <a:pt x="3814443" y="1175639"/>
                  </a:lnTo>
                  <a:lnTo>
                    <a:pt x="3814443" y="1219962"/>
                  </a:lnTo>
                  <a:lnTo>
                    <a:pt x="3949444" y="1219962"/>
                  </a:lnTo>
                  <a:lnTo>
                    <a:pt x="3949444" y="1285113"/>
                  </a:lnTo>
                  <a:lnTo>
                    <a:pt x="4382006" y="1285113"/>
                  </a:lnTo>
                  <a:lnTo>
                    <a:pt x="4382006" y="1337310"/>
                  </a:lnTo>
                  <a:lnTo>
                    <a:pt x="4614543" y="1337310"/>
                  </a:lnTo>
                  <a:lnTo>
                    <a:pt x="4614543" y="1386840"/>
                  </a:lnTo>
                  <a:lnTo>
                    <a:pt x="4707634" y="1386840"/>
                  </a:lnTo>
                </a:path>
              </a:pathLst>
            </a:custGeom>
            <a:ln w="19050">
              <a:solidFill>
                <a:srgbClr val="FF65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51F27D32-04C7-FEC1-5B36-8C2F318185C4}"/>
                </a:ext>
              </a:extLst>
            </p:cNvPr>
            <p:cNvSpPr/>
            <p:nvPr/>
          </p:nvSpPr>
          <p:spPr>
            <a:xfrm>
              <a:off x="1187955" y="2515361"/>
              <a:ext cx="4732020" cy="1597660"/>
            </a:xfrm>
            <a:custGeom>
              <a:avLst/>
              <a:gdLst/>
              <a:ahLst/>
              <a:cxnLst/>
              <a:rect l="l" t="t" r="r" b="b"/>
              <a:pathLst>
                <a:path w="4732020" h="1597660">
                  <a:moveTo>
                    <a:pt x="10671" y="0"/>
                  </a:moveTo>
                  <a:lnTo>
                    <a:pt x="10671" y="1597660"/>
                  </a:lnTo>
                </a:path>
                <a:path w="4732020" h="1597660">
                  <a:moveTo>
                    <a:pt x="0" y="1597152"/>
                  </a:moveTo>
                  <a:lnTo>
                    <a:pt x="4731641" y="1597152"/>
                  </a:lnTo>
                </a:path>
              </a:pathLst>
            </a:custGeom>
            <a:ln w="19050">
              <a:solidFill>
                <a:srgbClr val="49494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4C80B4E0-2800-FB7B-4719-5AAEBAD086D2}"/>
                </a:ext>
              </a:extLst>
            </p:cNvPr>
            <p:cNvSpPr/>
            <p:nvPr/>
          </p:nvSpPr>
          <p:spPr>
            <a:xfrm>
              <a:off x="1142235" y="2515361"/>
              <a:ext cx="4178935" cy="1645920"/>
            </a:xfrm>
            <a:custGeom>
              <a:avLst/>
              <a:gdLst/>
              <a:ahLst/>
              <a:cxnLst/>
              <a:rect l="l" t="t" r="r" b="b"/>
              <a:pathLst>
                <a:path w="4178935" h="1645920">
                  <a:moveTo>
                    <a:pt x="0" y="0"/>
                  </a:moveTo>
                  <a:lnTo>
                    <a:pt x="54005" y="0"/>
                  </a:lnTo>
                </a:path>
                <a:path w="4178935" h="1645920">
                  <a:moveTo>
                    <a:pt x="0" y="400812"/>
                  </a:moveTo>
                  <a:lnTo>
                    <a:pt x="54005" y="400812"/>
                  </a:lnTo>
                </a:path>
                <a:path w="4178935" h="1645920">
                  <a:moveTo>
                    <a:pt x="0" y="800100"/>
                  </a:moveTo>
                  <a:lnTo>
                    <a:pt x="54005" y="800100"/>
                  </a:lnTo>
                </a:path>
                <a:path w="4178935" h="1645920">
                  <a:moveTo>
                    <a:pt x="0" y="1199388"/>
                  </a:moveTo>
                  <a:lnTo>
                    <a:pt x="54005" y="1199388"/>
                  </a:lnTo>
                </a:path>
                <a:path w="4178935" h="1645920">
                  <a:moveTo>
                    <a:pt x="0" y="1597152"/>
                  </a:moveTo>
                  <a:lnTo>
                    <a:pt x="54005" y="1597152"/>
                  </a:lnTo>
                </a:path>
                <a:path w="4178935" h="1645920">
                  <a:moveTo>
                    <a:pt x="56391" y="1645920"/>
                  </a:moveTo>
                  <a:lnTo>
                    <a:pt x="56391" y="1597152"/>
                  </a:lnTo>
                </a:path>
                <a:path w="4178935" h="1645920">
                  <a:moveTo>
                    <a:pt x="644654" y="1645920"/>
                  </a:moveTo>
                  <a:lnTo>
                    <a:pt x="644654" y="1597152"/>
                  </a:lnTo>
                </a:path>
                <a:path w="4178935" h="1645920">
                  <a:moveTo>
                    <a:pt x="1234442" y="1645920"/>
                  </a:moveTo>
                  <a:lnTo>
                    <a:pt x="1234442" y="1597152"/>
                  </a:lnTo>
                </a:path>
                <a:path w="4178935" h="1645920">
                  <a:moveTo>
                    <a:pt x="1822706" y="1645920"/>
                  </a:moveTo>
                  <a:lnTo>
                    <a:pt x="1822706" y="1597152"/>
                  </a:lnTo>
                </a:path>
                <a:path w="4178935" h="1645920">
                  <a:moveTo>
                    <a:pt x="2412494" y="1645920"/>
                  </a:moveTo>
                  <a:lnTo>
                    <a:pt x="2412494" y="1597152"/>
                  </a:lnTo>
                </a:path>
                <a:path w="4178935" h="1645920">
                  <a:moveTo>
                    <a:pt x="3000758" y="1645920"/>
                  </a:moveTo>
                  <a:lnTo>
                    <a:pt x="3000758" y="1597152"/>
                  </a:lnTo>
                </a:path>
                <a:path w="4178935" h="1645920">
                  <a:moveTo>
                    <a:pt x="3590546" y="1645920"/>
                  </a:moveTo>
                  <a:lnTo>
                    <a:pt x="3590546" y="1597152"/>
                  </a:lnTo>
                </a:path>
                <a:path w="4178935" h="1645920">
                  <a:moveTo>
                    <a:pt x="4178810" y="1645920"/>
                  </a:moveTo>
                  <a:lnTo>
                    <a:pt x="4178810" y="1597152"/>
                  </a:lnTo>
                </a:path>
              </a:pathLst>
            </a:custGeom>
            <a:ln w="19050">
              <a:solidFill>
                <a:srgbClr val="49494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3B872BC2-ED3B-3905-D738-17C6ACD50AEE}"/>
                </a:ext>
              </a:extLst>
            </p:cNvPr>
            <p:cNvSpPr/>
            <p:nvPr/>
          </p:nvSpPr>
          <p:spPr>
            <a:xfrm>
              <a:off x="5919977" y="4112513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h="48895">
                  <a:moveTo>
                    <a:pt x="0" y="4876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49494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object 23">
            <a:extLst>
              <a:ext uri="{FF2B5EF4-FFF2-40B4-BE49-F238E27FC236}">
                <a16:creationId xmlns:a16="http://schemas.microsoft.com/office/drawing/2014/main" id="{31C6DAEF-D883-F51C-41E3-AC8FE41C5574}"/>
              </a:ext>
            </a:extLst>
          </p:cNvPr>
          <p:cNvSpPr txBox="1"/>
          <p:nvPr/>
        </p:nvSpPr>
        <p:spPr>
          <a:xfrm>
            <a:off x="3247389" y="4151359"/>
            <a:ext cx="566420" cy="43116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6355" marR="0" lvl="0" indent="0" algn="ctr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D72F5E59-4624-9A54-31FD-4D1C24EF5533}"/>
              </a:ext>
            </a:extLst>
          </p:cNvPr>
          <p:cNvSpPr txBox="1"/>
          <p:nvPr/>
        </p:nvSpPr>
        <p:spPr>
          <a:xfrm>
            <a:off x="1730120" y="3725926"/>
            <a:ext cx="712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3.6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mPFS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30F5F00E-87DC-9FBF-536D-CB89AB86622B}"/>
              </a:ext>
            </a:extLst>
          </p:cNvPr>
          <p:cNvSpPr txBox="1"/>
          <p:nvPr/>
        </p:nvSpPr>
        <p:spPr>
          <a:xfrm>
            <a:off x="3543680" y="3159074"/>
            <a:ext cx="7131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7.3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mPFS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C10CA778-7403-8C84-4CFB-7F8BAC751260}"/>
              </a:ext>
            </a:extLst>
          </p:cNvPr>
          <p:cNvSpPr txBox="1"/>
          <p:nvPr/>
        </p:nvSpPr>
        <p:spPr>
          <a:xfrm>
            <a:off x="8299450" y="2278839"/>
            <a:ext cx="17487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200" b="0" i="0" u="none" strike="noStrike" kern="1200" cap="none" spc="3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RAS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wt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mCRC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24EF7EB9-CC58-DDB3-773D-77873D980FDD}"/>
              </a:ext>
            </a:extLst>
          </p:cNvPr>
          <p:cNvSpPr txBox="1"/>
          <p:nvPr/>
        </p:nvSpPr>
        <p:spPr>
          <a:xfrm>
            <a:off x="6782181" y="417830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2BEFAE8C-24E6-E8A6-2FC4-96028C9E4F1E}"/>
              </a:ext>
            </a:extLst>
          </p:cNvPr>
          <p:cNvSpPr txBox="1"/>
          <p:nvPr/>
        </p:nvSpPr>
        <p:spPr>
          <a:xfrm>
            <a:off x="7571609" y="417830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796CEA58-8C1E-CE7F-60FF-B47C6D810424}"/>
              </a:ext>
            </a:extLst>
          </p:cNvPr>
          <p:cNvSpPr txBox="1"/>
          <p:nvPr/>
        </p:nvSpPr>
        <p:spPr>
          <a:xfrm>
            <a:off x="8324468" y="417830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3E59BC92-57C8-BB3A-176F-3606D8CB0418}"/>
              </a:ext>
            </a:extLst>
          </p:cNvPr>
          <p:cNvSpPr txBox="1"/>
          <p:nvPr/>
        </p:nvSpPr>
        <p:spPr>
          <a:xfrm>
            <a:off x="8907528" y="4142166"/>
            <a:ext cx="566420" cy="4400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3F66218E-D630-2B3F-0319-C28DFAC43002}"/>
              </a:ext>
            </a:extLst>
          </p:cNvPr>
          <p:cNvSpPr txBox="1"/>
          <p:nvPr/>
        </p:nvSpPr>
        <p:spPr>
          <a:xfrm>
            <a:off x="9897874" y="417830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B0D6FCE1-64EC-9317-89E1-544D26F7E13F}"/>
              </a:ext>
            </a:extLst>
          </p:cNvPr>
          <p:cNvSpPr txBox="1"/>
          <p:nvPr/>
        </p:nvSpPr>
        <p:spPr>
          <a:xfrm>
            <a:off x="10684509" y="417830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2F7094D8-8045-D6B5-842C-CEA6381A527C}"/>
              </a:ext>
            </a:extLst>
          </p:cNvPr>
          <p:cNvSpPr txBox="1"/>
          <p:nvPr/>
        </p:nvSpPr>
        <p:spPr>
          <a:xfrm>
            <a:off x="11466324" y="4178300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7" name="object 34">
            <a:extLst>
              <a:ext uri="{FF2B5EF4-FFF2-40B4-BE49-F238E27FC236}">
                <a16:creationId xmlns:a16="http://schemas.microsoft.com/office/drawing/2014/main" id="{8D3FAF27-3216-9E7E-165B-6F46711031B8}"/>
              </a:ext>
            </a:extLst>
          </p:cNvPr>
          <p:cNvGrpSpPr/>
          <p:nvPr/>
        </p:nvGrpSpPr>
        <p:grpSpPr>
          <a:xfrm>
            <a:off x="6765417" y="2508884"/>
            <a:ext cx="4815205" cy="1662430"/>
            <a:chOff x="6765417" y="2508884"/>
            <a:chExt cx="4815205" cy="1662430"/>
          </a:xfrm>
        </p:grpSpPr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C30F30DB-BD35-F60F-5572-A85EE8892112}"/>
                </a:ext>
              </a:extLst>
            </p:cNvPr>
            <p:cNvSpPr/>
            <p:nvPr/>
          </p:nvSpPr>
          <p:spPr>
            <a:xfrm>
              <a:off x="6774942" y="2521457"/>
              <a:ext cx="4787265" cy="1590040"/>
            </a:xfrm>
            <a:custGeom>
              <a:avLst/>
              <a:gdLst/>
              <a:ahLst/>
              <a:cxnLst/>
              <a:rect l="l" t="t" r="r" b="b"/>
              <a:pathLst>
                <a:path w="4787265" h="1590039">
                  <a:moveTo>
                    <a:pt x="45720" y="1589532"/>
                  </a:moveTo>
                  <a:lnTo>
                    <a:pt x="4786757" y="1589532"/>
                  </a:lnTo>
                </a:path>
                <a:path w="4787265" h="1590039">
                  <a:moveTo>
                    <a:pt x="0" y="0"/>
                  </a:moveTo>
                  <a:lnTo>
                    <a:pt x="53975" y="0"/>
                  </a:lnTo>
                </a:path>
                <a:path w="4787265" h="1590039">
                  <a:moveTo>
                    <a:pt x="0" y="399288"/>
                  </a:moveTo>
                  <a:lnTo>
                    <a:pt x="53975" y="399288"/>
                  </a:lnTo>
                </a:path>
                <a:path w="4787265" h="1590039">
                  <a:moveTo>
                    <a:pt x="0" y="795528"/>
                  </a:moveTo>
                  <a:lnTo>
                    <a:pt x="53975" y="795528"/>
                  </a:lnTo>
                </a:path>
                <a:path w="4787265" h="1590039">
                  <a:moveTo>
                    <a:pt x="0" y="1193292"/>
                  </a:moveTo>
                  <a:lnTo>
                    <a:pt x="53975" y="1193292"/>
                  </a:lnTo>
                </a:path>
                <a:path w="4787265" h="1590039">
                  <a:moveTo>
                    <a:pt x="0" y="1589532"/>
                  </a:moveTo>
                  <a:lnTo>
                    <a:pt x="53975" y="1589532"/>
                  </a:lnTo>
                </a:path>
              </a:pathLst>
            </a:custGeom>
            <a:ln w="19050">
              <a:solidFill>
                <a:srgbClr val="49494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ACAED3A9-AB22-025B-882C-728D65CA7D08}"/>
                </a:ext>
              </a:extLst>
            </p:cNvPr>
            <p:cNvSpPr/>
            <p:nvPr/>
          </p:nvSpPr>
          <p:spPr>
            <a:xfrm>
              <a:off x="6829806" y="4110989"/>
              <a:ext cx="4732020" cy="50800"/>
            </a:xfrm>
            <a:custGeom>
              <a:avLst/>
              <a:gdLst/>
              <a:ahLst/>
              <a:cxnLst/>
              <a:rect l="l" t="t" r="r" b="b"/>
              <a:pathLst>
                <a:path w="4732020" h="50800">
                  <a:moveTo>
                    <a:pt x="0" y="50419"/>
                  </a:moveTo>
                  <a:lnTo>
                    <a:pt x="0" y="0"/>
                  </a:lnTo>
                </a:path>
                <a:path w="4732020" h="50800">
                  <a:moveTo>
                    <a:pt x="786384" y="50419"/>
                  </a:moveTo>
                  <a:lnTo>
                    <a:pt x="786384" y="0"/>
                  </a:lnTo>
                </a:path>
                <a:path w="4732020" h="50800">
                  <a:moveTo>
                    <a:pt x="1574292" y="50419"/>
                  </a:moveTo>
                  <a:lnTo>
                    <a:pt x="1574292" y="0"/>
                  </a:lnTo>
                </a:path>
                <a:path w="4732020" h="50800">
                  <a:moveTo>
                    <a:pt x="2360676" y="50419"/>
                  </a:moveTo>
                  <a:lnTo>
                    <a:pt x="2360676" y="0"/>
                  </a:lnTo>
                </a:path>
                <a:path w="4732020" h="50800">
                  <a:moveTo>
                    <a:pt x="3147060" y="50419"/>
                  </a:moveTo>
                  <a:lnTo>
                    <a:pt x="3147060" y="0"/>
                  </a:lnTo>
                </a:path>
                <a:path w="4732020" h="50800">
                  <a:moveTo>
                    <a:pt x="3934968" y="50419"/>
                  </a:moveTo>
                  <a:lnTo>
                    <a:pt x="3934968" y="0"/>
                  </a:lnTo>
                </a:path>
                <a:path w="4732020" h="50800">
                  <a:moveTo>
                    <a:pt x="4732020" y="50419"/>
                  </a:moveTo>
                  <a:lnTo>
                    <a:pt x="4732020" y="0"/>
                  </a:lnTo>
                </a:path>
              </a:pathLst>
            </a:custGeom>
            <a:ln w="19050">
              <a:solidFill>
                <a:srgbClr val="49494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bject 37">
              <a:extLst>
                <a:ext uri="{FF2B5EF4-FFF2-40B4-BE49-F238E27FC236}">
                  <a16:creationId xmlns:a16="http://schemas.microsoft.com/office/drawing/2014/main" id="{FF5A19B0-5D6F-DDC8-FD0A-80FC44363D4D}"/>
                </a:ext>
              </a:extLst>
            </p:cNvPr>
            <p:cNvSpPr/>
            <p:nvPr/>
          </p:nvSpPr>
          <p:spPr>
            <a:xfrm>
              <a:off x="9095232" y="3384803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846"/>
                  </a:lnTo>
                </a:path>
              </a:pathLst>
            </a:custGeom>
            <a:ln w="12700">
              <a:solidFill>
                <a:srgbClr val="FF65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bject 38">
              <a:extLst>
                <a:ext uri="{FF2B5EF4-FFF2-40B4-BE49-F238E27FC236}">
                  <a16:creationId xmlns:a16="http://schemas.microsoft.com/office/drawing/2014/main" id="{62CBDC4F-62A0-6D6A-C919-54C8E9395D47}"/>
                </a:ext>
              </a:extLst>
            </p:cNvPr>
            <p:cNvSpPr/>
            <p:nvPr/>
          </p:nvSpPr>
          <p:spPr>
            <a:xfrm>
              <a:off x="7110222" y="2518409"/>
              <a:ext cx="4451985" cy="1330960"/>
            </a:xfrm>
            <a:custGeom>
              <a:avLst/>
              <a:gdLst/>
              <a:ahLst/>
              <a:cxnLst/>
              <a:rect l="l" t="t" r="r" b="b"/>
              <a:pathLst>
                <a:path w="4451984" h="1330960">
                  <a:moveTo>
                    <a:pt x="0" y="0"/>
                  </a:moveTo>
                  <a:lnTo>
                    <a:pt x="0" y="69977"/>
                  </a:lnTo>
                  <a:lnTo>
                    <a:pt x="208280" y="69977"/>
                  </a:lnTo>
                  <a:lnTo>
                    <a:pt x="208280" y="188468"/>
                  </a:lnTo>
                  <a:lnTo>
                    <a:pt x="251841" y="188468"/>
                  </a:lnTo>
                  <a:lnTo>
                    <a:pt x="251841" y="247777"/>
                  </a:lnTo>
                  <a:lnTo>
                    <a:pt x="310007" y="247777"/>
                  </a:lnTo>
                  <a:lnTo>
                    <a:pt x="310007" y="312420"/>
                  </a:lnTo>
                  <a:lnTo>
                    <a:pt x="431165" y="312420"/>
                  </a:lnTo>
                  <a:lnTo>
                    <a:pt x="431165" y="368935"/>
                  </a:lnTo>
                  <a:lnTo>
                    <a:pt x="494030" y="368935"/>
                  </a:lnTo>
                  <a:lnTo>
                    <a:pt x="494030" y="428244"/>
                  </a:lnTo>
                  <a:lnTo>
                    <a:pt x="494030" y="495554"/>
                  </a:lnTo>
                  <a:lnTo>
                    <a:pt x="547370" y="495554"/>
                  </a:lnTo>
                  <a:lnTo>
                    <a:pt x="547370" y="560197"/>
                  </a:lnTo>
                  <a:lnTo>
                    <a:pt x="590931" y="560197"/>
                  </a:lnTo>
                  <a:lnTo>
                    <a:pt x="590931" y="616712"/>
                  </a:lnTo>
                  <a:lnTo>
                    <a:pt x="634619" y="616712"/>
                  </a:lnTo>
                  <a:lnTo>
                    <a:pt x="634619" y="676021"/>
                  </a:lnTo>
                  <a:lnTo>
                    <a:pt x="828294" y="676021"/>
                  </a:lnTo>
                  <a:lnTo>
                    <a:pt x="828294" y="797179"/>
                  </a:lnTo>
                  <a:lnTo>
                    <a:pt x="1162558" y="797179"/>
                  </a:lnTo>
                  <a:lnTo>
                    <a:pt x="1162558" y="950722"/>
                  </a:lnTo>
                  <a:lnTo>
                    <a:pt x="1206119" y="950722"/>
                  </a:lnTo>
                  <a:lnTo>
                    <a:pt x="1206119" y="1007237"/>
                  </a:lnTo>
                  <a:lnTo>
                    <a:pt x="1361186" y="1007237"/>
                  </a:lnTo>
                  <a:lnTo>
                    <a:pt x="1361186" y="1085342"/>
                  </a:lnTo>
                  <a:lnTo>
                    <a:pt x="1409573" y="1085342"/>
                  </a:lnTo>
                  <a:lnTo>
                    <a:pt x="1409573" y="1160780"/>
                  </a:lnTo>
                  <a:lnTo>
                    <a:pt x="1491996" y="1160780"/>
                  </a:lnTo>
                  <a:lnTo>
                    <a:pt x="1491996" y="1247013"/>
                  </a:lnTo>
                  <a:lnTo>
                    <a:pt x="1981200" y="1247013"/>
                  </a:lnTo>
                  <a:lnTo>
                    <a:pt x="1981200" y="1330452"/>
                  </a:lnTo>
                  <a:lnTo>
                    <a:pt x="4451604" y="1330452"/>
                  </a:lnTo>
                </a:path>
              </a:pathLst>
            </a:custGeom>
            <a:ln w="19050">
              <a:solidFill>
                <a:srgbClr val="0032A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bject 39">
              <a:extLst>
                <a:ext uri="{FF2B5EF4-FFF2-40B4-BE49-F238E27FC236}">
                  <a16:creationId xmlns:a16="http://schemas.microsoft.com/office/drawing/2014/main" id="{EAA3ACE0-B167-5159-B289-761E7CFA8E4C}"/>
                </a:ext>
              </a:extLst>
            </p:cNvPr>
            <p:cNvSpPr/>
            <p:nvPr/>
          </p:nvSpPr>
          <p:spPr>
            <a:xfrm>
              <a:off x="6829806" y="2521457"/>
              <a:ext cx="4741545" cy="1126490"/>
            </a:xfrm>
            <a:custGeom>
              <a:avLst/>
              <a:gdLst/>
              <a:ahLst/>
              <a:cxnLst/>
              <a:rect l="l" t="t" r="r" b="b"/>
              <a:pathLst>
                <a:path w="4741545" h="1126489">
                  <a:moveTo>
                    <a:pt x="0" y="0"/>
                  </a:moveTo>
                  <a:lnTo>
                    <a:pt x="624713" y="0"/>
                  </a:lnTo>
                  <a:lnTo>
                    <a:pt x="624713" y="56642"/>
                  </a:lnTo>
                  <a:lnTo>
                    <a:pt x="668274" y="56642"/>
                  </a:lnTo>
                  <a:lnTo>
                    <a:pt x="668274" y="113157"/>
                  </a:lnTo>
                  <a:lnTo>
                    <a:pt x="760349" y="113157"/>
                  </a:lnTo>
                  <a:lnTo>
                    <a:pt x="760349" y="215519"/>
                  </a:lnTo>
                  <a:lnTo>
                    <a:pt x="876554" y="215519"/>
                  </a:lnTo>
                  <a:lnTo>
                    <a:pt x="876554" y="272161"/>
                  </a:lnTo>
                  <a:lnTo>
                    <a:pt x="929767" y="272161"/>
                  </a:lnTo>
                  <a:lnTo>
                    <a:pt x="929767" y="320675"/>
                  </a:lnTo>
                  <a:lnTo>
                    <a:pt x="929767" y="371856"/>
                  </a:lnTo>
                  <a:lnTo>
                    <a:pt x="983107" y="371856"/>
                  </a:lnTo>
                  <a:lnTo>
                    <a:pt x="983107" y="420370"/>
                  </a:lnTo>
                  <a:lnTo>
                    <a:pt x="1234948" y="420370"/>
                  </a:lnTo>
                  <a:lnTo>
                    <a:pt x="1234948" y="479552"/>
                  </a:lnTo>
                  <a:lnTo>
                    <a:pt x="1331849" y="479552"/>
                  </a:lnTo>
                  <a:lnTo>
                    <a:pt x="1331849" y="528066"/>
                  </a:lnTo>
                  <a:lnTo>
                    <a:pt x="1380236" y="528066"/>
                  </a:lnTo>
                  <a:lnTo>
                    <a:pt x="1380236" y="590042"/>
                  </a:lnTo>
                  <a:lnTo>
                    <a:pt x="1428623" y="590042"/>
                  </a:lnTo>
                  <a:lnTo>
                    <a:pt x="1428623" y="638556"/>
                  </a:lnTo>
                  <a:lnTo>
                    <a:pt x="1481963" y="638556"/>
                  </a:lnTo>
                  <a:lnTo>
                    <a:pt x="1481963" y="684403"/>
                  </a:lnTo>
                  <a:lnTo>
                    <a:pt x="1510919" y="684403"/>
                  </a:lnTo>
                  <a:lnTo>
                    <a:pt x="1510919" y="743585"/>
                  </a:lnTo>
                  <a:lnTo>
                    <a:pt x="1941957" y="743585"/>
                  </a:lnTo>
                  <a:lnTo>
                    <a:pt x="1941957" y="797560"/>
                  </a:lnTo>
                  <a:lnTo>
                    <a:pt x="2024380" y="797560"/>
                  </a:lnTo>
                  <a:lnTo>
                    <a:pt x="2024380" y="848741"/>
                  </a:lnTo>
                  <a:lnTo>
                    <a:pt x="2208403" y="848741"/>
                  </a:lnTo>
                  <a:lnTo>
                    <a:pt x="2208403" y="905256"/>
                  </a:lnTo>
                  <a:lnTo>
                    <a:pt x="2726563" y="905256"/>
                  </a:lnTo>
                  <a:lnTo>
                    <a:pt x="2726563" y="956437"/>
                  </a:lnTo>
                  <a:lnTo>
                    <a:pt x="3336671" y="956437"/>
                  </a:lnTo>
                  <a:lnTo>
                    <a:pt x="3336671" y="1075055"/>
                  </a:lnTo>
                  <a:lnTo>
                    <a:pt x="4600702" y="1075055"/>
                  </a:lnTo>
                  <a:lnTo>
                    <a:pt x="4600702" y="1126236"/>
                  </a:lnTo>
                  <a:lnTo>
                    <a:pt x="4741164" y="1126236"/>
                  </a:lnTo>
                </a:path>
              </a:pathLst>
            </a:custGeom>
            <a:ln w="19050">
              <a:solidFill>
                <a:srgbClr val="FF65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bject 40">
              <a:extLst>
                <a:ext uri="{FF2B5EF4-FFF2-40B4-BE49-F238E27FC236}">
                  <a16:creationId xmlns:a16="http://schemas.microsoft.com/office/drawing/2014/main" id="{2D7500FA-2B53-E7D1-FE92-7761C1682CC4}"/>
                </a:ext>
              </a:extLst>
            </p:cNvPr>
            <p:cNvSpPr/>
            <p:nvPr/>
          </p:nvSpPr>
          <p:spPr>
            <a:xfrm>
              <a:off x="6829806" y="2521457"/>
              <a:ext cx="0" cy="1590040"/>
            </a:xfrm>
            <a:custGeom>
              <a:avLst/>
              <a:gdLst/>
              <a:ahLst/>
              <a:cxnLst/>
              <a:rect l="l" t="t" r="r" b="b"/>
              <a:pathLst>
                <a:path h="1590039">
                  <a:moveTo>
                    <a:pt x="0" y="0"/>
                  </a:moveTo>
                  <a:lnTo>
                    <a:pt x="0" y="1589532"/>
                  </a:lnTo>
                </a:path>
              </a:pathLst>
            </a:custGeom>
            <a:ln w="19050">
              <a:solidFill>
                <a:srgbClr val="49494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bject 41">
              <a:extLst>
                <a:ext uri="{FF2B5EF4-FFF2-40B4-BE49-F238E27FC236}">
                  <a16:creationId xmlns:a16="http://schemas.microsoft.com/office/drawing/2014/main" id="{3C44E582-1E14-DFE1-410F-8AB27209C72A}"/>
                </a:ext>
              </a:extLst>
            </p:cNvPr>
            <p:cNvSpPr/>
            <p:nvPr/>
          </p:nvSpPr>
          <p:spPr>
            <a:xfrm>
              <a:off x="7283196" y="2546603"/>
              <a:ext cx="2034539" cy="1304290"/>
            </a:xfrm>
            <a:custGeom>
              <a:avLst/>
              <a:gdLst/>
              <a:ahLst/>
              <a:cxnLst/>
              <a:rect l="l" t="t" r="r" b="b"/>
              <a:pathLst>
                <a:path w="2034540" h="1304289">
                  <a:moveTo>
                    <a:pt x="2034540" y="1266444"/>
                  </a:moveTo>
                  <a:lnTo>
                    <a:pt x="2034540" y="1304290"/>
                  </a:lnTo>
                </a:path>
                <a:path w="2034540" h="1304289">
                  <a:moveTo>
                    <a:pt x="1272540" y="1091184"/>
                  </a:moveTo>
                  <a:lnTo>
                    <a:pt x="1272540" y="1129030"/>
                  </a:lnTo>
                </a:path>
                <a:path w="2034540" h="1304289">
                  <a:moveTo>
                    <a:pt x="705612" y="726948"/>
                  </a:moveTo>
                  <a:lnTo>
                    <a:pt x="705612" y="764794"/>
                  </a:lnTo>
                </a:path>
                <a:path w="2034540" h="1304289">
                  <a:moveTo>
                    <a:pt x="765048" y="726948"/>
                  </a:moveTo>
                  <a:lnTo>
                    <a:pt x="765048" y="764794"/>
                  </a:lnTo>
                </a:path>
                <a:path w="2034540" h="1304289">
                  <a:moveTo>
                    <a:pt x="0" y="0"/>
                  </a:moveTo>
                  <a:lnTo>
                    <a:pt x="0" y="37846"/>
                  </a:lnTo>
                </a:path>
              </a:pathLst>
            </a:custGeom>
            <a:ln w="12700">
              <a:solidFill>
                <a:srgbClr val="0032A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object 42">
            <a:extLst>
              <a:ext uri="{FF2B5EF4-FFF2-40B4-BE49-F238E27FC236}">
                <a16:creationId xmlns:a16="http://schemas.microsoft.com/office/drawing/2014/main" id="{79139D67-F985-D4FB-2651-D531C3D24A76}"/>
              </a:ext>
            </a:extLst>
          </p:cNvPr>
          <p:cNvSpPr txBox="1"/>
          <p:nvPr/>
        </p:nvSpPr>
        <p:spPr>
          <a:xfrm>
            <a:off x="7777098" y="3748278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11.0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object 43">
            <a:extLst>
              <a:ext uri="{FF2B5EF4-FFF2-40B4-BE49-F238E27FC236}">
                <a16:creationId xmlns:a16="http://schemas.microsoft.com/office/drawing/2014/main" id="{A64F8B9A-5A1A-953E-BC5E-C9E01724CE8D}"/>
              </a:ext>
            </a:extLst>
          </p:cNvPr>
          <p:cNvSpPr txBox="1"/>
          <p:nvPr/>
        </p:nvSpPr>
        <p:spPr>
          <a:xfrm>
            <a:off x="10308081" y="3337305"/>
            <a:ext cx="719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15.2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rgbClr val="FF65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object 44">
            <a:extLst>
              <a:ext uri="{FF2B5EF4-FFF2-40B4-BE49-F238E27FC236}">
                <a16:creationId xmlns:a16="http://schemas.microsoft.com/office/drawing/2014/main" id="{EF28CE09-75D0-F382-C4EE-81BBFDAAE797}"/>
              </a:ext>
            </a:extLst>
          </p:cNvPr>
          <p:cNvSpPr txBox="1"/>
          <p:nvPr/>
        </p:nvSpPr>
        <p:spPr>
          <a:xfrm>
            <a:off x="1019354" y="4029532"/>
            <a:ext cx="96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object 45">
            <a:extLst>
              <a:ext uri="{FF2B5EF4-FFF2-40B4-BE49-F238E27FC236}">
                <a16:creationId xmlns:a16="http://schemas.microsoft.com/office/drawing/2014/main" id="{04DA67BD-B439-ADE7-5FC2-DBD7D0870FAD}"/>
              </a:ext>
            </a:extLst>
          </p:cNvPr>
          <p:cNvSpPr txBox="1"/>
          <p:nvPr/>
        </p:nvSpPr>
        <p:spPr>
          <a:xfrm>
            <a:off x="950163" y="363029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9" name="object 46">
            <a:extLst>
              <a:ext uri="{FF2B5EF4-FFF2-40B4-BE49-F238E27FC236}">
                <a16:creationId xmlns:a16="http://schemas.microsoft.com/office/drawing/2014/main" id="{088D0F84-E009-FD48-7E4F-F9F9229254D8}"/>
              </a:ext>
            </a:extLst>
          </p:cNvPr>
          <p:cNvSpPr txBox="1"/>
          <p:nvPr/>
        </p:nvSpPr>
        <p:spPr>
          <a:xfrm>
            <a:off x="950163" y="323037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0" name="object 47">
            <a:extLst>
              <a:ext uri="{FF2B5EF4-FFF2-40B4-BE49-F238E27FC236}">
                <a16:creationId xmlns:a16="http://schemas.microsoft.com/office/drawing/2014/main" id="{8AB7603F-28CB-40BA-0743-C24CB5A40565}"/>
              </a:ext>
            </a:extLst>
          </p:cNvPr>
          <p:cNvSpPr txBox="1"/>
          <p:nvPr/>
        </p:nvSpPr>
        <p:spPr>
          <a:xfrm>
            <a:off x="950163" y="283083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75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" name="object 48">
            <a:extLst>
              <a:ext uri="{FF2B5EF4-FFF2-40B4-BE49-F238E27FC236}">
                <a16:creationId xmlns:a16="http://schemas.microsoft.com/office/drawing/2014/main" id="{F510E623-12F2-49EE-597E-F3252A68FACB}"/>
              </a:ext>
            </a:extLst>
          </p:cNvPr>
          <p:cNvSpPr txBox="1"/>
          <p:nvPr/>
        </p:nvSpPr>
        <p:spPr>
          <a:xfrm>
            <a:off x="879753" y="2435098"/>
            <a:ext cx="236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10D04E3F-EE8F-D69B-32E5-F8A304F6FB58}"/>
              </a:ext>
            </a:extLst>
          </p:cNvPr>
          <p:cNvSpPr txBox="1"/>
          <p:nvPr/>
        </p:nvSpPr>
        <p:spPr>
          <a:xfrm>
            <a:off x="653075" y="3211928"/>
            <a:ext cx="167005" cy="2717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PFS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3" name="object 50">
            <a:extLst>
              <a:ext uri="{FF2B5EF4-FFF2-40B4-BE49-F238E27FC236}">
                <a16:creationId xmlns:a16="http://schemas.microsoft.com/office/drawing/2014/main" id="{5E1E87F1-E63F-2DEF-CF29-9E9B549FDA32}"/>
              </a:ext>
            </a:extLst>
          </p:cNvPr>
          <p:cNvSpPr txBox="1"/>
          <p:nvPr/>
        </p:nvSpPr>
        <p:spPr>
          <a:xfrm>
            <a:off x="6653910" y="4029532"/>
            <a:ext cx="965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4" name="object 51">
            <a:extLst>
              <a:ext uri="{FF2B5EF4-FFF2-40B4-BE49-F238E27FC236}">
                <a16:creationId xmlns:a16="http://schemas.microsoft.com/office/drawing/2014/main" id="{AD94C2D3-3135-409D-9CCA-360CDDB9D1B2}"/>
              </a:ext>
            </a:extLst>
          </p:cNvPr>
          <p:cNvSpPr txBox="1"/>
          <p:nvPr/>
        </p:nvSpPr>
        <p:spPr>
          <a:xfrm>
            <a:off x="6584695" y="3630297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5" name="object 52">
            <a:extLst>
              <a:ext uri="{FF2B5EF4-FFF2-40B4-BE49-F238E27FC236}">
                <a16:creationId xmlns:a16="http://schemas.microsoft.com/office/drawing/2014/main" id="{A9D40A2B-F1E9-C0E7-9000-72F740E19E3D}"/>
              </a:ext>
            </a:extLst>
          </p:cNvPr>
          <p:cNvSpPr txBox="1"/>
          <p:nvPr/>
        </p:nvSpPr>
        <p:spPr>
          <a:xfrm>
            <a:off x="6584695" y="323037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A96EA432-94B4-571E-CBD7-6BD045D4C742}"/>
              </a:ext>
            </a:extLst>
          </p:cNvPr>
          <p:cNvSpPr txBox="1"/>
          <p:nvPr/>
        </p:nvSpPr>
        <p:spPr>
          <a:xfrm>
            <a:off x="6584695" y="2830832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75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object 54">
            <a:extLst>
              <a:ext uri="{FF2B5EF4-FFF2-40B4-BE49-F238E27FC236}">
                <a16:creationId xmlns:a16="http://schemas.microsoft.com/office/drawing/2014/main" id="{0FC0AF34-703F-542D-68E3-DD6E66E6F23B}"/>
              </a:ext>
            </a:extLst>
          </p:cNvPr>
          <p:cNvSpPr txBox="1"/>
          <p:nvPr/>
        </p:nvSpPr>
        <p:spPr>
          <a:xfrm>
            <a:off x="6514334" y="2435098"/>
            <a:ext cx="236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8" name="object 55">
            <a:extLst>
              <a:ext uri="{FF2B5EF4-FFF2-40B4-BE49-F238E27FC236}">
                <a16:creationId xmlns:a16="http://schemas.microsoft.com/office/drawing/2014/main" id="{B0453D4B-D915-4790-B374-73C1BEEB64A9}"/>
              </a:ext>
            </a:extLst>
          </p:cNvPr>
          <p:cNvSpPr txBox="1"/>
          <p:nvPr/>
        </p:nvSpPr>
        <p:spPr>
          <a:xfrm>
            <a:off x="6287306" y="3241639"/>
            <a:ext cx="167005" cy="2095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9" name="object 56">
            <a:extLst>
              <a:ext uri="{FF2B5EF4-FFF2-40B4-BE49-F238E27FC236}">
                <a16:creationId xmlns:a16="http://schemas.microsoft.com/office/drawing/2014/main" id="{0D2778C9-F537-2699-249D-2EA354720CF0}"/>
              </a:ext>
            </a:extLst>
          </p:cNvPr>
          <p:cNvSpPr txBox="1"/>
          <p:nvPr/>
        </p:nvSpPr>
        <p:spPr>
          <a:xfrm>
            <a:off x="1733042" y="5234685"/>
            <a:ext cx="9498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rechallenge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setting,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Erbitux</a:t>
            </a:r>
            <a:r>
              <a:rPr kumimoji="0" sz="1200" b="0" i="0" u="none" strike="noStrike" kern="1200" cap="none" spc="157" normalizeH="0" baseline="24305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additional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line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moving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onto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regorafenib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0032A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trifluridine/tipiracil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1" name="object 58">
            <a:extLst>
              <a:ext uri="{FF2B5EF4-FFF2-40B4-BE49-F238E27FC236}">
                <a16:creationId xmlns:a16="http://schemas.microsoft.com/office/drawing/2014/main" id="{F8F6C863-8D17-35B5-CACE-F8752C7FDA9C}"/>
              </a:ext>
            </a:extLst>
          </p:cNvPr>
          <p:cNvGrpSpPr/>
          <p:nvPr/>
        </p:nvGrpSpPr>
        <p:grpSpPr>
          <a:xfrm>
            <a:off x="3416046" y="2664332"/>
            <a:ext cx="147955" cy="194310"/>
            <a:chOff x="3416046" y="2664332"/>
            <a:chExt cx="147955" cy="194310"/>
          </a:xfrm>
        </p:grpSpPr>
        <p:sp>
          <p:nvSpPr>
            <p:cNvPr id="62" name="object 59">
              <a:extLst>
                <a:ext uri="{FF2B5EF4-FFF2-40B4-BE49-F238E27FC236}">
                  <a16:creationId xmlns:a16="http://schemas.microsoft.com/office/drawing/2014/main" id="{5CB7B661-8C17-0B62-038C-C538B8F56EF7}"/>
                </a:ext>
              </a:extLst>
            </p:cNvPr>
            <p:cNvSpPr/>
            <p:nvPr/>
          </p:nvSpPr>
          <p:spPr>
            <a:xfrm>
              <a:off x="3416046" y="2673857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4">
                  <a:moveTo>
                    <a:pt x="0" y="0"/>
                  </a:moveTo>
                  <a:lnTo>
                    <a:pt x="147701" y="0"/>
                  </a:lnTo>
                </a:path>
              </a:pathLst>
            </a:custGeom>
            <a:ln w="19050">
              <a:solidFill>
                <a:srgbClr val="FF65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bject 60">
              <a:extLst>
                <a:ext uri="{FF2B5EF4-FFF2-40B4-BE49-F238E27FC236}">
                  <a16:creationId xmlns:a16="http://schemas.microsoft.com/office/drawing/2014/main" id="{FB7CE42B-3031-29ED-BCFA-E7C599641585}"/>
                </a:ext>
              </a:extLst>
            </p:cNvPr>
            <p:cNvSpPr/>
            <p:nvPr/>
          </p:nvSpPr>
          <p:spPr>
            <a:xfrm>
              <a:off x="3416046" y="2849117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4">
                  <a:moveTo>
                    <a:pt x="0" y="0"/>
                  </a:moveTo>
                  <a:lnTo>
                    <a:pt x="147701" y="0"/>
                  </a:lnTo>
                </a:path>
              </a:pathLst>
            </a:custGeom>
            <a:ln w="19050">
              <a:solidFill>
                <a:srgbClr val="0032A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" name="object 61">
            <a:extLst>
              <a:ext uri="{FF2B5EF4-FFF2-40B4-BE49-F238E27FC236}">
                <a16:creationId xmlns:a16="http://schemas.microsoft.com/office/drawing/2014/main" id="{16C00316-6D6B-60FF-61C4-DC86DAB1A97F}"/>
              </a:ext>
            </a:extLst>
          </p:cNvPr>
          <p:cNvSpPr txBox="1"/>
          <p:nvPr/>
        </p:nvSpPr>
        <p:spPr>
          <a:xfrm>
            <a:off x="3638803" y="2558948"/>
            <a:ext cx="2276475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4599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EGFR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(n=30)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Regorafenib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trifluridine/tipiracil</a:t>
            </a:r>
            <a:r>
              <a:rPr kumimoji="0" sz="1000" b="0" i="0" u="none" strike="noStrike" kern="1200" cap="none" spc="6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(n=27)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5" name="object 62">
            <a:extLst>
              <a:ext uri="{FF2B5EF4-FFF2-40B4-BE49-F238E27FC236}">
                <a16:creationId xmlns:a16="http://schemas.microsoft.com/office/drawing/2014/main" id="{384D4BD3-A5BF-DC49-8D1F-6DA2B61C203A}"/>
              </a:ext>
            </a:extLst>
          </p:cNvPr>
          <p:cNvGrpSpPr/>
          <p:nvPr/>
        </p:nvGrpSpPr>
        <p:grpSpPr>
          <a:xfrm>
            <a:off x="9057894" y="2664332"/>
            <a:ext cx="147955" cy="194310"/>
            <a:chOff x="9057894" y="2664332"/>
            <a:chExt cx="147955" cy="194310"/>
          </a:xfrm>
        </p:grpSpPr>
        <p:sp>
          <p:nvSpPr>
            <p:cNvPr id="66" name="object 63">
              <a:extLst>
                <a:ext uri="{FF2B5EF4-FFF2-40B4-BE49-F238E27FC236}">
                  <a16:creationId xmlns:a16="http://schemas.microsoft.com/office/drawing/2014/main" id="{285DDD7F-E4C6-9F5B-128F-EBF9D1199AE1}"/>
                </a:ext>
              </a:extLst>
            </p:cNvPr>
            <p:cNvSpPr/>
            <p:nvPr/>
          </p:nvSpPr>
          <p:spPr>
            <a:xfrm>
              <a:off x="9057894" y="2673857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4">
                  <a:moveTo>
                    <a:pt x="0" y="0"/>
                  </a:moveTo>
                  <a:lnTo>
                    <a:pt x="147701" y="0"/>
                  </a:lnTo>
                </a:path>
              </a:pathLst>
            </a:custGeom>
            <a:ln w="19050">
              <a:solidFill>
                <a:srgbClr val="FF65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object 64">
              <a:extLst>
                <a:ext uri="{FF2B5EF4-FFF2-40B4-BE49-F238E27FC236}">
                  <a16:creationId xmlns:a16="http://schemas.microsoft.com/office/drawing/2014/main" id="{A7E78710-6A2B-7051-8F4E-51C283F038D8}"/>
                </a:ext>
              </a:extLst>
            </p:cNvPr>
            <p:cNvSpPr/>
            <p:nvPr/>
          </p:nvSpPr>
          <p:spPr>
            <a:xfrm>
              <a:off x="9057894" y="2849117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4">
                  <a:moveTo>
                    <a:pt x="0" y="0"/>
                  </a:moveTo>
                  <a:lnTo>
                    <a:pt x="147701" y="0"/>
                  </a:lnTo>
                </a:path>
              </a:pathLst>
            </a:custGeom>
            <a:ln w="19050">
              <a:solidFill>
                <a:srgbClr val="0032A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object 65">
            <a:extLst>
              <a:ext uri="{FF2B5EF4-FFF2-40B4-BE49-F238E27FC236}">
                <a16:creationId xmlns:a16="http://schemas.microsoft.com/office/drawing/2014/main" id="{F43C20D2-2A24-FBE2-F5F9-949206E40E75}"/>
              </a:ext>
            </a:extLst>
          </p:cNvPr>
          <p:cNvSpPr txBox="1"/>
          <p:nvPr/>
        </p:nvSpPr>
        <p:spPr>
          <a:xfrm>
            <a:off x="9280652" y="2581782"/>
            <a:ext cx="19869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EGFR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(n=30)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9" name="object 66">
            <a:extLst>
              <a:ext uri="{FF2B5EF4-FFF2-40B4-BE49-F238E27FC236}">
                <a16:creationId xmlns:a16="http://schemas.microsoft.com/office/drawing/2014/main" id="{37E7F39C-F667-DF7B-13E2-EEA9982FB2E8}"/>
              </a:ext>
            </a:extLst>
          </p:cNvPr>
          <p:cNvSpPr txBox="1"/>
          <p:nvPr/>
        </p:nvSpPr>
        <p:spPr>
          <a:xfrm>
            <a:off x="9280652" y="2756407"/>
            <a:ext cx="22764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Regorafenib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trifluridine/tipiracil</a:t>
            </a:r>
            <a:r>
              <a:rPr kumimoji="0" sz="1000" b="0" i="0" u="none" strike="noStrike" kern="1200" cap="none" spc="6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(n=27)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object 43">
            <a:extLst>
              <a:ext uri="{FF2B5EF4-FFF2-40B4-BE49-F238E27FC236}">
                <a16:creationId xmlns:a16="http://schemas.microsoft.com/office/drawing/2014/main" id="{3CB15C68-4694-BF4A-5131-C72C89AE4857}"/>
              </a:ext>
            </a:extLst>
          </p:cNvPr>
          <p:cNvSpPr txBox="1"/>
          <p:nvPr/>
        </p:nvSpPr>
        <p:spPr>
          <a:xfrm>
            <a:off x="91884" y="6660162"/>
            <a:ext cx="3132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kumimoji="0" sz="900" b="0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Vivolo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R,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ASCO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(Abstract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No.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4082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poster).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981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9B1DD16-D5C7-D370-D8EF-5F5C898952DD}"/>
              </a:ext>
            </a:extLst>
          </p:cNvPr>
          <p:cNvGrpSpPr/>
          <p:nvPr/>
        </p:nvGrpSpPr>
        <p:grpSpPr>
          <a:xfrm>
            <a:off x="6334655" y="2923307"/>
            <a:ext cx="2318180" cy="2078144"/>
            <a:chOff x="1750061" y="1450537"/>
            <a:chExt cx="4107656" cy="37538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74AA584-75F9-DBCD-A7D7-7B50FDD443D8}"/>
                </a:ext>
              </a:extLst>
            </p:cNvPr>
            <p:cNvCxnSpPr/>
            <p:nvPr/>
          </p:nvCxnSpPr>
          <p:spPr>
            <a:xfrm flipH="1">
              <a:off x="4668839" y="1450537"/>
              <a:ext cx="8730" cy="3321844"/>
            </a:xfrm>
            <a:prstGeom prst="line">
              <a:avLst/>
            </a:prstGeom>
            <a:ln w="12700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6ADE8A3A-3BB1-6A3C-42CA-8ED8BD9303C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750061" y="1450537"/>
            <a:ext cx="4107656" cy="37538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115A84-5390-D25D-110E-C3013DBACC2D}"/>
              </a:ext>
            </a:extLst>
          </p:cNvPr>
          <p:cNvGrpSpPr/>
          <p:nvPr/>
        </p:nvGrpSpPr>
        <p:grpSpPr>
          <a:xfrm>
            <a:off x="9232857" y="2944280"/>
            <a:ext cx="2318180" cy="2078144"/>
            <a:chOff x="1750061" y="1450537"/>
            <a:chExt cx="4107656" cy="3753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79ACF47-2BF9-F78B-D2CD-A965F6D0136E}"/>
                </a:ext>
              </a:extLst>
            </p:cNvPr>
            <p:cNvCxnSpPr/>
            <p:nvPr/>
          </p:nvCxnSpPr>
          <p:spPr>
            <a:xfrm flipH="1">
              <a:off x="4668839" y="1450537"/>
              <a:ext cx="8730" cy="3321844"/>
            </a:xfrm>
            <a:prstGeom prst="line">
              <a:avLst/>
            </a:prstGeom>
            <a:ln w="12700">
              <a:solidFill>
                <a:schemeClr val="accent3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85AE38A5-538C-8C96-0647-56056D5C0FC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750061" y="1450537"/>
            <a:ext cx="4107656" cy="37538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D447975-5A11-F059-2C57-09DA7584BEEC}"/>
              </a:ext>
            </a:extLst>
          </p:cNvPr>
          <p:cNvSpPr txBox="1"/>
          <p:nvPr/>
        </p:nvSpPr>
        <p:spPr>
          <a:xfrm>
            <a:off x="5851616" y="2207360"/>
            <a:ext cx="320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Regorafenib*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(CORRECT trial; n=500)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0477F-C80A-6625-6246-BC568543608B}"/>
              </a:ext>
            </a:extLst>
          </p:cNvPr>
          <p:cNvSpPr txBox="1"/>
          <p:nvPr/>
        </p:nvSpPr>
        <p:spPr>
          <a:xfrm>
            <a:off x="8779061" y="2249787"/>
            <a:ext cx="320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TAS-102*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(RECOURSE trial; n=533)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DB99F-0CB5-96FB-B1E7-E09EF18E6EFB}"/>
              </a:ext>
            </a:extLst>
          </p:cNvPr>
          <p:cNvSpPr txBox="1"/>
          <p:nvPr/>
        </p:nvSpPr>
        <p:spPr>
          <a:xfrm rot="16200000">
            <a:off x="5615708" y="3582099"/>
            <a:ext cx="13390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Patients, %</a:t>
            </a:r>
            <a:endParaRPr kumimoji="0" lang="en-US" sz="1050" b="1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CC5312-42FD-0DF7-67FE-C691E068757F}"/>
              </a:ext>
            </a:extLst>
          </p:cNvPr>
          <p:cNvSpPr txBox="1"/>
          <p:nvPr/>
        </p:nvSpPr>
        <p:spPr>
          <a:xfrm rot="16200000">
            <a:off x="8494852" y="3630573"/>
            <a:ext cx="13390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Patients, %</a:t>
            </a:r>
            <a:endParaRPr kumimoji="0" lang="en-US" sz="1050" b="1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0F9A3BA-6B2B-920A-9C13-DE014BFA8DB6}"/>
              </a:ext>
            </a:extLst>
          </p:cNvPr>
          <p:cNvGraphicFramePr>
            <a:graphicFrameLocks noGrp="1"/>
          </p:cNvGraphicFramePr>
          <p:nvPr/>
        </p:nvGraphicFramePr>
        <p:xfrm>
          <a:off x="371570" y="2631327"/>
          <a:ext cx="3396578" cy="21173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8289">
                  <a:extLst>
                    <a:ext uri="{9D8B030D-6E8A-4147-A177-3AD203B41FA5}">
                      <a16:colId xmlns:a16="http://schemas.microsoft.com/office/drawing/2014/main" val="1645103688"/>
                    </a:ext>
                  </a:extLst>
                </a:gridCol>
                <a:gridCol w="1698289">
                  <a:extLst>
                    <a:ext uri="{9D8B030D-6E8A-4147-A177-3AD203B41FA5}">
                      <a16:colId xmlns:a16="http://schemas.microsoft.com/office/drawing/2014/main" val="2794292134"/>
                    </a:ext>
                  </a:extLst>
                </a:gridCol>
              </a:tblGrid>
              <a:tr h="39229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3/4 AEs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Patients, n (%)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02973984"/>
                  </a:ext>
                </a:extLst>
              </a:tr>
              <a:tr h="39229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(18)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97494976"/>
                  </a:ext>
                </a:extLst>
              </a:tr>
              <a:tr h="39229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Acneiform rash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(14)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90678420"/>
                  </a:ext>
                </a:extLst>
              </a:tr>
              <a:tr h="39229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Neutropenia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(14)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52545815"/>
                  </a:ext>
                </a:extLst>
              </a:tr>
              <a:tr h="54814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Hand-foot syndrome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(7)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1506311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25A7119-DDFA-A176-F2B5-503ACFD926B6}"/>
              </a:ext>
            </a:extLst>
          </p:cNvPr>
          <p:cNvSpPr txBox="1"/>
          <p:nvPr/>
        </p:nvSpPr>
        <p:spPr>
          <a:xfrm>
            <a:off x="736226" y="1645859"/>
            <a:ext cx="320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Erbitux + irinotecan rechallenge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(CRICKET trial; n=28)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 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DAB7E5DC-FBD4-8161-D4F2-02471F90AE60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6205056"/>
            <a:ext cx="6502400" cy="8540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Cremolini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Al, Jama Oncol 2018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Grothey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A, et al. Lancet 2013;381:303–312.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Mayer RJ, et al. 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 Med 2015;372:1909–1919.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DDBFD9-A7AF-F022-7138-8D9994FF998F}"/>
              </a:ext>
            </a:extLst>
          </p:cNvPr>
          <p:cNvSpPr/>
          <p:nvPr/>
        </p:nvSpPr>
        <p:spPr>
          <a:xfrm>
            <a:off x="442697" y="218406"/>
            <a:ext cx="11939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Erbitux rechallenge has demonstrated a manageable safety profile with no unexpected adverse events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2B00F5-5A5B-0599-E483-3783810BC9DA}"/>
              </a:ext>
            </a:extLst>
          </p:cNvPr>
          <p:cNvCxnSpPr/>
          <p:nvPr/>
        </p:nvCxnSpPr>
        <p:spPr>
          <a:xfrm>
            <a:off x="5638800" y="1516571"/>
            <a:ext cx="0" cy="34848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object 31">
            <a:extLst>
              <a:ext uri="{FF2B5EF4-FFF2-40B4-BE49-F238E27FC236}">
                <a16:creationId xmlns:a16="http://schemas.microsoft.com/office/drawing/2014/main" id="{052D2404-6285-9FFB-C6CE-F104BDCA3408}"/>
              </a:ext>
            </a:extLst>
          </p:cNvPr>
          <p:cNvSpPr/>
          <p:nvPr/>
        </p:nvSpPr>
        <p:spPr>
          <a:xfrm>
            <a:off x="541020" y="977046"/>
            <a:ext cx="11233785" cy="53340"/>
          </a:xfrm>
          <a:custGeom>
            <a:avLst/>
            <a:gdLst/>
            <a:ahLst/>
            <a:cxnLst/>
            <a:rect l="l" t="t" r="r" b="b"/>
            <a:pathLst>
              <a:path w="11233785" h="53340">
                <a:moveTo>
                  <a:pt x="11233406" y="0"/>
                </a:moveTo>
                <a:lnTo>
                  <a:pt x="0" y="0"/>
                </a:lnTo>
                <a:lnTo>
                  <a:pt x="0" y="51689"/>
                </a:lnTo>
                <a:lnTo>
                  <a:pt x="11164699" y="53340"/>
                </a:lnTo>
                <a:lnTo>
                  <a:pt x="11233406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161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1">
            <a:extLst>
              <a:ext uri="{FF2B5EF4-FFF2-40B4-BE49-F238E27FC236}">
                <a16:creationId xmlns:a16="http://schemas.microsoft.com/office/drawing/2014/main" id="{91F9574B-F70F-A272-2D63-8A15A41670B1}"/>
              </a:ext>
            </a:extLst>
          </p:cNvPr>
          <p:cNvSpPr/>
          <p:nvPr/>
        </p:nvSpPr>
        <p:spPr>
          <a:xfrm>
            <a:off x="541020" y="977046"/>
            <a:ext cx="11233785" cy="53340"/>
          </a:xfrm>
          <a:custGeom>
            <a:avLst/>
            <a:gdLst/>
            <a:ahLst/>
            <a:cxnLst/>
            <a:rect l="l" t="t" r="r" b="b"/>
            <a:pathLst>
              <a:path w="11233785" h="53340">
                <a:moveTo>
                  <a:pt x="11233406" y="0"/>
                </a:moveTo>
                <a:lnTo>
                  <a:pt x="0" y="0"/>
                </a:lnTo>
                <a:lnTo>
                  <a:pt x="0" y="51689"/>
                </a:lnTo>
                <a:lnTo>
                  <a:pt x="11164699" y="53340"/>
                </a:lnTo>
                <a:lnTo>
                  <a:pt x="11233406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EB0E5B1-915B-AB31-54EE-BA66906E60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5548" y="363490"/>
            <a:ext cx="110705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New</a:t>
            </a:r>
            <a:r>
              <a:rPr sz="2000" b="0" spc="30" dirty="0">
                <a:latin typeface="Times New Roman"/>
                <a:cs typeface="Times New Roman"/>
              </a:rPr>
              <a:t> </a:t>
            </a:r>
            <a:r>
              <a:rPr sz="2000" dirty="0"/>
              <a:t>recommendations</a:t>
            </a:r>
            <a:r>
              <a:rPr sz="2000" b="0" spc="25" dirty="0">
                <a:latin typeface="Times New Roman"/>
                <a:cs typeface="Times New Roman"/>
              </a:rPr>
              <a:t> </a:t>
            </a:r>
            <a:r>
              <a:rPr sz="2000" dirty="0"/>
              <a:t>for</a:t>
            </a:r>
            <a:r>
              <a:rPr sz="2000" b="0" spc="30" dirty="0">
                <a:latin typeface="Times New Roman"/>
                <a:cs typeface="Times New Roman"/>
              </a:rPr>
              <a:t> </a:t>
            </a:r>
            <a:r>
              <a:rPr sz="2000" dirty="0"/>
              <a:t>ctDNA</a:t>
            </a:r>
            <a:r>
              <a:rPr sz="2000" b="0" spc="-50" dirty="0">
                <a:latin typeface="Times New Roman"/>
                <a:cs typeface="Times New Roman"/>
              </a:rPr>
              <a:t> </a:t>
            </a:r>
            <a:r>
              <a:rPr sz="2000" dirty="0"/>
              <a:t>testing</a:t>
            </a:r>
            <a:r>
              <a:rPr sz="2000" b="0" spc="35" dirty="0">
                <a:latin typeface="Times New Roman"/>
                <a:cs typeface="Times New Roman"/>
              </a:rPr>
              <a:t> </a:t>
            </a:r>
            <a:r>
              <a:rPr sz="2000" dirty="0"/>
              <a:t>prior</a:t>
            </a:r>
            <a:r>
              <a:rPr sz="2000" b="0" spc="10" dirty="0">
                <a:latin typeface="Times New Roman"/>
                <a:cs typeface="Times New Roman"/>
              </a:rPr>
              <a:t> </a:t>
            </a:r>
            <a:r>
              <a:rPr sz="2000" dirty="0"/>
              <a:t>to</a:t>
            </a:r>
            <a:r>
              <a:rPr sz="2000" b="0" spc="30" dirty="0">
                <a:latin typeface="Times New Roman"/>
                <a:cs typeface="Times New Roman"/>
              </a:rPr>
              <a:t> </a:t>
            </a:r>
            <a:r>
              <a:rPr sz="2000" spc="-10" dirty="0"/>
              <a:t>anti-</a:t>
            </a:r>
            <a:r>
              <a:rPr sz="2000" dirty="0"/>
              <a:t>EGFR</a:t>
            </a:r>
            <a:r>
              <a:rPr sz="2000" b="0" spc="5" dirty="0">
                <a:latin typeface="Times New Roman"/>
                <a:cs typeface="Times New Roman"/>
              </a:rPr>
              <a:t> </a:t>
            </a:r>
            <a:r>
              <a:rPr sz="2000" spc="-10" dirty="0"/>
              <a:t>rechallenge</a:t>
            </a:r>
            <a:r>
              <a:rPr sz="2000" spc="-15" baseline="25462" dirty="0"/>
              <a:t>1,2</a:t>
            </a:r>
            <a:endParaRPr sz="2000" baseline="25462"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E3BCE37-FE9C-7C77-C4B8-FBA3C10F16D4}"/>
              </a:ext>
            </a:extLst>
          </p:cNvPr>
          <p:cNvSpPr txBox="1"/>
          <p:nvPr/>
        </p:nvSpPr>
        <p:spPr>
          <a:xfrm>
            <a:off x="1545082" y="1882267"/>
            <a:ext cx="984377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 marR="30480" lvl="0" indent="0" algn="l" defTabSz="914400" rtl="0" eaLnBrk="1" fontAlgn="auto" latinLnBrk="0" hangingPunct="1">
              <a:lnSpc>
                <a:spcPts val="173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Correctly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validated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ctDNA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assays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ability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identify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mutations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targeted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cancer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therapy,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used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tissue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biopsy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unavailable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inappropriate</a:t>
            </a:r>
            <a:r>
              <a:rPr kumimoji="0" sz="1575" b="0" i="0" u="none" strike="noStrike" kern="1200" cap="none" spc="-15" normalizeH="0" baseline="26455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1,2</a:t>
            </a:r>
            <a:endParaRPr kumimoji="0" sz="1575" b="0" i="0" u="none" strike="noStrike" kern="1200" cap="none" spc="0" normalizeH="0" baseline="26455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BE3E2E6-92BC-E95C-CC76-70D58A4037C6}"/>
              </a:ext>
            </a:extLst>
          </p:cNvPr>
          <p:cNvSpPr txBox="1"/>
          <p:nvPr/>
        </p:nvSpPr>
        <p:spPr>
          <a:xfrm>
            <a:off x="704085" y="4620765"/>
            <a:ext cx="5148580" cy="856615"/>
          </a:xfrm>
          <a:prstGeom prst="rect">
            <a:avLst/>
          </a:prstGeom>
          <a:solidFill>
            <a:srgbClr val="0032AB"/>
          </a:solidFill>
        </p:spPr>
        <p:txBody>
          <a:bodyPr vert="horz" wrap="square" lIns="0" tIns="103505" rIns="0" bIns="0" rtlCol="0">
            <a:spAutoFit/>
          </a:bodyPr>
          <a:lstStyle/>
          <a:p>
            <a:pPr marL="142240" marR="135255" lvl="0" indent="0" algn="ctr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Recommendation: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anti-EGFR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rechallenge,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longitudinal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KRAS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NRAS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EGFR-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ECD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ctDNA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should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performed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[II,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B]</a:t>
            </a:r>
            <a:r>
              <a:rPr kumimoji="0" sz="1350" b="0" i="0" u="none" strike="noStrike" kern="1200" cap="none" spc="-37" normalizeH="0" baseline="2469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350" b="0" i="0" u="none" strike="noStrike" kern="1200" cap="none" spc="0" normalizeH="0" baseline="2469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1243B36A-8F6E-7581-ADA9-37439CDF8962}"/>
              </a:ext>
            </a:extLst>
          </p:cNvPr>
          <p:cNvSpPr txBox="1"/>
          <p:nvPr/>
        </p:nvSpPr>
        <p:spPr>
          <a:xfrm>
            <a:off x="6633971" y="4620765"/>
            <a:ext cx="5148580" cy="750847"/>
          </a:xfrm>
          <a:prstGeom prst="rect">
            <a:avLst/>
          </a:prstGeom>
          <a:solidFill>
            <a:srgbClr val="0032AB"/>
          </a:solidFill>
        </p:spPr>
        <p:txBody>
          <a:bodyPr vert="horz" wrap="square" lIns="0" tIns="10350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Recommendation: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liquid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biopsy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determine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1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62660" marR="95567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mutation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status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tumor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[II,B]</a:t>
            </a:r>
            <a:r>
              <a:rPr kumimoji="0" sz="1350" b="0" i="0" u="none" strike="noStrike" kern="1200" cap="none" spc="-15" normalizeH="0" baseline="2469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2,3</a:t>
            </a:r>
            <a:endParaRPr kumimoji="0" sz="1350" b="0" i="0" u="none" strike="noStrike" kern="1200" cap="none" spc="0" normalizeH="0" baseline="2469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6B28BF27-8E7A-F488-7A67-26F13B205C55}"/>
              </a:ext>
            </a:extLst>
          </p:cNvPr>
          <p:cNvSpPr txBox="1"/>
          <p:nvPr/>
        </p:nvSpPr>
        <p:spPr>
          <a:xfrm>
            <a:off x="1424305" y="3056000"/>
            <a:ext cx="425577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 marR="30480" lvl="0" indent="0" algn="l" defTabSz="914400" rtl="0" eaLnBrk="1" fontAlgn="auto" latinLnBrk="0" hangingPunct="1">
              <a:lnSpc>
                <a:spcPts val="173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ESMO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Precision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Medicine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Working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Group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reviewed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ctDNA</a:t>
            </a:r>
            <a:r>
              <a:rPr kumimoji="0" sz="1600" b="0" i="0" u="none" strike="noStrike" kern="1200" cap="none" spc="-7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assays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cancer</a:t>
            </a:r>
            <a:r>
              <a:rPr kumimoji="0" sz="1575" b="0" i="0" u="none" strike="noStrike" kern="1200" cap="none" spc="-15" normalizeH="0" baseline="26455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575" b="0" i="0" u="none" strike="noStrike" kern="1200" cap="none" spc="0" normalizeH="0" baseline="26455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3BED7EB-D66C-FF36-4049-8D9D9DCCEC52}"/>
              </a:ext>
            </a:extLst>
          </p:cNvPr>
          <p:cNvSpPr/>
          <p:nvPr/>
        </p:nvSpPr>
        <p:spPr>
          <a:xfrm>
            <a:off x="767318" y="3162929"/>
            <a:ext cx="535940" cy="535305"/>
          </a:xfrm>
          <a:custGeom>
            <a:avLst/>
            <a:gdLst/>
            <a:ahLst/>
            <a:cxnLst/>
            <a:rect l="l" t="t" r="r" b="b"/>
            <a:pathLst>
              <a:path w="535940" h="535304">
                <a:moveTo>
                  <a:pt x="352156" y="341585"/>
                </a:moveTo>
                <a:lnTo>
                  <a:pt x="332789" y="341585"/>
                </a:lnTo>
                <a:lnTo>
                  <a:pt x="361190" y="370007"/>
                </a:lnTo>
                <a:lnTo>
                  <a:pt x="357075" y="376024"/>
                </a:lnTo>
                <a:lnTo>
                  <a:pt x="353882" y="382534"/>
                </a:lnTo>
                <a:lnTo>
                  <a:pt x="351725" y="389209"/>
                </a:lnTo>
                <a:lnTo>
                  <a:pt x="351627" y="389587"/>
                </a:lnTo>
                <a:lnTo>
                  <a:pt x="350429" y="396614"/>
                </a:lnTo>
                <a:lnTo>
                  <a:pt x="350448" y="405224"/>
                </a:lnTo>
                <a:lnTo>
                  <a:pt x="457090" y="523931"/>
                </a:lnTo>
                <a:lnTo>
                  <a:pt x="484469" y="534853"/>
                </a:lnTo>
                <a:lnTo>
                  <a:pt x="494377" y="533708"/>
                </a:lnTo>
                <a:lnTo>
                  <a:pt x="503786" y="530691"/>
                </a:lnTo>
                <a:lnTo>
                  <a:pt x="512439" y="525916"/>
                </a:lnTo>
                <a:lnTo>
                  <a:pt x="518212" y="521067"/>
                </a:lnTo>
                <a:lnTo>
                  <a:pt x="487678" y="521067"/>
                </a:lnTo>
                <a:lnTo>
                  <a:pt x="476282" y="520004"/>
                </a:lnTo>
                <a:lnTo>
                  <a:pt x="466774" y="514279"/>
                </a:lnTo>
                <a:lnTo>
                  <a:pt x="370814" y="418089"/>
                </a:lnTo>
                <a:lnTo>
                  <a:pt x="365630" y="412679"/>
                </a:lnTo>
                <a:lnTo>
                  <a:pt x="363145" y="405224"/>
                </a:lnTo>
                <a:lnTo>
                  <a:pt x="364037" y="397782"/>
                </a:lnTo>
                <a:lnTo>
                  <a:pt x="386318" y="366613"/>
                </a:lnTo>
                <a:lnTo>
                  <a:pt x="398186" y="363159"/>
                </a:lnTo>
                <a:lnTo>
                  <a:pt x="431609" y="363159"/>
                </a:lnTo>
                <a:lnTo>
                  <a:pt x="428748" y="360292"/>
                </a:lnTo>
                <a:lnTo>
                  <a:pt x="370854" y="360292"/>
                </a:lnTo>
                <a:lnTo>
                  <a:pt x="352156" y="341585"/>
                </a:lnTo>
                <a:close/>
              </a:path>
              <a:path w="535940" h="535304">
                <a:moveTo>
                  <a:pt x="431609" y="363159"/>
                </a:moveTo>
                <a:lnTo>
                  <a:pt x="398186" y="363159"/>
                </a:lnTo>
                <a:lnTo>
                  <a:pt x="409583" y="364224"/>
                </a:lnTo>
                <a:lnTo>
                  <a:pt x="419145" y="370007"/>
                </a:lnTo>
                <a:lnTo>
                  <a:pt x="515063" y="466133"/>
                </a:lnTo>
                <a:lnTo>
                  <a:pt x="520245" y="471544"/>
                </a:lnTo>
                <a:lnTo>
                  <a:pt x="522734" y="479106"/>
                </a:lnTo>
                <a:lnTo>
                  <a:pt x="521845" y="486453"/>
                </a:lnTo>
                <a:lnTo>
                  <a:pt x="499545" y="517615"/>
                </a:lnTo>
                <a:lnTo>
                  <a:pt x="487678" y="521067"/>
                </a:lnTo>
                <a:lnTo>
                  <a:pt x="518212" y="521067"/>
                </a:lnTo>
                <a:lnTo>
                  <a:pt x="535434" y="487647"/>
                </a:lnTo>
                <a:lnTo>
                  <a:pt x="535422" y="479106"/>
                </a:lnTo>
                <a:lnTo>
                  <a:pt x="533569" y="470864"/>
                </a:lnTo>
                <a:lnTo>
                  <a:pt x="529974" y="463223"/>
                </a:lnTo>
                <a:lnTo>
                  <a:pt x="524741" y="456481"/>
                </a:lnTo>
                <a:lnTo>
                  <a:pt x="431609" y="363159"/>
                </a:lnTo>
                <a:close/>
              </a:path>
              <a:path w="535940" h="535304">
                <a:moveTo>
                  <a:pt x="211367" y="0"/>
                </a:moveTo>
                <a:lnTo>
                  <a:pt x="168081" y="1670"/>
                </a:lnTo>
                <a:lnTo>
                  <a:pt x="125998" y="12765"/>
                </a:lnTo>
                <a:lnTo>
                  <a:pt x="86797" y="33216"/>
                </a:lnTo>
                <a:lnTo>
                  <a:pt x="52153" y="62959"/>
                </a:lnTo>
                <a:lnTo>
                  <a:pt x="25178" y="99811"/>
                </a:lnTo>
                <a:lnTo>
                  <a:pt x="7815" y="140495"/>
                </a:lnTo>
                <a:lnTo>
                  <a:pt x="0" y="183331"/>
                </a:lnTo>
                <a:lnTo>
                  <a:pt x="1667" y="226642"/>
                </a:lnTo>
                <a:lnTo>
                  <a:pt x="12754" y="268750"/>
                </a:lnTo>
                <a:lnTo>
                  <a:pt x="33196" y="307974"/>
                </a:lnTo>
                <a:lnTo>
                  <a:pt x="62928" y="342639"/>
                </a:lnTo>
                <a:lnTo>
                  <a:pt x="104137" y="372033"/>
                </a:lnTo>
                <a:lnTo>
                  <a:pt x="149957" y="389587"/>
                </a:lnTo>
                <a:lnTo>
                  <a:pt x="198061" y="395309"/>
                </a:lnTo>
                <a:lnTo>
                  <a:pt x="246120" y="389209"/>
                </a:lnTo>
                <a:lnTo>
                  <a:pt x="267530" y="380815"/>
                </a:lnTo>
                <a:lnTo>
                  <a:pt x="184164" y="380815"/>
                </a:lnTo>
                <a:lnTo>
                  <a:pt x="177878" y="380358"/>
                </a:lnTo>
                <a:lnTo>
                  <a:pt x="129069" y="368220"/>
                </a:lnTo>
                <a:lnTo>
                  <a:pt x="63518" y="323312"/>
                </a:lnTo>
                <a:lnTo>
                  <a:pt x="38625" y="289949"/>
                </a:lnTo>
                <a:lnTo>
                  <a:pt x="21850" y="251849"/>
                </a:lnTo>
                <a:lnTo>
                  <a:pt x="14019" y="210419"/>
                </a:lnTo>
                <a:lnTo>
                  <a:pt x="115237" y="210419"/>
                </a:lnTo>
                <a:lnTo>
                  <a:pt x="117842" y="208539"/>
                </a:lnTo>
                <a:lnTo>
                  <a:pt x="121768" y="196754"/>
                </a:lnTo>
                <a:lnTo>
                  <a:pt x="13458" y="196754"/>
                </a:lnTo>
                <a:lnTo>
                  <a:pt x="16981" y="160605"/>
                </a:lnTo>
                <a:lnTo>
                  <a:pt x="44339" y="94421"/>
                </a:lnTo>
                <a:lnTo>
                  <a:pt x="102470" y="38766"/>
                </a:lnTo>
                <a:lnTo>
                  <a:pt x="142568" y="20652"/>
                </a:lnTo>
                <a:lnTo>
                  <a:pt x="185813" y="12574"/>
                </a:lnTo>
                <a:lnTo>
                  <a:pt x="265306" y="12574"/>
                </a:lnTo>
                <a:lnTo>
                  <a:pt x="254178" y="7818"/>
                </a:lnTo>
                <a:lnTo>
                  <a:pt x="211367" y="0"/>
                </a:lnTo>
                <a:close/>
              </a:path>
              <a:path w="535940" h="535304">
                <a:moveTo>
                  <a:pt x="394548" y="210419"/>
                </a:moveTo>
                <a:lnTo>
                  <a:pt x="381430" y="210419"/>
                </a:lnTo>
                <a:lnTo>
                  <a:pt x="371538" y="257587"/>
                </a:lnTo>
                <a:lnTo>
                  <a:pt x="371234" y="258908"/>
                </a:lnTo>
                <a:lnTo>
                  <a:pt x="349531" y="301385"/>
                </a:lnTo>
                <a:lnTo>
                  <a:pt x="318065" y="336493"/>
                </a:lnTo>
                <a:lnTo>
                  <a:pt x="278762" y="362518"/>
                </a:lnTo>
                <a:lnTo>
                  <a:pt x="233502" y="377833"/>
                </a:lnTo>
                <a:lnTo>
                  <a:pt x="184164" y="380815"/>
                </a:lnTo>
                <a:lnTo>
                  <a:pt x="267530" y="380815"/>
                </a:lnTo>
                <a:lnTo>
                  <a:pt x="291805" y="371298"/>
                </a:lnTo>
                <a:lnTo>
                  <a:pt x="332789" y="341585"/>
                </a:lnTo>
                <a:lnTo>
                  <a:pt x="352156" y="341585"/>
                </a:lnTo>
                <a:lnTo>
                  <a:pt x="342432" y="331856"/>
                </a:lnTo>
                <a:lnTo>
                  <a:pt x="369409" y="295009"/>
                </a:lnTo>
                <a:lnTo>
                  <a:pt x="386773" y="254329"/>
                </a:lnTo>
                <a:lnTo>
                  <a:pt x="394589" y="211494"/>
                </a:lnTo>
                <a:lnTo>
                  <a:pt x="394548" y="210419"/>
                </a:lnTo>
                <a:close/>
              </a:path>
              <a:path w="535940" h="535304">
                <a:moveTo>
                  <a:pt x="401187" y="349405"/>
                </a:moveTo>
                <a:lnTo>
                  <a:pt x="385592" y="352187"/>
                </a:lnTo>
                <a:lnTo>
                  <a:pt x="370854" y="360292"/>
                </a:lnTo>
                <a:lnTo>
                  <a:pt x="428748" y="360292"/>
                </a:lnTo>
                <a:lnTo>
                  <a:pt x="416276" y="352187"/>
                </a:lnTo>
                <a:lnTo>
                  <a:pt x="416769" y="352187"/>
                </a:lnTo>
                <a:lnTo>
                  <a:pt x="401187" y="349405"/>
                </a:lnTo>
                <a:close/>
              </a:path>
              <a:path w="535940" h="535304">
                <a:moveTo>
                  <a:pt x="158487" y="128669"/>
                </a:moveTo>
                <a:lnTo>
                  <a:pt x="144585" y="128669"/>
                </a:lnTo>
                <a:lnTo>
                  <a:pt x="177173" y="305021"/>
                </a:lnTo>
                <a:lnTo>
                  <a:pt x="179659" y="307295"/>
                </a:lnTo>
                <a:lnTo>
                  <a:pt x="182700" y="307574"/>
                </a:lnTo>
                <a:lnTo>
                  <a:pt x="186154" y="307574"/>
                </a:lnTo>
                <a:lnTo>
                  <a:pt x="188683" y="305834"/>
                </a:lnTo>
                <a:lnTo>
                  <a:pt x="200367" y="275608"/>
                </a:lnTo>
                <a:lnTo>
                  <a:pt x="185737" y="275608"/>
                </a:lnTo>
                <a:lnTo>
                  <a:pt x="158487" y="128669"/>
                </a:lnTo>
                <a:close/>
              </a:path>
              <a:path w="535940" h="535304">
                <a:moveTo>
                  <a:pt x="243903" y="141356"/>
                </a:moveTo>
                <a:lnTo>
                  <a:pt x="238144" y="142906"/>
                </a:lnTo>
                <a:lnTo>
                  <a:pt x="236428" y="144442"/>
                </a:lnTo>
                <a:lnTo>
                  <a:pt x="185737" y="275608"/>
                </a:lnTo>
                <a:lnTo>
                  <a:pt x="200367" y="275608"/>
                </a:lnTo>
                <a:lnTo>
                  <a:pt x="240753" y="171125"/>
                </a:lnTo>
                <a:lnTo>
                  <a:pt x="255033" y="171125"/>
                </a:lnTo>
                <a:lnTo>
                  <a:pt x="247644" y="143528"/>
                </a:lnTo>
                <a:lnTo>
                  <a:pt x="243903" y="141356"/>
                </a:lnTo>
                <a:close/>
              </a:path>
              <a:path w="535940" h="535304">
                <a:moveTo>
                  <a:pt x="255033" y="171125"/>
                </a:moveTo>
                <a:lnTo>
                  <a:pt x="240882" y="171125"/>
                </a:lnTo>
                <a:lnTo>
                  <a:pt x="263726" y="256837"/>
                </a:lnTo>
                <a:lnTo>
                  <a:pt x="263856" y="256837"/>
                </a:lnTo>
                <a:lnTo>
                  <a:pt x="267442" y="258908"/>
                </a:lnTo>
                <a:lnTo>
                  <a:pt x="272418" y="257587"/>
                </a:lnTo>
                <a:lnTo>
                  <a:pt x="273610" y="256837"/>
                </a:lnTo>
                <a:lnTo>
                  <a:pt x="290619" y="237013"/>
                </a:lnTo>
                <a:lnTo>
                  <a:pt x="272672" y="237013"/>
                </a:lnTo>
                <a:lnTo>
                  <a:pt x="255033" y="171125"/>
                </a:lnTo>
                <a:close/>
              </a:path>
              <a:path w="535940" h="535304">
                <a:moveTo>
                  <a:pt x="265306" y="12574"/>
                </a:moveTo>
                <a:lnTo>
                  <a:pt x="185813" y="12574"/>
                </a:lnTo>
                <a:lnTo>
                  <a:pt x="230355" y="15106"/>
                </a:lnTo>
                <a:lnTo>
                  <a:pt x="249301" y="19432"/>
                </a:lnTo>
                <a:lnTo>
                  <a:pt x="285112" y="34104"/>
                </a:lnTo>
                <a:lnTo>
                  <a:pt x="335455" y="74058"/>
                </a:lnTo>
                <a:lnTo>
                  <a:pt x="360725" y="110560"/>
                </a:lnTo>
                <a:lnTo>
                  <a:pt x="376544" y="152047"/>
                </a:lnTo>
                <a:lnTo>
                  <a:pt x="381986" y="196754"/>
                </a:lnTo>
                <a:lnTo>
                  <a:pt x="308306" y="196754"/>
                </a:lnTo>
                <a:lnTo>
                  <a:pt x="306411" y="197630"/>
                </a:lnTo>
                <a:lnTo>
                  <a:pt x="272672" y="237013"/>
                </a:lnTo>
                <a:lnTo>
                  <a:pt x="290619" y="237013"/>
                </a:lnTo>
                <a:lnTo>
                  <a:pt x="313436" y="210419"/>
                </a:lnTo>
                <a:lnTo>
                  <a:pt x="394548" y="210419"/>
                </a:lnTo>
                <a:lnTo>
                  <a:pt x="393035" y="171125"/>
                </a:lnTo>
                <a:lnTo>
                  <a:pt x="392922" y="168185"/>
                </a:lnTo>
                <a:lnTo>
                  <a:pt x="381860" y="126169"/>
                </a:lnTo>
                <a:lnTo>
                  <a:pt x="361396" y="86854"/>
                </a:lnTo>
                <a:lnTo>
                  <a:pt x="331668" y="52190"/>
                </a:lnTo>
                <a:lnTo>
                  <a:pt x="294838" y="25193"/>
                </a:lnTo>
                <a:lnTo>
                  <a:pt x="265306" y="12574"/>
                </a:lnTo>
                <a:close/>
              </a:path>
              <a:path w="535940" h="535304">
                <a:moveTo>
                  <a:pt x="148897" y="93719"/>
                </a:moveTo>
                <a:lnTo>
                  <a:pt x="142745" y="94862"/>
                </a:lnTo>
                <a:lnTo>
                  <a:pt x="140736" y="96602"/>
                </a:lnTo>
                <a:lnTo>
                  <a:pt x="107373" y="196754"/>
                </a:lnTo>
                <a:lnTo>
                  <a:pt x="121768" y="196754"/>
                </a:lnTo>
                <a:lnTo>
                  <a:pt x="144452" y="128669"/>
                </a:lnTo>
                <a:lnTo>
                  <a:pt x="158487" y="128669"/>
                </a:lnTo>
                <a:lnTo>
                  <a:pt x="152540" y="96602"/>
                </a:lnTo>
                <a:lnTo>
                  <a:pt x="152458" y="96157"/>
                </a:lnTo>
                <a:lnTo>
                  <a:pt x="148897" y="93719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7C85E2A2-DB0D-EFA8-AA26-71E3868F29E2}"/>
              </a:ext>
            </a:extLst>
          </p:cNvPr>
          <p:cNvSpPr txBox="1"/>
          <p:nvPr/>
        </p:nvSpPr>
        <p:spPr>
          <a:xfrm>
            <a:off x="7354823" y="2946273"/>
            <a:ext cx="3896995" cy="927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82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CRC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ESMO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ESMO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100" marR="30480" lvl="0" indent="0" algn="l" defTabSz="914400" rtl="0" eaLnBrk="1" fontAlgn="auto" latinLnBrk="0" hangingPunct="1">
              <a:lnSpc>
                <a:spcPts val="173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Pan-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Asian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consensus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guidelines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recommendation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assessment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mutation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status</a:t>
            </a:r>
            <a:r>
              <a:rPr kumimoji="0" sz="1575" b="0" i="0" u="none" strike="noStrike" kern="1200" cap="none" spc="-15" normalizeH="0" baseline="26455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2,3</a:t>
            </a:r>
            <a:endParaRPr kumimoji="0" sz="1575" b="0" i="0" u="none" strike="noStrike" kern="1200" cap="none" spc="0" normalizeH="0" baseline="26455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FA52946-33B3-7B10-816C-A752C0E384F2}"/>
              </a:ext>
            </a:extLst>
          </p:cNvPr>
          <p:cNvSpPr/>
          <p:nvPr/>
        </p:nvSpPr>
        <p:spPr>
          <a:xfrm>
            <a:off x="6738912" y="3140849"/>
            <a:ext cx="429895" cy="573405"/>
          </a:xfrm>
          <a:custGeom>
            <a:avLst/>
            <a:gdLst/>
            <a:ahLst/>
            <a:cxnLst/>
            <a:rect l="l" t="t" r="r" b="b"/>
            <a:pathLst>
              <a:path w="429895" h="573404">
                <a:moveTo>
                  <a:pt x="207556" y="186207"/>
                </a:moveTo>
                <a:lnTo>
                  <a:pt x="71577" y="186207"/>
                </a:lnTo>
                <a:lnTo>
                  <a:pt x="71577" y="200520"/>
                </a:lnTo>
                <a:lnTo>
                  <a:pt x="207556" y="200520"/>
                </a:lnTo>
                <a:lnTo>
                  <a:pt x="207556" y="186207"/>
                </a:lnTo>
                <a:close/>
              </a:path>
              <a:path w="429895" h="573404">
                <a:moveTo>
                  <a:pt x="357860" y="472655"/>
                </a:moveTo>
                <a:lnTo>
                  <a:pt x="71577" y="472655"/>
                </a:lnTo>
                <a:lnTo>
                  <a:pt x="71577" y="486981"/>
                </a:lnTo>
                <a:lnTo>
                  <a:pt x="357860" y="486981"/>
                </a:lnTo>
                <a:lnTo>
                  <a:pt x="357860" y="472655"/>
                </a:lnTo>
                <a:close/>
              </a:path>
              <a:path w="429895" h="573404">
                <a:moveTo>
                  <a:pt x="357860" y="415366"/>
                </a:moveTo>
                <a:lnTo>
                  <a:pt x="71577" y="415366"/>
                </a:lnTo>
                <a:lnTo>
                  <a:pt x="71577" y="429679"/>
                </a:lnTo>
                <a:lnTo>
                  <a:pt x="357860" y="429679"/>
                </a:lnTo>
                <a:lnTo>
                  <a:pt x="357860" y="415366"/>
                </a:lnTo>
                <a:close/>
              </a:path>
              <a:path w="429895" h="573404">
                <a:moveTo>
                  <a:pt x="357860" y="300786"/>
                </a:moveTo>
                <a:lnTo>
                  <a:pt x="71577" y="300786"/>
                </a:lnTo>
                <a:lnTo>
                  <a:pt x="71577" y="315099"/>
                </a:lnTo>
                <a:lnTo>
                  <a:pt x="357860" y="315099"/>
                </a:lnTo>
                <a:lnTo>
                  <a:pt x="357860" y="300786"/>
                </a:lnTo>
                <a:close/>
              </a:path>
              <a:path w="429895" h="573404">
                <a:moveTo>
                  <a:pt x="357860" y="243497"/>
                </a:moveTo>
                <a:lnTo>
                  <a:pt x="71577" y="243497"/>
                </a:lnTo>
                <a:lnTo>
                  <a:pt x="71577" y="257810"/>
                </a:lnTo>
                <a:lnTo>
                  <a:pt x="357860" y="257810"/>
                </a:lnTo>
                <a:lnTo>
                  <a:pt x="357860" y="243497"/>
                </a:lnTo>
                <a:close/>
              </a:path>
              <a:path w="429895" h="573404">
                <a:moveTo>
                  <a:pt x="357873" y="372389"/>
                </a:moveTo>
                <a:lnTo>
                  <a:pt x="357860" y="358063"/>
                </a:lnTo>
                <a:lnTo>
                  <a:pt x="71577" y="358063"/>
                </a:lnTo>
                <a:lnTo>
                  <a:pt x="71577" y="372389"/>
                </a:lnTo>
                <a:lnTo>
                  <a:pt x="357873" y="372389"/>
                </a:lnTo>
                <a:close/>
              </a:path>
              <a:path w="429895" h="573404">
                <a:moveTo>
                  <a:pt x="429437" y="154584"/>
                </a:moveTo>
                <a:lnTo>
                  <a:pt x="425246" y="150393"/>
                </a:lnTo>
                <a:lnTo>
                  <a:pt x="415124" y="140271"/>
                </a:lnTo>
                <a:lnTo>
                  <a:pt x="415124" y="164706"/>
                </a:lnTo>
                <a:lnTo>
                  <a:pt x="415124" y="558571"/>
                </a:lnTo>
                <a:lnTo>
                  <a:pt x="14312" y="558571"/>
                </a:lnTo>
                <a:lnTo>
                  <a:pt x="14312" y="14325"/>
                </a:lnTo>
                <a:lnTo>
                  <a:pt x="264820" y="14325"/>
                </a:lnTo>
                <a:lnTo>
                  <a:pt x="264820" y="164706"/>
                </a:lnTo>
                <a:lnTo>
                  <a:pt x="415124" y="164706"/>
                </a:lnTo>
                <a:lnTo>
                  <a:pt x="415124" y="140271"/>
                </a:lnTo>
                <a:lnTo>
                  <a:pt x="404888" y="130035"/>
                </a:lnTo>
                <a:lnTo>
                  <a:pt x="404888" y="150266"/>
                </a:lnTo>
                <a:lnTo>
                  <a:pt x="404850" y="150393"/>
                </a:lnTo>
                <a:lnTo>
                  <a:pt x="279133" y="150393"/>
                </a:lnTo>
                <a:lnTo>
                  <a:pt x="279133" y="24650"/>
                </a:lnTo>
                <a:lnTo>
                  <a:pt x="279323" y="24650"/>
                </a:lnTo>
                <a:lnTo>
                  <a:pt x="404888" y="150266"/>
                </a:lnTo>
                <a:lnTo>
                  <a:pt x="404888" y="130035"/>
                </a:lnTo>
                <a:lnTo>
                  <a:pt x="299567" y="24650"/>
                </a:lnTo>
                <a:lnTo>
                  <a:pt x="289255" y="14325"/>
                </a:lnTo>
                <a:lnTo>
                  <a:pt x="274942" y="0"/>
                </a:lnTo>
                <a:lnTo>
                  <a:pt x="0" y="0"/>
                </a:lnTo>
                <a:lnTo>
                  <a:pt x="0" y="572897"/>
                </a:lnTo>
                <a:lnTo>
                  <a:pt x="429437" y="572897"/>
                </a:lnTo>
                <a:lnTo>
                  <a:pt x="429437" y="558571"/>
                </a:lnTo>
                <a:lnTo>
                  <a:pt x="429437" y="154584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30A212F1-5616-2CB0-042F-3E98D848BF5E}"/>
              </a:ext>
            </a:extLst>
          </p:cNvPr>
          <p:cNvSpPr/>
          <p:nvPr/>
        </p:nvSpPr>
        <p:spPr>
          <a:xfrm>
            <a:off x="3217164" y="4032503"/>
            <a:ext cx="295910" cy="506095"/>
          </a:xfrm>
          <a:custGeom>
            <a:avLst/>
            <a:gdLst/>
            <a:ahLst/>
            <a:cxnLst/>
            <a:rect l="l" t="t" r="r" b="b"/>
            <a:pathLst>
              <a:path w="295910" h="506095">
                <a:moveTo>
                  <a:pt x="221742" y="0"/>
                </a:moveTo>
                <a:lnTo>
                  <a:pt x="73914" y="0"/>
                </a:lnTo>
                <a:lnTo>
                  <a:pt x="73914" y="358140"/>
                </a:lnTo>
                <a:lnTo>
                  <a:pt x="0" y="358140"/>
                </a:lnTo>
                <a:lnTo>
                  <a:pt x="147828" y="505968"/>
                </a:lnTo>
                <a:lnTo>
                  <a:pt x="295656" y="358140"/>
                </a:lnTo>
                <a:lnTo>
                  <a:pt x="221742" y="358140"/>
                </a:lnTo>
                <a:lnTo>
                  <a:pt x="221742" y="0"/>
                </a:lnTo>
                <a:close/>
              </a:path>
            </a:pathLst>
          </a:custGeom>
          <a:solidFill>
            <a:srgbClr val="A7A7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AAE06424-505B-9F44-7C31-C1D459F17ACF}"/>
              </a:ext>
            </a:extLst>
          </p:cNvPr>
          <p:cNvSpPr/>
          <p:nvPr/>
        </p:nvSpPr>
        <p:spPr>
          <a:xfrm>
            <a:off x="6044311" y="4850142"/>
            <a:ext cx="397510" cy="397510"/>
          </a:xfrm>
          <a:custGeom>
            <a:avLst/>
            <a:gdLst/>
            <a:ahLst/>
            <a:cxnLst/>
            <a:rect l="l" t="t" r="r" b="b"/>
            <a:pathLst>
              <a:path w="397510" h="397510">
                <a:moveTo>
                  <a:pt x="397510" y="135890"/>
                </a:moveTo>
                <a:lnTo>
                  <a:pt x="262255" y="135890"/>
                </a:lnTo>
                <a:lnTo>
                  <a:pt x="262255" y="0"/>
                </a:lnTo>
                <a:lnTo>
                  <a:pt x="135255" y="0"/>
                </a:lnTo>
                <a:lnTo>
                  <a:pt x="135255" y="135890"/>
                </a:lnTo>
                <a:lnTo>
                  <a:pt x="0" y="135890"/>
                </a:lnTo>
                <a:lnTo>
                  <a:pt x="0" y="262890"/>
                </a:lnTo>
                <a:lnTo>
                  <a:pt x="135255" y="262890"/>
                </a:lnTo>
                <a:lnTo>
                  <a:pt x="135255" y="397510"/>
                </a:lnTo>
                <a:lnTo>
                  <a:pt x="262255" y="397510"/>
                </a:lnTo>
                <a:lnTo>
                  <a:pt x="262255" y="262890"/>
                </a:lnTo>
                <a:lnTo>
                  <a:pt x="397510" y="262890"/>
                </a:lnTo>
                <a:lnTo>
                  <a:pt x="397510" y="135890"/>
                </a:lnTo>
                <a:close/>
              </a:path>
            </a:pathLst>
          </a:custGeom>
          <a:solidFill>
            <a:srgbClr val="A7A7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EFFD3F79-CA4D-25C8-8294-415BA096ED7A}"/>
              </a:ext>
            </a:extLst>
          </p:cNvPr>
          <p:cNvSpPr/>
          <p:nvPr/>
        </p:nvSpPr>
        <p:spPr>
          <a:xfrm>
            <a:off x="9005316" y="4032503"/>
            <a:ext cx="297180" cy="506095"/>
          </a:xfrm>
          <a:custGeom>
            <a:avLst/>
            <a:gdLst/>
            <a:ahLst/>
            <a:cxnLst/>
            <a:rect l="l" t="t" r="r" b="b"/>
            <a:pathLst>
              <a:path w="297179" h="506095">
                <a:moveTo>
                  <a:pt x="222885" y="0"/>
                </a:moveTo>
                <a:lnTo>
                  <a:pt x="74295" y="0"/>
                </a:lnTo>
                <a:lnTo>
                  <a:pt x="74295" y="357378"/>
                </a:lnTo>
                <a:lnTo>
                  <a:pt x="0" y="357378"/>
                </a:lnTo>
                <a:lnTo>
                  <a:pt x="148590" y="505968"/>
                </a:lnTo>
                <a:lnTo>
                  <a:pt x="297180" y="357378"/>
                </a:lnTo>
                <a:lnTo>
                  <a:pt x="222885" y="357378"/>
                </a:lnTo>
                <a:lnTo>
                  <a:pt x="222885" y="0"/>
                </a:lnTo>
                <a:close/>
              </a:path>
            </a:pathLst>
          </a:custGeom>
          <a:solidFill>
            <a:srgbClr val="A7A7A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20F63A95-3FE7-EB14-740F-D446151F3D2D}"/>
              </a:ext>
            </a:extLst>
          </p:cNvPr>
          <p:cNvSpPr/>
          <p:nvPr/>
        </p:nvSpPr>
        <p:spPr>
          <a:xfrm>
            <a:off x="1018034" y="1837943"/>
            <a:ext cx="277495" cy="611505"/>
          </a:xfrm>
          <a:custGeom>
            <a:avLst/>
            <a:gdLst/>
            <a:ahLst/>
            <a:cxnLst/>
            <a:rect l="l" t="t" r="r" b="b"/>
            <a:pathLst>
              <a:path w="277494" h="611505">
                <a:moveTo>
                  <a:pt x="13865" y="0"/>
                </a:moveTo>
                <a:lnTo>
                  <a:pt x="0" y="0"/>
                </a:lnTo>
                <a:lnTo>
                  <a:pt x="10524" y="53965"/>
                </a:lnTo>
                <a:lnTo>
                  <a:pt x="38385" y="94821"/>
                </a:lnTo>
                <a:lnTo>
                  <a:pt x="78011" y="126462"/>
                </a:lnTo>
                <a:lnTo>
                  <a:pt x="123833" y="152781"/>
                </a:lnTo>
                <a:lnTo>
                  <a:pt x="78011" y="179099"/>
                </a:lnTo>
                <a:lnTo>
                  <a:pt x="38385" y="210740"/>
                </a:lnTo>
                <a:lnTo>
                  <a:pt x="10524" y="251596"/>
                </a:lnTo>
                <a:lnTo>
                  <a:pt x="0" y="305562"/>
                </a:lnTo>
                <a:lnTo>
                  <a:pt x="10524" y="359527"/>
                </a:lnTo>
                <a:lnTo>
                  <a:pt x="38385" y="400383"/>
                </a:lnTo>
                <a:lnTo>
                  <a:pt x="78011" y="432024"/>
                </a:lnTo>
                <a:lnTo>
                  <a:pt x="123833" y="458343"/>
                </a:lnTo>
                <a:lnTo>
                  <a:pt x="78011" y="484661"/>
                </a:lnTo>
                <a:lnTo>
                  <a:pt x="38385" y="516302"/>
                </a:lnTo>
                <a:lnTo>
                  <a:pt x="10524" y="557158"/>
                </a:lnTo>
                <a:lnTo>
                  <a:pt x="0" y="611124"/>
                </a:lnTo>
                <a:lnTo>
                  <a:pt x="13865" y="611124"/>
                </a:lnTo>
                <a:lnTo>
                  <a:pt x="14370" y="598666"/>
                </a:lnTo>
                <a:lnTo>
                  <a:pt x="16155" y="586327"/>
                </a:lnTo>
                <a:lnTo>
                  <a:pt x="19202" y="574226"/>
                </a:lnTo>
                <a:lnTo>
                  <a:pt x="23495" y="562483"/>
                </a:lnTo>
                <a:lnTo>
                  <a:pt x="267878" y="562483"/>
                </a:lnTo>
                <a:lnTo>
                  <a:pt x="266839" y="557158"/>
                </a:lnTo>
                <a:lnTo>
                  <a:pt x="261030" y="548640"/>
                </a:lnTo>
                <a:lnTo>
                  <a:pt x="30579" y="548640"/>
                </a:lnTo>
                <a:lnTo>
                  <a:pt x="50706" y="523581"/>
                </a:lnTo>
                <a:lnTo>
                  <a:pt x="76525" y="502380"/>
                </a:lnTo>
                <a:lnTo>
                  <a:pt x="106396" y="483703"/>
                </a:lnTo>
                <a:lnTo>
                  <a:pt x="138682" y="466217"/>
                </a:lnTo>
                <a:lnTo>
                  <a:pt x="167247" y="466217"/>
                </a:lnTo>
                <a:lnTo>
                  <a:pt x="153540" y="458343"/>
                </a:lnTo>
                <a:lnTo>
                  <a:pt x="167247" y="450469"/>
                </a:lnTo>
                <a:lnTo>
                  <a:pt x="138682" y="450469"/>
                </a:lnTo>
                <a:lnTo>
                  <a:pt x="106396" y="432982"/>
                </a:lnTo>
                <a:lnTo>
                  <a:pt x="76525" y="414305"/>
                </a:lnTo>
                <a:lnTo>
                  <a:pt x="50706" y="393104"/>
                </a:lnTo>
                <a:lnTo>
                  <a:pt x="30579" y="368046"/>
                </a:lnTo>
                <a:lnTo>
                  <a:pt x="261030" y="368046"/>
                </a:lnTo>
                <a:lnTo>
                  <a:pt x="266839" y="359527"/>
                </a:lnTo>
                <a:lnTo>
                  <a:pt x="267878" y="354203"/>
                </a:lnTo>
                <a:lnTo>
                  <a:pt x="23495" y="354203"/>
                </a:lnTo>
                <a:lnTo>
                  <a:pt x="16269" y="330251"/>
                </a:lnTo>
                <a:lnTo>
                  <a:pt x="13861" y="305562"/>
                </a:lnTo>
                <a:lnTo>
                  <a:pt x="16269" y="280872"/>
                </a:lnTo>
                <a:lnTo>
                  <a:pt x="23495" y="256921"/>
                </a:lnTo>
                <a:lnTo>
                  <a:pt x="267878" y="256921"/>
                </a:lnTo>
                <a:lnTo>
                  <a:pt x="266839" y="251596"/>
                </a:lnTo>
                <a:lnTo>
                  <a:pt x="261030" y="243078"/>
                </a:lnTo>
                <a:lnTo>
                  <a:pt x="30579" y="243078"/>
                </a:lnTo>
                <a:lnTo>
                  <a:pt x="50706" y="218019"/>
                </a:lnTo>
                <a:lnTo>
                  <a:pt x="76525" y="196818"/>
                </a:lnTo>
                <a:lnTo>
                  <a:pt x="106396" y="178141"/>
                </a:lnTo>
                <a:lnTo>
                  <a:pt x="138682" y="160655"/>
                </a:lnTo>
                <a:lnTo>
                  <a:pt x="167247" y="160655"/>
                </a:lnTo>
                <a:lnTo>
                  <a:pt x="153540" y="152781"/>
                </a:lnTo>
                <a:lnTo>
                  <a:pt x="167247" y="144907"/>
                </a:lnTo>
                <a:lnTo>
                  <a:pt x="138682" y="144907"/>
                </a:lnTo>
                <a:lnTo>
                  <a:pt x="106396" y="127420"/>
                </a:lnTo>
                <a:lnTo>
                  <a:pt x="76525" y="108743"/>
                </a:lnTo>
                <a:lnTo>
                  <a:pt x="50706" y="87542"/>
                </a:lnTo>
                <a:lnTo>
                  <a:pt x="30579" y="62484"/>
                </a:lnTo>
                <a:lnTo>
                  <a:pt x="261030" y="62484"/>
                </a:lnTo>
                <a:lnTo>
                  <a:pt x="266839" y="53965"/>
                </a:lnTo>
                <a:lnTo>
                  <a:pt x="267878" y="48641"/>
                </a:lnTo>
                <a:lnTo>
                  <a:pt x="23495" y="48641"/>
                </a:lnTo>
                <a:lnTo>
                  <a:pt x="19202" y="36897"/>
                </a:lnTo>
                <a:lnTo>
                  <a:pt x="16155" y="24796"/>
                </a:lnTo>
                <a:lnTo>
                  <a:pt x="14370" y="12457"/>
                </a:lnTo>
                <a:lnTo>
                  <a:pt x="13865" y="0"/>
                </a:lnTo>
                <a:close/>
              </a:path>
              <a:path w="277494" h="611505">
                <a:moveTo>
                  <a:pt x="267878" y="562483"/>
                </a:moveTo>
                <a:lnTo>
                  <a:pt x="253870" y="562483"/>
                </a:lnTo>
                <a:lnTo>
                  <a:pt x="258128" y="574226"/>
                </a:lnTo>
                <a:lnTo>
                  <a:pt x="261172" y="586327"/>
                </a:lnTo>
                <a:lnTo>
                  <a:pt x="262978" y="598666"/>
                </a:lnTo>
                <a:lnTo>
                  <a:pt x="263522" y="611124"/>
                </a:lnTo>
                <a:lnTo>
                  <a:pt x="277365" y="611124"/>
                </a:lnTo>
                <a:lnTo>
                  <a:pt x="267878" y="562483"/>
                </a:lnTo>
                <a:close/>
              </a:path>
              <a:path w="277494" h="611505">
                <a:moveTo>
                  <a:pt x="167247" y="466217"/>
                </a:moveTo>
                <a:lnTo>
                  <a:pt x="138682" y="466217"/>
                </a:lnTo>
                <a:lnTo>
                  <a:pt x="170968" y="483703"/>
                </a:lnTo>
                <a:lnTo>
                  <a:pt x="200840" y="502380"/>
                </a:lnTo>
                <a:lnTo>
                  <a:pt x="226659" y="523581"/>
                </a:lnTo>
                <a:lnTo>
                  <a:pt x="246786" y="548640"/>
                </a:lnTo>
                <a:lnTo>
                  <a:pt x="261030" y="548640"/>
                </a:lnTo>
                <a:lnTo>
                  <a:pt x="238978" y="516302"/>
                </a:lnTo>
                <a:lnTo>
                  <a:pt x="199354" y="484661"/>
                </a:lnTo>
                <a:lnTo>
                  <a:pt x="167247" y="466217"/>
                </a:lnTo>
                <a:close/>
              </a:path>
              <a:path w="277494" h="611505">
                <a:moveTo>
                  <a:pt x="261030" y="368046"/>
                </a:moveTo>
                <a:lnTo>
                  <a:pt x="246786" y="368046"/>
                </a:lnTo>
                <a:lnTo>
                  <a:pt x="226659" y="393104"/>
                </a:lnTo>
                <a:lnTo>
                  <a:pt x="200840" y="414305"/>
                </a:lnTo>
                <a:lnTo>
                  <a:pt x="170968" y="432982"/>
                </a:lnTo>
                <a:lnTo>
                  <a:pt x="138682" y="450469"/>
                </a:lnTo>
                <a:lnTo>
                  <a:pt x="167247" y="450469"/>
                </a:lnTo>
                <a:lnTo>
                  <a:pt x="199354" y="432024"/>
                </a:lnTo>
                <a:lnTo>
                  <a:pt x="238978" y="400383"/>
                </a:lnTo>
                <a:lnTo>
                  <a:pt x="261030" y="368046"/>
                </a:lnTo>
                <a:close/>
              </a:path>
              <a:path w="277494" h="611505">
                <a:moveTo>
                  <a:pt x="267878" y="256921"/>
                </a:moveTo>
                <a:lnTo>
                  <a:pt x="253870" y="256921"/>
                </a:lnTo>
                <a:lnTo>
                  <a:pt x="261085" y="280872"/>
                </a:lnTo>
                <a:lnTo>
                  <a:pt x="263490" y="305562"/>
                </a:lnTo>
                <a:lnTo>
                  <a:pt x="261085" y="330251"/>
                </a:lnTo>
                <a:lnTo>
                  <a:pt x="253870" y="354203"/>
                </a:lnTo>
                <a:lnTo>
                  <a:pt x="267878" y="354203"/>
                </a:lnTo>
                <a:lnTo>
                  <a:pt x="277365" y="305562"/>
                </a:lnTo>
                <a:lnTo>
                  <a:pt x="267878" y="256921"/>
                </a:lnTo>
                <a:close/>
              </a:path>
              <a:path w="277494" h="611505">
                <a:moveTo>
                  <a:pt x="167247" y="160655"/>
                </a:moveTo>
                <a:lnTo>
                  <a:pt x="138682" y="160655"/>
                </a:lnTo>
                <a:lnTo>
                  <a:pt x="170968" y="178141"/>
                </a:lnTo>
                <a:lnTo>
                  <a:pt x="200840" y="196818"/>
                </a:lnTo>
                <a:lnTo>
                  <a:pt x="226659" y="218019"/>
                </a:lnTo>
                <a:lnTo>
                  <a:pt x="246786" y="243078"/>
                </a:lnTo>
                <a:lnTo>
                  <a:pt x="261030" y="243078"/>
                </a:lnTo>
                <a:lnTo>
                  <a:pt x="238978" y="210740"/>
                </a:lnTo>
                <a:lnTo>
                  <a:pt x="199354" y="179099"/>
                </a:lnTo>
                <a:lnTo>
                  <a:pt x="167247" y="160655"/>
                </a:lnTo>
                <a:close/>
              </a:path>
              <a:path w="277494" h="611505">
                <a:moveTo>
                  <a:pt x="261030" y="62484"/>
                </a:moveTo>
                <a:lnTo>
                  <a:pt x="246786" y="62484"/>
                </a:lnTo>
                <a:lnTo>
                  <a:pt x="226659" y="87542"/>
                </a:lnTo>
                <a:lnTo>
                  <a:pt x="200840" y="108743"/>
                </a:lnTo>
                <a:lnTo>
                  <a:pt x="170968" y="127420"/>
                </a:lnTo>
                <a:lnTo>
                  <a:pt x="138682" y="144907"/>
                </a:lnTo>
                <a:lnTo>
                  <a:pt x="167247" y="144907"/>
                </a:lnTo>
                <a:lnTo>
                  <a:pt x="199354" y="126462"/>
                </a:lnTo>
                <a:lnTo>
                  <a:pt x="238978" y="94821"/>
                </a:lnTo>
                <a:lnTo>
                  <a:pt x="261030" y="62484"/>
                </a:lnTo>
                <a:close/>
              </a:path>
              <a:path w="277494" h="611505">
                <a:moveTo>
                  <a:pt x="277365" y="0"/>
                </a:moveTo>
                <a:lnTo>
                  <a:pt x="263522" y="0"/>
                </a:lnTo>
                <a:lnTo>
                  <a:pt x="262978" y="12457"/>
                </a:lnTo>
                <a:lnTo>
                  <a:pt x="261172" y="24796"/>
                </a:lnTo>
                <a:lnTo>
                  <a:pt x="258128" y="36897"/>
                </a:lnTo>
                <a:lnTo>
                  <a:pt x="253870" y="48641"/>
                </a:lnTo>
                <a:lnTo>
                  <a:pt x="267878" y="48641"/>
                </a:lnTo>
                <a:lnTo>
                  <a:pt x="277365" y="0"/>
                </a:lnTo>
                <a:close/>
              </a:path>
            </a:pathLst>
          </a:custGeom>
          <a:solidFill>
            <a:srgbClr val="FF65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A6C7117C-F3C4-22D3-71BF-2AB3352033E9}"/>
              </a:ext>
            </a:extLst>
          </p:cNvPr>
          <p:cNvSpPr/>
          <p:nvPr/>
        </p:nvSpPr>
        <p:spPr>
          <a:xfrm>
            <a:off x="628650" y="2747009"/>
            <a:ext cx="11228705" cy="0"/>
          </a:xfrm>
          <a:custGeom>
            <a:avLst/>
            <a:gdLst/>
            <a:ahLst/>
            <a:cxnLst/>
            <a:rect l="l" t="t" r="r" b="b"/>
            <a:pathLst>
              <a:path w="11228705">
                <a:moveTo>
                  <a:pt x="0" y="0"/>
                </a:moveTo>
                <a:lnTo>
                  <a:pt x="11228451" y="0"/>
                </a:lnTo>
              </a:path>
            </a:pathLst>
          </a:custGeom>
          <a:ln w="25400">
            <a:solidFill>
              <a:srgbClr val="FF65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44B8D0C1-65BF-05E8-5D4D-D323D4A56096}"/>
              </a:ext>
            </a:extLst>
          </p:cNvPr>
          <p:cNvSpPr txBox="1"/>
          <p:nvPr/>
        </p:nvSpPr>
        <p:spPr>
          <a:xfrm>
            <a:off x="65179" y="6495667"/>
            <a:ext cx="26085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0" lvl="0" indent="-22796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40665" algn="l"/>
              </a:tabLst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Pascual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D,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</a:t>
            </a:r>
            <a:r>
              <a:rPr kumimoji="0" sz="900" b="0" i="0" u="none" strike="noStrike" kern="1200" cap="none" spc="2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Oncol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2022;33:750–768;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0665" marR="0" lvl="0" indent="-2279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40665" algn="l"/>
              </a:tabLst>
              <a:defRPr/>
            </a:pP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Cervantes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A,</a:t>
            </a:r>
            <a:r>
              <a:rPr kumimoji="0" sz="900" b="0" i="0" u="none" strike="noStrike" kern="1200" cap="none" spc="2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</a:t>
            </a:r>
            <a:r>
              <a:rPr kumimoji="0" sz="900" b="0" i="0" u="none" strike="noStrike" kern="1200" cap="none" spc="15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</a:t>
            </a:r>
            <a:r>
              <a:rPr kumimoji="0" sz="900" b="0" i="0" u="none" strike="noStrike" kern="1200" cap="none" spc="3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Oncol</a:t>
            </a:r>
            <a:r>
              <a:rPr kumimoji="0" sz="900" b="0" i="0" u="none" strike="noStrike" kern="1200" cap="none" spc="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900" b="0" i="0" u="none" strike="noStrike" kern="1200" cap="none" spc="-10" normalizeH="0" baseline="0" noProof="0" dirty="0">
                <a:ln>
                  <a:noFill/>
                </a:ln>
                <a:solidFill>
                  <a:srgbClr val="4949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2023;34:10–32;</a:t>
            </a: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692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09A37A1-0D03-EFA7-F9D4-2E75296C3C02}"/>
              </a:ext>
            </a:extLst>
          </p:cNvPr>
          <p:cNvSpPr/>
          <p:nvPr/>
        </p:nvSpPr>
        <p:spPr>
          <a:xfrm>
            <a:off x="10454640" y="2357120"/>
            <a:ext cx="1117600" cy="670560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33654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333177-123D-4975-549E-0EAD65407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dirty="0"/>
              <a:t>There is yet to be </a:t>
            </a:r>
            <a:r>
              <a:rPr lang="en-GB" sz="3200" dirty="0">
                <a:solidFill>
                  <a:srgbClr val="FF0000"/>
                </a:solidFill>
              </a:rPr>
              <a:t>Phase III data </a:t>
            </a:r>
            <a:r>
              <a:rPr lang="en-GB" sz="3200" dirty="0"/>
              <a:t>for anti-EGFR rechallenge; what do we currently know about how it fits into the treatment sequence?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8F7C5-CE73-353A-F4F3-AF10798E00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Santini D, et al. Ann Oncol 2012;23:2313–2318; 2. Cremolini C, et al. JAMA Oncol 2019;5:343–350.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FDAA4CE-2B20-5670-0427-D79C20BA2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207076"/>
              </p:ext>
            </p:extLst>
          </p:nvPr>
        </p:nvGraphicFramePr>
        <p:xfrm>
          <a:off x="623887" y="1412776"/>
          <a:ext cx="1065668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65118B6-9781-EA88-2E91-E71E4F9F7367}"/>
              </a:ext>
            </a:extLst>
          </p:cNvPr>
          <p:cNvGrpSpPr/>
          <p:nvPr/>
        </p:nvGrpSpPr>
        <p:grpSpPr>
          <a:xfrm>
            <a:off x="785351" y="2095644"/>
            <a:ext cx="878240" cy="360040"/>
            <a:chOff x="992205" y="2779421"/>
            <a:chExt cx="783315" cy="321124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4CA496D-3131-C897-F49E-051747A27A55}"/>
                </a:ext>
              </a:extLst>
            </p:cNvPr>
            <p:cNvSpPr/>
            <p:nvPr/>
          </p:nvSpPr>
          <p:spPr bwMode="gray">
            <a:xfrm>
              <a:off x="992205" y="2779421"/>
              <a:ext cx="261105" cy="321124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2DE7056-EFAE-8BBC-0A71-C8FAC41E1468}"/>
                </a:ext>
              </a:extLst>
            </p:cNvPr>
            <p:cNvSpPr/>
            <p:nvPr/>
          </p:nvSpPr>
          <p:spPr bwMode="gray">
            <a:xfrm>
              <a:off x="1253310" y="2779421"/>
              <a:ext cx="261105" cy="321124"/>
            </a:xfrm>
            <a:prstGeom prst="rightArrow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A0462776-A0BA-E44E-B118-8CFB3DC09C89}"/>
                </a:ext>
              </a:extLst>
            </p:cNvPr>
            <p:cNvSpPr/>
            <p:nvPr/>
          </p:nvSpPr>
          <p:spPr bwMode="gray">
            <a:xfrm>
              <a:off x="1514415" y="2779421"/>
              <a:ext cx="261105" cy="321124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14" name="Graphic 13" descr="Bar chart with solid fill">
            <a:extLst>
              <a:ext uri="{FF2B5EF4-FFF2-40B4-BE49-F238E27FC236}">
                <a16:creationId xmlns:a16="http://schemas.microsoft.com/office/drawing/2014/main" id="{386BFE2B-E0B4-2AFC-D4F3-E1F1E5EC88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89636" y="3236462"/>
            <a:ext cx="720577" cy="720577"/>
          </a:xfrm>
          <a:prstGeom prst="rect">
            <a:avLst/>
          </a:prstGeom>
        </p:spPr>
      </p:pic>
      <p:pic>
        <p:nvPicPr>
          <p:cNvPr id="15" name="Graphic 14" descr="Open book with solid fill">
            <a:extLst>
              <a:ext uri="{FF2B5EF4-FFF2-40B4-BE49-F238E27FC236}">
                <a16:creationId xmlns:a16="http://schemas.microsoft.com/office/drawing/2014/main" id="{0C45C566-E750-705A-9526-B7832805D9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6889" y="4560755"/>
            <a:ext cx="720577" cy="72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36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DC9B92-D105-C09A-C613-3F609D92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A71F8-645B-4030-4D44-FF758C5362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2000" y="5801249"/>
            <a:ext cx="8718972" cy="94012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Cervantes A, et al. Ann Oncol 2023;34:10–324; 2.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Wainberg ZA, Drakaki A.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Expert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Opin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Biol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Ther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2015;15:1205–1220; 3.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Wu C, et al. J Clin Med 2021;10:5166;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4. Chibaudel B, et al. ASCO 2022 (Abstract No. 3504 – presentation); 5.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Fernández-Montes A, et al. Clin Colorectal Cancer 2020;19:165–177; 6. Prager GW, et al.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 Engl J Med 2023;388:1657–1667;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7.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Dasari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A, et al. Lancet 2023;402:41–53; 8.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Santini D, et al. Ann Oncol 2012;23:2313–2318; 9. Cremolini C, et al. JAMA Oncol 2019;5:343–350; 10. Sartore-Bianchi A, et al. ASCO 2021 (Abstract No. 3506 – oral presentation); 11. Sartore-Bianchi A, et al. Nat Med 2022;doi:10.1038/s41591-022-01886-0; 12.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NCT04117945. Available at https://classic.clinicaltrials.gov/ct2/show/NCT04117945 (last accessed March 2024); 13.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Stintzing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S, et al. ASCO 2023 (Abstract No. 3507 – oral presentation); 14. Martini G, et al. WCGC 2023 (Abstract No. SO-31 – oral presentation); 15.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Moretto R, et al. Clin Colorectal Cancer 2021;20:314-317.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99AB58-2FD6-0B41-9A4A-9F9CF5B87A97}"/>
              </a:ext>
            </a:extLst>
          </p:cNvPr>
          <p:cNvGrpSpPr/>
          <p:nvPr/>
        </p:nvGrpSpPr>
        <p:grpSpPr>
          <a:xfrm>
            <a:off x="546572" y="730800"/>
            <a:ext cx="10801200" cy="4896544"/>
            <a:chOff x="695400" y="1052736"/>
            <a:chExt cx="10801200" cy="489654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582E595-BF57-AF53-ED8D-8FE7C951E2EC}"/>
                </a:ext>
              </a:extLst>
            </p:cNvPr>
            <p:cNvGrpSpPr/>
            <p:nvPr/>
          </p:nvGrpSpPr>
          <p:grpSpPr>
            <a:xfrm>
              <a:off x="695400" y="1052736"/>
              <a:ext cx="10801200" cy="4896544"/>
              <a:chOff x="551384" y="1268760"/>
              <a:chExt cx="10801200" cy="4896544"/>
            </a:xfrm>
          </p:grpSpPr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14965833-6CE4-64FB-8564-EABF58251CA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84710252"/>
                  </p:ext>
                </p:extLst>
              </p:nvPr>
            </p:nvGraphicFramePr>
            <p:xfrm>
              <a:off x="551384" y="1268760"/>
              <a:ext cx="10801200" cy="489654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pic>
            <p:nvPicPr>
              <p:cNvPr id="10" name="Graphic 9" descr="Badge Tick with solid fill">
                <a:extLst>
                  <a:ext uri="{FF2B5EF4-FFF2-40B4-BE49-F238E27FC236}">
                    <a16:creationId xmlns:a16="http://schemas.microsoft.com/office/drawing/2014/main" id="{5002A9CB-42A1-9531-0953-0B54772D42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55192" y="156926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" name="Graphic 15" descr="Open book outline">
                <a:extLst>
                  <a:ext uri="{FF2B5EF4-FFF2-40B4-BE49-F238E27FC236}">
                    <a16:creationId xmlns:a16="http://schemas.microsoft.com/office/drawing/2014/main" id="{DB0A8F95-E0A4-ECA5-4AED-ED3E68AB0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99473" y="3994146"/>
                <a:ext cx="643113" cy="643113"/>
              </a:xfrm>
              <a:prstGeom prst="rect">
                <a:avLst/>
              </a:prstGeom>
            </p:spPr>
          </p:pic>
          <p:pic>
            <p:nvPicPr>
              <p:cNvPr id="18" name="Graphic 17" descr="Brain in head with solid fill">
                <a:extLst>
                  <a:ext uri="{FF2B5EF4-FFF2-40B4-BE49-F238E27FC236}">
                    <a16:creationId xmlns:a16="http://schemas.microsoft.com/office/drawing/2014/main" id="{CA099AC0-5CDF-8408-BAFE-0774C1614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63204" y="5078245"/>
                <a:ext cx="698376" cy="698376"/>
              </a:xfrm>
              <a:prstGeom prst="rect">
                <a:avLst/>
              </a:prstGeom>
            </p:spPr>
          </p:pic>
        </p:grpSp>
        <p:pic>
          <p:nvPicPr>
            <p:cNvPr id="22" name="Graphic 21" descr="Shuffle with solid fill">
              <a:extLst>
                <a:ext uri="{FF2B5EF4-FFF2-40B4-BE49-F238E27FC236}">
                  <a16:creationId xmlns:a16="http://schemas.microsoft.com/office/drawing/2014/main" id="{224B3C86-2E93-2556-D27E-9AB9D5919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05123" y="2687423"/>
              <a:ext cx="549661" cy="549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19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1DE87-68DF-4261-0779-370A3A51B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0FAA77-533F-BC4C-D709-F80110A6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30" y="365125"/>
            <a:ext cx="11780322" cy="939479"/>
          </a:xfrm>
        </p:spPr>
        <p:txBody>
          <a:bodyPr>
            <a:noAutofit/>
          </a:bodyPr>
          <a:lstStyle/>
          <a:p>
            <a:r>
              <a:rPr lang="en-GB" sz="4800" b="1" dirty="0"/>
              <a:t>What Influences Treatment Choices in mCRC?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20930BB-BF99-876E-D05E-FB88DF267E26}"/>
              </a:ext>
            </a:extLst>
          </p:cNvPr>
          <p:cNvSpPr/>
          <p:nvPr/>
        </p:nvSpPr>
        <p:spPr bwMode="auto">
          <a:xfrm>
            <a:off x="8116065" y="4810141"/>
            <a:ext cx="1546655" cy="597383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Quality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life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B5B94E7-4F34-8925-EE09-75FDBE7849C9}"/>
              </a:ext>
            </a:extLst>
          </p:cNvPr>
          <p:cNvSpPr/>
          <p:nvPr/>
        </p:nvSpPr>
        <p:spPr bwMode="auto">
          <a:xfrm>
            <a:off x="9041435" y="4095855"/>
            <a:ext cx="1546655" cy="597383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Patient preference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2813E70-B6FF-CE72-9EB1-29042A7FEA2B}"/>
              </a:ext>
            </a:extLst>
          </p:cNvPr>
          <p:cNvSpPr/>
          <p:nvPr/>
        </p:nvSpPr>
        <p:spPr bwMode="auto">
          <a:xfrm>
            <a:off x="9982910" y="4810139"/>
            <a:ext cx="1546655" cy="614080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Toxicity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profile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9F2C67F-3F50-E2DD-E35A-53B3046CBDDE}"/>
              </a:ext>
            </a:extLst>
          </p:cNvPr>
          <p:cNvSpPr/>
          <p:nvPr/>
        </p:nvSpPr>
        <p:spPr bwMode="auto">
          <a:xfrm>
            <a:off x="692368" y="4810140"/>
            <a:ext cx="1575229" cy="359019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Tumor burden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E4C4053-6E8F-EF35-D598-4836FCD9983A}"/>
              </a:ext>
            </a:extLst>
          </p:cNvPr>
          <p:cNvSpPr/>
          <p:nvPr/>
        </p:nvSpPr>
        <p:spPr bwMode="auto">
          <a:xfrm>
            <a:off x="2458924" y="4810140"/>
            <a:ext cx="1575229" cy="359019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Resectability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6D01F11-6CA2-C381-21E8-C7725EE3A7CB}"/>
              </a:ext>
            </a:extLst>
          </p:cNvPr>
          <p:cNvSpPr/>
          <p:nvPr/>
        </p:nvSpPr>
        <p:spPr bwMode="auto">
          <a:xfrm>
            <a:off x="1530139" y="5333177"/>
            <a:ext cx="1575229" cy="359019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Tumor location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7F4AE0E-CD84-2DCC-3B36-72514394728D}"/>
              </a:ext>
            </a:extLst>
          </p:cNvPr>
          <p:cNvSpPr/>
          <p:nvPr/>
        </p:nvSpPr>
        <p:spPr bwMode="auto">
          <a:xfrm>
            <a:off x="1253859" y="4215037"/>
            <a:ext cx="2226768" cy="359019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Tumor characteristics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74B5AAA-5A25-A18C-2BE2-F3C8C62D43FA}"/>
              </a:ext>
            </a:extLst>
          </p:cNvPr>
          <p:cNvSpPr/>
          <p:nvPr/>
        </p:nvSpPr>
        <p:spPr bwMode="auto">
          <a:xfrm>
            <a:off x="1312699" y="1600200"/>
            <a:ext cx="1992757" cy="597384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Patient characteristics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216BE49-C386-6474-5350-9EE92E39B4BF}"/>
              </a:ext>
            </a:extLst>
          </p:cNvPr>
          <p:cNvSpPr/>
          <p:nvPr/>
        </p:nvSpPr>
        <p:spPr bwMode="auto">
          <a:xfrm>
            <a:off x="711812" y="3198829"/>
            <a:ext cx="1574096" cy="35901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910EA9F-BF22-DC64-F7D5-DBB65294939C}"/>
              </a:ext>
            </a:extLst>
          </p:cNvPr>
          <p:cNvSpPr/>
          <p:nvPr/>
        </p:nvSpPr>
        <p:spPr bwMode="auto">
          <a:xfrm>
            <a:off x="793147" y="2493180"/>
            <a:ext cx="1574096" cy="35901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Comorbidities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48FA2B3-213A-C5A4-881B-EF70A3581FEE}"/>
              </a:ext>
            </a:extLst>
          </p:cNvPr>
          <p:cNvSpPr/>
          <p:nvPr/>
        </p:nvSpPr>
        <p:spPr bwMode="auto">
          <a:xfrm>
            <a:off x="2477888" y="2373999"/>
            <a:ext cx="1574096" cy="597383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Prior adjuvant treatment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6633A-1A87-8987-4073-C53B8A197BBA}"/>
              </a:ext>
            </a:extLst>
          </p:cNvPr>
          <p:cNvSpPr/>
          <p:nvPr/>
        </p:nvSpPr>
        <p:spPr bwMode="auto">
          <a:xfrm>
            <a:off x="2451100" y="3105602"/>
            <a:ext cx="1574096" cy="597383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Performance status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76BCB0F-57D5-EE85-4A6C-5928ACC3EA07}"/>
              </a:ext>
            </a:extLst>
          </p:cNvPr>
          <p:cNvSpPr txBox="1"/>
          <p:nvPr/>
        </p:nvSpPr>
        <p:spPr bwMode="auto">
          <a:xfrm>
            <a:off x="2949615" y="5889222"/>
            <a:ext cx="6262687" cy="393071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Therapy tailored according to individual patient needs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39C73CB-611E-FB3B-241D-FC193B63AEC2}"/>
              </a:ext>
            </a:extLst>
          </p:cNvPr>
          <p:cNvSpPr/>
          <p:nvPr/>
        </p:nvSpPr>
        <p:spPr bwMode="auto">
          <a:xfrm>
            <a:off x="8842731" y="1600202"/>
            <a:ext cx="1944060" cy="597383"/>
          </a:xfrm>
          <a:prstGeom prst="round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Molecular characteristics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073A247-6E06-56D4-E694-93AB0E6C0A16}"/>
              </a:ext>
            </a:extLst>
          </p:cNvPr>
          <p:cNvSpPr/>
          <p:nvPr/>
        </p:nvSpPr>
        <p:spPr bwMode="auto">
          <a:xfrm>
            <a:off x="8118563" y="2340627"/>
            <a:ext cx="1546656" cy="359019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CD23F98-CFF6-AE9E-A071-EDAAF9859FC0}"/>
              </a:ext>
            </a:extLst>
          </p:cNvPr>
          <p:cNvSpPr/>
          <p:nvPr/>
        </p:nvSpPr>
        <p:spPr bwMode="auto">
          <a:xfrm>
            <a:off x="9982908" y="2322073"/>
            <a:ext cx="1546656" cy="359019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BRAF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119D966-6712-2B06-53E0-707A5165F970}"/>
              </a:ext>
            </a:extLst>
          </p:cNvPr>
          <p:cNvSpPr/>
          <p:nvPr/>
        </p:nvSpPr>
        <p:spPr bwMode="auto">
          <a:xfrm>
            <a:off x="8116066" y="2880711"/>
            <a:ext cx="1562447" cy="362159"/>
          </a:xfrm>
          <a:prstGeom prst="roundRect">
            <a:avLst>
              <a:gd name="adj" fmla="val 19093"/>
            </a:avLst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MSI-high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0296D1C-FFFC-3426-1633-FA7F998F6A77}"/>
              </a:ext>
            </a:extLst>
          </p:cNvPr>
          <p:cNvSpPr/>
          <p:nvPr/>
        </p:nvSpPr>
        <p:spPr bwMode="auto">
          <a:xfrm>
            <a:off x="9982908" y="2821619"/>
            <a:ext cx="1546656" cy="426600"/>
          </a:xfrm>
          <a:prstGeom prst="roundRect">
            <a:avLst/>
          </a:prstGeom>
          <a:solidFill>
            <a:srgbClr val="FFFFFF"/>
          </a:solidFill>
          <a:ln w="38100"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4000" tIns="54000" rIns="54000" bIns="54000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HER2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129795C-7FF6-423C-FB31-0FA779D15552}"/>
              </a:ext>
            </a:extLst>
          </p:cNvPr>
          <p:cNvSpPr/>
          <p:nvPr/>
        </p:nvSpPr>
        <p:spPr bwMode="auto">
          <a:xfrm>
            <a:off x="4268579" y="2890886"/>
            <a:ext cx="3654843" cy="5182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/>
              </a:rPr>
              <a:t>1L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624A332-0869-E94A-9483-D1978053B7FC}"/>
              </a:ext>
            </a:extLst>
          </p:cNvPr>
          <p:cNvSpPr/>
          <p:nvPr/>
        </p:nvSpPr>
        <p:spPr bwMode="auto">
          <a:xfrm>
            <a:off x="4943129" y="3409389"/>
            <a:ext cx="2305747" cy="51822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/>
              </a:rPr>
              <a:t>2L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648C899-12EA-07FA-C945-C83BD6E81054}"/>
              </a:ext>
            </a:extLst>
          </p:cNvPr>
          <p:cNvSpPr/>
          <p:nvPr/>
        </p:nvSpPr>
        <p:spPr bwMode="auto">
          <a:xfrm>
            <a:off x="5519568" y="3927893"/>
            <a:ext cx="1152873" cy="51822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/>
              </a:rPr>
              <a:t>3L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E04B9E0-C8D8-292D-23BB-A06D5973C27B}"/>
              </a:ext>
            </a:extLst>
          </p:cNvPr>
          <p:cNvSpPr/>
          <p:nvPr/>
        </p:nvSpPr>
        <p:spPr bwMode="auto">
          <a:xfrm>
            <a:off x="5765421" y="4445551"/>
            <a:ext cx="658785" cy="5182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  <a:cs typeface="ヒラギノ角ゴ Pro W3"/>
              </a:rPr>
              <a:t>4L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5FC3BE5-0AA1-3988-A2F0-3AB66AF4D6D2}"/>
              </a:ext>
            </a:extLst>
          </p:cNvPr>
          <p:cNvGrpSpPr/>
          <p:nvPr/>
        </p:nvGrpSpPr>
        <p:grpSpPr>
          <a:xfrm>
            <a:off x="4322676" y="2590320"/>
            <a:ext cx="149169" cy="230051"/>
            <a:chOff x="3593333" y="1335032"/>
            <a:chExt cx="198892" cy="306735"/>
          </a:xfrm>
        </p:grpSpPr>
        <p:sp>
          <p:nvSpPr>
            <p:cNvPr id="133" name="Freeform 5">
              <a:extLst>
                <a:ext uri="{FF2B5EF4-FFF2-40B4-BE49-F238E27FC236}">
                  <a16:creationId xmlns:a16="http://schemas.microsoft.com/office/drawing/2014/main" id="{515286EE-09C0-16DE-69A5-4E187BD03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93333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F1E8EEC5-052F-C75C-B2B3-A867FFF03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131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35" name="Freeform 7">
              <a:extLst>
                <a:ext uri="{FF2B5EF4-FFF2-40B4-BE49-F238E27FC236}">
                  <a16:creationId xmlns:a16="http://schemas.microsoft.com/office/drawing/2014/main" id="{70C63228-6A24-E1D7-8BC0-0BF7A3D65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30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22D4827-2055-171B-7256-26DF930C8462}"/>
              </a:ext>
            </a:extLst>
          </p:cNvPr>
          <p:cNvGrpSpPr/>
          <p:nvPr/>
        </p:nvGrpSpPr>
        <p:grpSpPr>
          <a:xfrm>
            <a:off x="4499578" y="2582210"/>
            <a:ext cx="149169" cy="236132"/>
            <a:chOff x="3818223" y="1324222"/>
            <a:chExt cx="198892" cy="314843"/>
          </a:xfrm>
        </p:grpSpPr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19FC080D-E7B3-2323-7595-C83320EB04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8223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id="{A42A4B6D-52D4-4517-5A44-AF9A8B51B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422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39" name="Rectangle 17">
              <a:extLst>
                <a:ext uri="{FF2B5EF4-FFF2-40B4-BE49-F238E27FC236}">
                  <a16:creationId xmlns:a16="http://schemas.microsoft.com/office/drawing/2014/main" id="{AD47F624-B274-23EC-C026-76CDBD812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821" y="1582312"/>
              <a:ext cx="44198" cy="567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40" name="Rectangle 18">
              <a:extLst>
                <a:ext uri="{FF2B5EF4-FFF2-40B4-BE49-F238E27FC236}">
                  <a16:creationId xmlns:a16="http://schemas.microsoft.com/office/drawing/2014/main" id="{BF9F3551-8D4F-D1B4-112B-228CE5521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519" y="1582312"/>
              <a:ext cx="42899" cy="5675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41" name="Freeform 19">
              <a:extLst>
                <a:ext uri="{FF2B5EF4-FFF2-40B4-BE49-F238E27FC236}">
                  <a16:creationId xmlns:a16="http://schemas.microsoft.com/office/drawing/2014/main" id="{6CC92499-A594-31A9-517F-7D16D152E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421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42" name="Freeform 21">
              <a:extLst>
                <a:ext uri="{FF2B5EF4-FFF2-40B4-BE49-F238E27FC236}">
                  <a16:creationId xmlns:a16="http://schemas.microsoft.com/office/drawing/2014/main" id="{C80F047A-CC89-2931-F1F1-FB65BC5FC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921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B19678C-D048-8988-B383-A870D7FC0CE0}"/>
              </a:ext>
            </a:extLst>
          </p:cNvPr>
          <p:cNvGrpSpPr/>
          <p:nvPr/>
        </p:nvGrpSpPr>
        <p:grpSpPr>
          <a:xfrm>
            <a:off x="4676481" y="2590320"/>
            <a:ext cx="149169" cy="230051"/>
            <a:chOff x="4048201" y="1335032"/>
            <a:chExt cx="198892" cy="306735"/>
          </a:xfrm>
        </p:grpSpPr>
        <p:sp>
          <p:nvSpPr>
            <p:cNvPr id="159" name="Freeform 5">
              <a:extLst>
                <a:ext uri="{FF2B5EF4-FFF2-40B4-BE49-F238E27FC236}">
                  <a16:creationId xmlns:a16="http://schemas.microsoft.com/office/drawing/2014/main" id="{DC237684-3CBF-B13A-5748-F108145077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8201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60" name="Freeform 6">
              <a:extLst>
                <a:ext uri="{FF2B5EF4-FFF2-40B4-BE49-F238E27FC236}">
                  <a16:creationId xmlns:a16="http://schemas.microsoft.com/office/drawing/2014/main" id="{19AC43A5-866F-6F47-FCE2-0133BB805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999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61" name="Freeform 7">
              <a:extLst>
                <a:ext uri="{FF2B5EF4-FFF2-40B4-BE49-F238E27FC236}">
                  <a16:creationId xmlns:a16="http://schemas.microsoft.com/office/drawing/2014/main" id="{034BC36D-4D5A-59E4-411E-7351D30DA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298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4324E16-AE45-C353-5870-5281D4F2796A}"/>
              </a:ext>
            </a:extLst>
          </p:cNvPr>
          <p:cNvGrpSpPr/>
          <p:nvPr/>
        </p:nvGrpSpPr>
        <p:grpSpPr>
          <a:xfrm>
            <a:off x="4853385" y="2582210"/>
            <a:ext cx="149169" cy="236132"/>
            <a:chOff x="4273091" y="1324222"/>
            <a:chExt cx="198892" cy="314843"/>
          </a:xfrm>
        </p:grpSpPr>
        <p:sp>
          <p:nvSpPr>
            <p:cNvPr id="163" name="Freeform 12">
              <a:extLst>
                <a:ext uri="{FF2B5EF4-FFF2-40B4-BE49-F238E27FC236}">
                  <a16:creationId xmlns:a16="http://schemas.microsoft.com/office/drawing/2014/main" id="{913FE23B-D1C3-F917-482A-754B8485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3091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64" name="Freeform 16">
              <a:extLst>
                <a:ext uri="{FF2B5EF4-FFF2-40B4-BE49-F238E27FC236}">
                  <a16:creationId xmlns:a16="http://schemas.microsoft.com/office/drawing/2014/main" id="{64D2D8E6-EBFC-ADB3-A9B9-6390221D4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290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65" name="Rectangle 17">
              <a:extLst>
                <a:ext uri="{FF2B5EF4-FFF2-40B4-BE49-F238E27FC236}">
                  <a16:creationId xmlns:a16="http://schemas.microsoft.com/office/drawing/2014/main" id="{F6573F2B-22DD-207C-C390-220379559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689" y="1582312"/>
              <a:ext cx="44198" cy="567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66" name="Rectangle 18">
              <a:extLst>
                <a:ext uri="{FF2B5EF4-FFF2-40B4-BE49-F238E27FC236}">
                  <a16:creationId xmlns:a16="http://schemas.microsoft.com/office/drawing/2014/main" id="{BF5FC3D1-32A2-8016-F80D-0A71DAACB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87" y="1582312"/>
              <a:ext cx="42899" cy="5675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F7B829DE-A037-FEC3-F81B-87A3E335F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289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68" name="Freeform 21">
              <a:extLst>
                <a:ext uri="{FF2B5EF4-FFF2-40B4-BE49-F238E27FC236}">
                  <a16:creationId xmlns:a16="http://schemas.microsoft.com/office/drawing/2014/main" id="{F267CB63-9C92-6BC3-19A2-9731D2F0D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789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EC8B0B7-504E-2F83-5398-9AA386A20297}"/>
              </a:ext>
            </a:extLst>
          </p:cNvPr>
          <p:cNvGrpSpPr/>
          <p:nvPr/>
        </p:nvGrpSpPr>
        <p:grpSpPr>
          <a:xfrm>
            <a:off x="7153128" y="2590320"/>
            <a:ext cx="149169" cy="230051"/>
            <a:chOff x="7395116" y="1335032"/>
            <a:chExt cx="198892" cy="306735"/>
          </a:xfrm>
        </p:grpSpPr>
        <p:sp>
          <p:nvSpPr>
            <p:cNvPr id="170" name="Freeform 5">
              <a:extLst>
                <a:ext uri="{FF2B5EF4-FFF2-40B4-BE49-F238E27FC236}">
                  <a16:creationId xmlns:a16="http://schemas.microsoft.com/office/drawing/2014/main" id="{8C4CEF51-9164-1EAB-6FFB-B7BDE2176F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5116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71" name="Freeform 6">
              <a:extLst>
                <a:ext uri="{FF2B5EF4-FFF2-40B4-BE49-F238E27FC236}">
                  <a16:creationId xmlns:a16="http://schemas.microsoft.com/office/drawing/2014/main" id="{BD70566D-6894-5300-1F2E-AA1EEE3F4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914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72" name="Freeform 7">
              <a:extLst>
                <a:ext uri="{FF2B5EF4-FFF2-40B4-BE49-F238E27FC236}">
                  <a16:creationId xmlns:a16="http://schemas.microsoft.com/office/drawing/2014/main" id="{149368BB-056D-81B2-5D97-E4E91761E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213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41E6F93-3043-33E5-0464-048F2D8E55CB}"/>
              </a:ext>
            </a:extLst>
          </p:cNvPr>
          <p:cNvGrpSpPr/>
          <p:nvPr/>
        </p:nvGrpSpPr>
        <p:grpSpPr>
          <a:xfrm>
            <a:off x="7330030" y="2582210"/>
            <a:ext cx="149169" cy="236132"/>
            <a:chOff x="7620006" y="1324222"/>
            <a:chExt cx="198892" cy="314843"/>
          </a:xfrm>
        </p:grpSpPr>
        <p:sp>
          <p:nvSpPr>
            <p:cNvPr id="174" name="Freeform 12">
              <a:extLst>
                <a:ext uri="{FF2B5EF4-FFF2-40B4-BE49-F238E27FC236}">
                  <a16:creationId xmlns:a16="http://schemas.microsoft.com/office/drawing/2014/main" id="{14C7D759-283C-AABC-B760-CF003C9306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06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75" name="Freeform 16">
              <a:extLst>
                <a:ext uri="{FF2B5EF4-FFF2-40B4-BE49-F238E27FC236}">
                  <a16:creationId xmlns:a16="http://schemas.microsoft.com/office/drawing/2014/main" id="{55192A41-E41D-1EA6-11F0-0E043085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205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76" name="Rectangle 17">
              <a:extLst>
                <a:ext uri="{FF2B5EF4-FFF2-40B4-BE49-F238E27FC236}">
                  <a16:creationId xmlns:a16="http://schemas.microsoft.com/office/drawing/2014/main" id="{45406563-EBD7-0BE4-4CFD-89778DD4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4604" y="1582312"/>
              <a:ext cx="44198" cy="567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77" name="Rectangle 18">
              <a:extLst>
                <a:ext uri="{FF2B5EF4-FFF2-40B4-BE49-F238E27FC236}">
                  <a16:creationId xmlns:a16="http://schemas.microsoft.com/office/drawing/2014/main" id="{D9729CD4-0261-274F-BE79-6D4A63947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5302" y="1582312"/>
              <a:ext cx="42899" cy="567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F949ED73-242A-E397-2F88-CC3AAD197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204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79" name="Freeform 21">
              <a:extLst>
                <a:ext uri="{FF2B5EF4-FFF2-40B4-BE49-F238E27FC236}">
                  <a16:creationId xmlns:a16="http://schemas.microsoft.com/office/drawing/2014/main" id="{7B6A5275-9368-30AB-3F7D-10E37CCD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704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2018DAB-4F86-57B2-5037-72807DC81635}"/>
              </a:ext>
            </a:extLst>
          </p:cNvPr>
          <p:cNvGrpSpPr/>
          <p:nvPr/>
        </p:nvGrpSpPr>
        <p:grpSpPr>
          <a:xfrm>
            <a:off x="7506933" y="2590320"/>
            <a:ext cx="149169" cy="230051"/>
            <a:chOff x="7849984" y="1335032"/>
            <a:chExt cx="198892" cy="306735"/>
          </a:xfrm>
        </p:grpSpPr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ED2A7059-A700-45CC-AE1A-374EA2126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9984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BA1EFC8C-39C1-CF50-C068-4202DF892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782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9BBA8022-7E77-7125-FB99-BBCBA53E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081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E2F2371-70F3-4D89-6024-719A6B48CBD7}"/>
              </a:ext>
            </a:extLst>
          </p:cNvPr>
          <p:cNvGrpSpPr/>
          <p:nvPr/>
        </p:nvGrpSpPr>
        <p:grpSpPr>
          <a:xfrm>
            <a:off x="7683830" y="2582210"/>
            <a:ext cx="149169" cy="236132"/>
            <a:chOff x="8074874" y="1324222"/>
            <a:chExt cx="198892" cy="314843"/>
          </a:xfrm>
        </p:grpSpPr>
        <p:sp>
          <p:nvSpPr>
            <p:cNvPr id="185" name="Freeform 12">
              <a:extLst>
                <a:ext uri="{FF2B5EF4-FFF2-40B4-BE49-F238E27FC236}">
                  <a16:creationId xmlns:a16="http://schemas.microsoft.com/office/drawing/2014/main" id="{23AD5D05-BC6D-A364-717C-2694829225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4874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86" name="Freeform 16">
              <a:extLst>
                <a:ext uri="{FF2B5EF4-FFF2-40B4-BE49-F238E27FC236}">
                  <a16:creationId xmlns:a16="http://schemas.microsoft.com/office/drawing/2014/main" id="{BE750831-99D8-FE4B-E2DF-1B6037D9B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3073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87" name="Rectangle 17">
              <a:extLst>
                <a:ext uri="{FF2B5EF4-FFF2-40B4-BE49-F238E27FC236}">
                  <a16:creationId xmlns:a16="http://schemas.microsoft.com/office/drawing/2014/main" id="{BAB71FC6-F110-C4B1-FF64-178F4C3EE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472" y="1582312"/>
              <a:ext cx="44198" cy="567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88" name="Rectangle 18">
              <a:extLst>
                <a:ext uri="{FF2B5EF4-FFF2-40B4-BE49-F238E27FC236}">
                  <a16:creationId xmlns:a16="http://schemas.microsoft.com/office/drawing/2014/main" id="{045A77FD-6936-61EE-2FA3-EB65689E0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170" y="1582312"/>
              <a:ext cx="42899" cy="567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id="{67FC638A-0DE2-1FF3-02DE-5DFBBDB13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072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5760AE29-D32B-FED9-2AD4-059B36DFD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572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"/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214FA9E-6AC7-D033-1EBB-3409D19688B2}"/>
              </a:ext>
            </a:extLst>
          </p:cNvPr>
          <p:cNvGrpSpPr/>
          <p:nvPr/>
        </p:nvGrpSpPr>
        <p:grpSpPr>
          <a:xfrm>
            <a:off x="6445514" y="2590320"/>
            <a:ext cx="149169" cy="230051"/>
            <a:chOff x="6444671" y="1335032"/>
            <a:chExt cx="198892" cy="306735"/>
          </a:xfrm>
        </p:grpSpPr>
        <p:sp>
          <p:nvSpPr>
            <p:cNvPr id="192" name="Freeform 5">
              <a:extLst>
                <a:ext uri="{FF2B5EF4-FFF2-40B4-BE49-F238E27FC236}">
                  <a16:creationId xmlns:a16="http://schemas.microsoft.com/office/drawing/2014/main" id="{8B8F0059-32BB-5411-CC11-7906E0F9C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4671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93" name="Freeform 6">
              <a:extLst>
                <a:ext uri="{FF2B5EF4-FFF2-40B4-BE49-F238E27FC236}">
                  <a16:creationId xmlns:a16="http://schemas.microsoft.com/office/drawing/2014/main" id="{497F0C6D-0027-5E49-F0C5-A77610456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469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94" name="Freeform 7">
              <a:extLst>
                <a:ext uri="{FF2B5EF4-FFF2-40B4-BE49-F238E27FC236}">
                  <a16:creationId xmlns:a16="http://schemas.microsoft.com/office/drawing/2014/main" id="{AFE2E11A-CC45-0F4D-4F2B-86440F46B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768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2352C60-7F91-2D1F-6FE1-3B4D367D8EC6}"/>
              </a:ext>
            </a:extLst>
          </p:cNvPr>
          <p:cNvGrpSpPr/>
          <p:nvPr/>
        </p:nvGrpSpPr>
        <p:grpSpPr>
          <a:xfrm>
            <a:off x="6622417" y="2582210"/>
            <a:ext cx="149169" cy="236132"/>
            <a:chOff x="6669561" y="1324222"/>
            <a:chExt cx="198892" cy="314843"/>
          </a:xfrm>
        </p:grpSpPr>
        <p:sp>
          <p:nvSpPr>
            <p:cNvPr id="196" name="Freeform 12">
              <a:extLst>
                <a:ext uri="{FF2B5EF4-FFF2-40B4-BE49-F238E27FC236}">
                  <a16:creationId xmlns:a16="http://schemas.microsoft.com/office/drawing/2014/main" id="{AFB2DD88-5FD4-8564-15B9-CDE2FA860C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9561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97" name="Freeform 16">
              <a:extLst>
                <a:ext uri="{FF2B5EF4-FFF2-40B4-BE49-F238E27FC236}">
                  <a16:creationId xmlns:a16="http://schemas.microsoft.com/office/drawing/2014/main" id="{6696A7A3-9009-1C86-3885-35FCF693B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7760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98" name="Rectangle 17">
              <a:extLst>
                <a:ext uri="{FF2B5EF4-FFF2-40B4-BE49-F238E27FC236}">
                  <a16:creationId xmlns:a16="http://schemas.microsoft.com/office/drawing/2014/main" id="{653F82B6-A44A-8665-5520-EAA3D3B08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4159" y="1582312"/>
              <a:ext cx="44198" cy="567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199" name="Rectangle 18">
              <a:extLst>
                <a:ext uri="{FF2B5EF4-FFF2-40B4-BE49-F238E27FC236}">
                  <a16:creationId xmlns:a16="http://schemas.microsoft.com/office/drawing/2014/main" id="{53830A0C-3262-D6AC-BC6F-6C2BCB794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4857" y="1582312"/>
              <a:ext cx="42899" cy="567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00" name="Freeform 19">
              <a:extLst>
                <a:ext uri="{FF2B5EF4-FFF2-40B4-BE49-F238E27FC236}">
                  <a16:creationId xmlns:a16="http://schemas.microsoft.com/office/drawing/2014/main" id="{D84B582A-1D8F-6BE9-29A0-4C1230B13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759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01" name="Freeform 21">
              <a:extLst>
                <a:ext uri="{FF2B5EF4-FFF2-40B4-BE49-F238E27FC236}">
                  <a16:creationId xmlns:a16="http://schemas.microsoft.com/office/drawing/2014/main" id="{8F450155-6BB4-80C4-26E7-C991627D2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259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46C231B-2BC5-C782-879F-829ACDC7DA3A}"/>
              </a:ext>
            </a:extLst>
          </p:cNvPr>
          <p:cNvGrpSpPr/>
          <p:nvPr/>
        </p:nvGrpSpPr>
        <p:grpSpPr>
          <a:xfrm>
            <a:off x="6799321" y="2590320"/>
            <a:ext cx="149169" cy="230051"/>
            <a:chOff x="6899539" y="1335032"/>
            <a:chExt cx="198892" cy="306735"/>
          </a:xfrm>
        </p:grpSpPr>
        <p:sp>
          <p:nvSpPr>
            <p:cNvPr id="203" name="Freeform 5">
              <a:extLst>
                <a:ext uri="{FF2B5EF4-FFF2-40B4-BE49-F238E27FC236}">
                  <a16:creationId xmlns:a16="http://schemas.microsoft.com/office/drawing/2014/main" id="{E6F1140F-BA7A-D0DC-9F1D-C682F4273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953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04" name="Freeform 6">
              <a:extLst>
                <a:ext uri="{FF2B5EF4-FFF2-40B4-BE49-F238E27FC236}">
                  <a16:creationId xmlns:a16="http://schemas.microsoft.com/office/drawing/2014/main" id="{05C62047-8E53-AE4F-9950-A892DF93A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337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05" name="Freeform 7">
              <a:extLst>
                <a:ext uri="{FF2B5EF4-FFF2-40B4-BE49-F238E27FC236}">
                  <a16:creationId xmlns:a16="http://schemas.microsoft.com/office/drawing/2014/main" id="{FCC6F7E5-A4E6-1C78-BE7E-73A015359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636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39FD849-C5A4-CBFC-01EA-439D12AB5819}"/>
              </a:ext>
            </a:extLst>
          </p:cNvPr>
          <p:cNvGrpSpPr/>
          <p:nvPr/>
        </p:nvGrpSpPr>
        <p:grpSpPr>
          <a:xfrm>
            <a:off x="6976224" y="2582210"/>
            <a:ext cx="149169" cy="236132"/>
            <a:chOff x="7124429" y="1324222"/>
            <a:chExt cx="198892" cy="314843"/>
          </a:xfrm>
        </p:grpSpPr>
        <p:sp>
          <p:nvSpPr>
            <p:cNvPr id="207" name="Freeform 12">
              <a:extLst>
                <a:ext uri="{FF2B5EF4-FFF2-40B4-BE49-F238E27FC236}">
                  <a16:creationId xmlns:a16="http://schemas.microsoft.com/office/drawing/2014/main" id="{92B7F6A8-3A3C-0FDB-E659-2F7136468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442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08" name="Freeform 16">
              <a:extLst>
                <a:ext uri="{FF2B5EF4-FFF2-40B4-BE49-F238E27FC236}">
                  <a16:creationId xmlns:a16="http://schemas.microsoft.com/office/drawing/2014/main" id="{F961AD94-E3A6-E564-F58D-8BA291756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628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09" name="Rectangle 17">
              <a:extLst>
                <a:ext uri="{FF2B5EF4-FFF2-40B4-BE49-F238E27FC236}">
                  <a16:creationId xmlns:a16="http://schemas.microsoft.com/office/drawing/2014/main" id="{C27F552A-85DB-0E59-147A-DA7F727EA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9027" y="1582312"/>
              <a:ext cx="44198" cy="5675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10" name="Rectangle 18">
              <a:extLst>
                <a:ext uri="{FF2B5EF4-FFF2-40B4-BE49-F238E27FC236}">
                  <a16:creationId xmlns:a16="http://schemas.microsoft.com/office/drawing/2014/main" id="{332A7BFD-02AF-BDE0-25FD-EE3A5CB1F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725" y="1582312"/>
              <a:ext cx="42899" cy="5675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11" name="Freeform 19">
              <a:extLst>
                <a:ext uri="{FF2B5EF4-FFF2-40B4-BE49-F238E27FC236}">
                  <a16:creationId xmlns:a16="http://schemas.microsoft.com/office/drawing/2014/main" id="{E7943019-20F2-9FF9-05B1-9C6180F1F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627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12" name="Freeform 21">
              <a:extLst>
                <a:ext uri="{FF2B5EF4-FFF2-40B4-BE49-F238E27FC236}">
                  <a16:creationId xmlns:a16="http://schemas.microsoft.com/office/drawing/2014/main" id="{ADF0F304-3C04-5B3A-DAFC-80407F913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127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FA22158-9660-BEC9-2B0D-256F08870BFE}"/>
              </a:ext>
            </a:extLst>
          </p:cNvPr>
          <p:cNvGrpSpPr/>
          <p:nvPr/>
        </p:nvGrpSpPr>
        <p:grpSpPr>
          <a:xfrm>
            <a:off x="5737901" y="2590320"/>
            <a:ext cx="149169" cy="230051"/>
            <a:chOff x="5494225" y="1335032"/>
            <a:chExt cx="198892" cy="306735"/>
          </a:xfrm>
        </p:grpSpPr>
        <p:sp>
          <p:nvSpPr>
            <p:cNvPr id="214" name="Freeform 5">
              <a:extLst>
                <a:ext uri="{FF2B5EF4-FFF2-40B4-BE49-F238E27FC236}">
                  <a16:creationId xmlns:a16="http://schemas.microsoft.com/office/drawing/2014/main" id="{1336E562-6258-DD47-75DE-E9FD56418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225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15" name="Freeform 6">
              <a:extLst>
                <a:ext uri="{FF2B5EF4-FFF2-40B4-BE49-F238E27FC236}">
                  <a16:creationId xmlns:a16="http://schemas.microsoft.com/office/drawing/2014/main" id="{227BD7DA-FE00-4C09-EA67-4EED5A415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23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16" name="Freeform 7">
              <a:extLst>
                <a:ext uri="{FF2B5EF4-FFF2-40B4-BE49-F238E27FC236}">
                  <a16:creationId xmlns:a16="http://schemas.microsoft.com/office/drawing/2014/main" id="{2B0B9C74-CD12-2E94-7EB1-10E263059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322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7FD6318F-6755-AD56-032A-068503896DF7}"/>
              </a:ext>
            </a:extLst>
          </p:cNvPr>
          <p:cNvGrpSpPr/>
          <p:nvPr/>
        </p:nvGrpSpPr>
        <p:grpSpPr>
          <a:xfrm>
            <a:off x="5914805" y="2582210"/>
            <a:ext cx="149169" cy="236132"/>
            <a:chOff x="5719115" y="1324222"/>
            <a:chExt cx="198892" cy="314843"/>
          </a:xfrm>
        </p:grpSpPr>
        <p:sp>
          <p:nvSpPr>
            <p:cNvPr id="218" name="Freeform 12">
              <a:extLst>
                <a:ext uri="{FF2B5EF4-FFF2-40B4-BE49-F238E27FC236}">
                  <a16:creationId xmlns:a16="http://schemas.microsoft.com/office/drawing/2014/main" id="{E04A6E16-E6F8-0566-D353-15134B3FD3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9115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19" name="Freeform 16">
              <a:extLst>
                <a:ext uri="{FF2B5EF4-FFF2-40B4-BE49-F238E27FC236}">
                  <a16:creationId xmlns:a16="http://schemas.microsoft.com/office/drawing/2014/main" id="{137FE2A6-C179-2405-AD69-E1AC016C7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314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20" name="Rectangle 17">
              <a:extLst>
                <a:ext uri="{FF2B5EF4-FFF2-40B4-BE49-F238E27FC236}">
                  <a16:creationId xmlns:a16="http://schemas.microsoft.com/office/drawing/2014/main" id="{30376D2D-1C38-CA79-A07F-2AACB13EE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3713" y="1582312"/>
              <a:ext cx="44198" cy="5675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21" name="Rectangle 18">
              <a:extLst>
                <a:ext uri="{FF2B5EF4-FFF2-40B4-BE49-F238E27FC236}">
                  <a16:creationId xmlns:a16="http://schemas.microsoft.com/office/drawing/2014/main" id="{C4520C36-8C28-84C9-DCC8-34436BB9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4411" y="1582312"/>
              <a:ext cx="42899" cy="5675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22" name="Freeform 19">
              <a:extLst>
                <a:ext uri="{FF2B5EF4-FFF2-40B4-BE49-F238E27FC236}">
                  <a16:creationId xmlns:a16="http://schemas.microsoft.com/office/drawing/2014/main" id="{DA95BF8E-BD6B-A72C-6FCD-1B4091DE5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313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23" name="Freeform 21">
              <a:extLst>
                <a:ext uri="{FF2B5EF4-FFF2-40B4-BE49-F238E27FC236}">
                  <a16:creationId xmlns:a16="http://schemas.microsoft.com/office/drawing/2014/main" id="{5BBC8390-6467-21A9-0DF3-D26834D80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2813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FC7CA59-36D1-CC85-FF0D-17413F5F77E3}"/>
              </a:ext>
            </a:extLst>
          </p:cNvPr>
          <p:cNvGrpSpPr/>
          <p:nvPr/>
        </p:nvGrpSpPr>
        <p:grpSpPr>
          <a:xfrm>
            <a:off x="6091708" y="2590320"/>
            <a:ext cx="149169" cy="230051"/>
            <a:chOff x="5949093" y="1335032"/>
            <a:chExt cx="198892" cy="306735"/>
          </a:xfrm>
        </p:grpSpPr>
        <p:sp>
          <p:nvSpPr>
            <p:cNvPr id="225" name="Freeform 5">
              <a:extLst>
                <a:ext uri="{FF2B5EF4-FFF2-40B4-BE49-F238E27FC236}">
                  <a16:creationId xmlns:a16="http://schemas.microsoft.com/office/drawing/2014/main" id="{2C26E1D6-4C81-DA2A-C9AE-7EE9547B1A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9093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26" name="Freeform 6">
              <a:extLst>
                <a:ext uri="{FF2B5EF4-FFF2-40B4-BE49-F238E27FC236}">
                  <a16:creationId xmlns:a16="http://schemas.microsoft.com/office/drawing/2014/main" id="{B4A969D0-EC8A-F630-C819-C0E545639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891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27" name="Freeform 7">
              <a:extLst>
                <a:ext uri="{FF2B5EF4-FFF2-40B4-BE49-F238E27FC236}">
                  <a16:creationId xmlns:a16="http://schemas.microsoft.com/office/drawing/2014/main" id="{26C141C4-8801-297C-9FB4-DD2B36526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190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FA0EC22-71C9-2378-65A0-C8323693DC91}"/>
              </a:ext>
            </a:extLst>
          </p:cNvPr>
          <p:cNvGrpSpPr/>
          <p:nvPr/>
        </p:nvGrpSpPr>
        <p:grpSpPr>
          <a:xfrm>
            <a:off x="6268610" y="2582210"/>
            <a:ext cx="149169" cy="236132"/>
            <a:chOff x="6173983" y="1324222"/>
            <a:chExt cx="198892" cy="314843"/>
          </a:xfrm>
        </p:grpSpPr>
        <p:sp>
          <p:nvSpPr>
            <p:cNvPr id="229" name="Freeform 12">
              <a:extLst>
                <a:ext uri="{FF2B5EF4-FFF2-40B4-BE49-F238E27FC236}">
                  <a16:creationId xmlns:a16="http://schemas.microsoft.com/office/drawing/2014/main" id="{C88DB3B4-376D-99CC-23CE-5F772BB5D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3983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30" name="Freeform 16">
              <a:extLst>
                <a:ext uri="{FF2B5EF4-FFF2-40B4-BE49-F238E27FC236}">
                  <a16:creationId xmlns:a16="http://schemas.microsoft.com/office/drawing/2014/main" id="{0AFDCDE2-EFE5-563D-9782-DB4C3A947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182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31" name="Rectangle 17">
              <a:extLst>
                <a:ext uri="{FF2B5EF4-FFF2-40B4-BE49-F238E27FC236}">
                  <a16:creationId xmlns:a16="http://schemas.microsoft.com/office/drawing/2014/main" id="{D9AD7863-6FF7-6561-0BD9-9D3695263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581" y="1582312"/>
              <a:ext cx="44198" cy="5675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32" name="Rectangle 18">
              <a:extLst>
                <a:ext uri="{FF2B5EF4-FFF2-40B4-BE49-F238E27FC236}">
                  <a16:creationId xmlns:a16="http://schemas.microsoft.com/office/drawing/2014/main" id="{C71F5A40-008B-B335-853D-FDC32E136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9279" y="1582312"/>
              <a:ext cx="42899" cy="5675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33" name="Freeform 19">
              <a:extLst>
                <a:ext uri="{FF2B5EF4-FFF2-40B4-BE49-F238E27FC236}">
                  <a16:creationId xmlns:a16="http://schemas.microsoft.com/office/drawing/2014/main" id="{E2EBD6AB-B929-7139-2BA3-16B70824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1181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34" name="Freeform 21">
              <a:extLst>
                <a:ext uri="{FF2B5EF4-FFF2-40B4-BE49-F238E27FC236}">
                  <a16:creationId xmlns:a16="http://schemas.microsoft.com/office/drawing/2014/main" id="{EC8A4E57-140C-B611-33A5-4C4514A65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681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93E7B66-2A8E-C3A2-FF53-28AB34C965F4}"/>
              </a:ext>
            </a:extLst>
          </p:cNvPr>
          <p:cNvGrpSpPr/>
          <p:nvPr/>
        </p:nvGrpSpPr>
        <p:grpSpPr>
          <a:xfrm>
            <a:off x="5030289" y="2590320"/>
            <a:ext cx="149169" cy="230051"/>
            <a:chOff x="4543779" y="1335032"/>
            <a:chExt cx="198892" cy="306735"/>
          </a:xfrm>
        </p:grpSpPr>
        <p:sp>
          <p:nvSpPr>
            <p:cNvPr id="236" name="Freeform 5">
              <a:extLst>
                <a:ext uri="{FF2B5EF4-FFF2-40B4-BE49-F238E27FC236}">
                  <a16:creationId xmlns:a16="http://schemas.microsoft.com/office/drawing/2014/main" id="{98FA2AC1-B7FD-1DE7-7F26-B6C1AE9643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77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37" name="Freeform 6">
              <a:extLst>
                <a:ext uri="{FF2B5EF4-FFF2-40B4-BE49-F238E27FC236}">
                  <a16:creationId xmlns:a16="http://schemas.microsoft.com/office/drawing/2014/main" id="{B36D0D06-8C99-CF13-E45A-16B49876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577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38" name="Freeform 7">
              <a:extLst>
                <a:ext uri="{FF2B5EF4-FFF2-40B4-BE49-F238E27FC236}">
                  <a16:creationId xmlns:a16="http://schemas.microsoft.com/office/drawing/2014/main" id="{8D4ED270-6ADE-6B90-BCE1-4241532E2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876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73E96EE4-5969-0674-2C61-2EC870A998D6}"/>
              </a:ext>
            </a:extLst>
          </p:cNvPr>
          <p:cNvGrpSpPr/>
          <p:nvPr/>
        </p:nvGrpSpPr>
        <p:grpSpPr>
          <a:xfrm>
            <a:off x="5207192" y="2582210"/>
            <a:ext cx="149169" cy="236132"/>
            <a:chOff x="4768669" y="1324222"/>
            <a:chExt cx="198892" cy="314843"/>
          </a:xfrm>
        </p:grpSpPr>
        <p:sp>
          <p:nvSpPr>
            <p:cNvPr id="240" name="Freeform 12">
              <a:extLst>
                <a:ext uri="{FF2B5EF4-FFF2-40B4-BE49-F238E27FC236}">
                  <a16:creationId xmlns:a16="http://schemas.microsoft.com/office/drawing/2014/main" id="{2CC8DA01-5BBE-7BC6-4440-7FEDFA146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866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41" name="Freeform 16">
              <a:extLst>
                <a:ext uri="{FF2B5EF4-FFF2-40B4-BE49-F238E27FC236}">
                  <a16:creationId xmlns:a16="http://schemas.microsoft.com/office/drawing/2014/main" id="{E5605795-EEF6-15CF-C3E2-39DE18F03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868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42" name="Rectangle 17">
              <a:extLst>
                <a:ext uri="{FF2B5EF4-FFF2-40B4-BE49-F238E27FC236}">
                  <a16:creationId xmlns:a16="http://schemas.microsoft.com/office/drawing/2014/main" id="{D709193F-FAFC-7BEA-6BBE-D009DAD2F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267" y="1582312"/>
              <a:ext cx="44198" cy="5675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43" name="Rectangle 18">
              <a:extLst>
                <a:ext uri="{FF2B5EF4-FFF2-40B4-BE49-F238E27FC236}">
                  <a16:creationId xmlns:a16="http://schemas.microsoft.com/office/drawing/2014/main" id="{3440ECE6-4560-A91F-A5A2-0E46907B5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965" y="1582312"/>
              <a:ext cx="42899" cy="5675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44" name="Freeform 19">
              <a:extLst>
                <a:ext uri="{FF2B5EF4-FFF2-40B4-BE49-F238E27FC236}">
                  <a16:creationId xmlns:a16="http://schemas.microsoft.com/office/drawing/2014/main" id="{3E12C90C-BB94-AFB2-7C1F-4EC67334E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867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45" name="Freeform 21">
              <a:extLst>
                <a:ext uri="{FF2B5EF4-FFF2-40B4-BE49-F238E27FC236}">
                  <a16:creationId xmlns:a16="http://schemas.microsoft.com/office/drawing/2014/main" id="{F7D81612-14FC-9509-B34E-BCE2E9C8C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367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9E6DEB9-2CEE-DD92-8157-703B68DE4FC7}"/>
              </a:ext>
            </a:extLst>
          </p:cNvPr>
          <p:cNvGrpSpPr/>
          <p:nvPr/>
        </p:nvGrpSpPr>
        <p:grpSpPr>
          <a:xfrm>
            <a:off x="5384094" y="2590320"/>
            <a:ext cx="149169" cy="230051"/>
            <a:chOff x="4998647" y="1335032"/>
            <a:chExt cx="198892" cy="306735"/>
          </a:xfrm>
        </p:grpSpPr>
        <p:sp>
          <p:nvSpPr>
            <p:cNvPr id="247" name="Freeform 5">
              <a:extLst>
                <a:ext uri="{FF2B5EF4-FFF2-40B4-BE49-F238E27FC236}">
                  <a16:creationId xmlns:a16="http://schemas.microsoft.com/office/drawing/2014/main" id="{5B6F3E60-5613-D480-DF20-D21162AAE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8647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48" name="Freeform 6">
              <a:extLst>
                <a:ext uri="{FF2B5EF4-FFF2-40B4-BE49-F238E27FC236}">
                  <a16:creationId xmlns:a16="http://schemas.microsoft.com/office/drawing/2014/main" id="{0210D341-2B2A-4B2A-6A9D-1F5C9E8A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445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49" name="Freeform 7">
              <a:extLst>
                <a:ext uri="{FF2B5EF4-FFF2-40B4-BE49-F238E27FC236}">
                  <a16:creationId xmlns:a16="http://schemas.microsoft.com/office/drawing/2014/main" id="{772C8170-54F8-51C7-13D1-475735A10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44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8470C27-D6DB-2261-1454-1D6C0E9CED01}"/>
              </a:ext>
            </a:extLst>
          </p:cNvPr>
          <p:cNvGrpSpPr/>
          <p:nvPr/>
        </p:nvGrpSpPr>
        <p:grpSpPr>
          <a:xfrm>
            <a:off x="5560997" y="2582210"/>
            <a:ext cx="149169" cy="236132"/>
            <a:chOff x="5223537" y="1324222"/>
            <a:chExt cx="198892" cy="314843"/>
          </a:xfrm>
        </p:grpSpPr>
        <p:sp>
          <p:nvSpPr>
            <p:cNvPr id="251" name="Freeform 12">
              <a:extLst>
                <a:ext uri="{FF2B5EF4-FFF2-40B4-BE49-F238E27FC236}">
                  <a16:creationId xmlns:a16="http://schemas.microsoft.com/office/drawing/2014/main" id="{81E6188B-AD3E-83FD-ADF6-2B24E4317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3537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52" name="Freeform 16">
              <a:extLst>
                <a:ext uri="{FF2B5EF4-FFF2-40B4-BE49-F238E27FC236}">
                  <a16:creationId xmlns:a16="http://schemas.microsoft.com/office/drawing/2014/main" id="{8FE5397C-E88F-5C22-D3B7-A9EE5E2D7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736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53" name="Rectangle 17">
              <a:extLst>
                <a:ext uri="{FF2B5EF4-FFF2-40B4-BE49-F238E27FC236}">
                  <a16:creationId xmlns:a16="http://schemas.microsoft.com/office/drawing/2014/main" id="{134342CB-52D9-54EE-12CC-67205602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135" y="1582312"/>
              <a:ext cx="44198" cy="567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54" name="Rectangle 18">
              <a:extLst>
                <a:ext uri="{FF2B5EF4-FFF2-40B4-BE49-F238E27FC236}">
                  <a16:creationId xmlns:a16="http://schemas.microsoft.com/office/drawing/2014/main" id="{8CB95C5C-D8DD-F896-130C-7A0CED01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833" y="1582312"/>
              <a:ext cx="42899" cy="567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55" name="Freeform 19">
              <a:extLst>
                <a:ext uri="{FF2B5EF4-FFF2-40B4-BE49-F238E27FC236}">
                  <a16:creationId xmlns:a16="http://schemas.microsoft.com/office/drawing/2014/main" id="{F2F13D25-33B0-63A7-7E60-1310663D2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735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56" name="Freeform 21">
              <a:extLst>
                <a:ext uri="{FF2B5EF4-FFF2-40B4-BE49-F238E27FC236}">
                  <a16:creationId xmlns:a16="http://schemas.microsoft.com/office/drawing/2014/main" id="{887B0E0B-6961-F004-2005-EC53A9D87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235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175"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AE683606-242E-2DE7-D00F-0FB7731621E3}"/>
              </a:ext>
            </a:extLst>
          </p:cNvPr>
          <p:cNvGrpSpPr/>
          <p:nvPr/>
        </p:nvGrpSpPr>
        <p:grpSpPr>
          <a:xfrm>
            <a:off x="5846534" y="5051413"/>
            <a:ext cx="149169" cy="230051"/>
            <a:chOff x="7395116" y="1335032"/>
            <a:chExt cx="198892" cy="306735"/>
          </a:xfrm>
          <a:solidFill>
            <a:srgbClr val="FF3399"/>
          </a:solidFill>
        </p:grpSpPr>
        <p:sp>
          <p:nvSpPr>
            <p:cNvPr id="258" name="Freeform 5">
              <a:extLst>
                <a:ext uri="{FF2B5EF4-FFF2-40B4-BE49-F238E27FC236}">
                  <a16:creationId xmlns:a16="http://schemas.microsoft.com/office/drawing/2014/main" id="{0C76D5AF-EF5D-D78E-57D2-7680C46BD4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5116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59" name="Freeform 6">
              <a:extLst>
                <a:ext uri="{FF2B5EF4-FFF2-40B4-BE49-F238E27FC236}">
                  <a16:creationId xmlns:a16="http://schemas.microsoft.com/office/drawing/2014/main" id="{DC064334-F02D-C932-9D7D-5399D76D7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914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60" name="Freeform 7">
              <a:extLst>
                <a:ext uri="{FF2B5EF4-FFF2-40B4-BE49-F238E27FC236}">
                  <a16:creationId xmlns:a16="http://schemas.microsoft.com/office/drawing/2014/main" id="{923B1E31-DE16-FF37-B001-D254FA8E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213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44AC55F7-CCE9-19AC-30D1-7913658578C5}"/>
              </a:ext>
            </a:extLst>
          </p:cNvPr>
          <p:cNvGrpSpPr/>
          <p:nvPr/>
        </p:nvGrpSpPr>
        <p:grpSpPr>
          <a:xfrm>
            <a:off x="6023438" y="5043305"/>
            <a:ext cx="149169" cy="236132"/>
            <a:chOff x="7620006" y="1324222"/>
            <a:chExt cx="198892" cy="314843"/>
          </a:xfrm>
        </p:grpSpPr>
        <p:sp>
          <p:nvSpPr>
            <p:cNvPr id="262" name="Freeform 12">
              <a:extLst>
                <a:ext uri="{FF2B5EF4-FFF2-40B4-BE49-F238E27FC236}">
                  <a16:creationId xmlns:a16="http://schemas.microsoft.com/office/drawing/2014/main" id="{113483F4-0851-5FE8-C064-536AAF7269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06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63" name="Freeform 16">
              <a:extLst>
                <a:ext uri="{FF2B5EF4-FFF2-40B4-BE49-F238E27FC236}">
                  <a16:creationId xmlns:a16="http://schemas.microsoft.com/office/drawing/2014/main" id="{6380824A-FBD5-6426-538D-9F8732E38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205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64" name="Rectangle 17">
              <a:extLst>
                <a:ext uri="{FF2B5EF4-FFF2-40B4-BE49-F238E27FC236}">
                  <a16:creationId xmlns:a16="http://schemas.microsoft.com/office/drawing/2014/main" id="{CB18A79F-A141-BEBD-DB29-15A455CA8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4604" y="1582312"/>
              <a:ext cx="44198" cy="56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65" name="Rectangle 18">
              <a:extLst>
                <a:ext uri="{FF2B5EF4-FFF2-40B4-BE49-F238E27FC236}">
                  <a16:creationId xmlns:a16="http://schemas.microsoft.com/office/drawing/2014/main" id="{C78058B6-602F-0BED-4436-5EBA828B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5302" y="1582312"/>
              <a:ext cx="42899" cy="56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66" name="Freeform 19">
              <a:extLst>
                <a:ext uri="{FF2B5EF4-FFF2-40B4-BE49-F238E27FC236}">
                  <a16:creationId xmlns:a16="http://schemas.microsoft.com/office/drawing/2014/main" id="{6D6D6858-5F1A-B1AD-948B-C4AF1610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204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67" name="Freeform 21">
              <a:extLst>
                <a:ext uri="{FF2B5EF4-FFF2-40B4-BE49-F238E27FC236}">
                  <a16:creationId xmlns:a16="http://schemas.microsoft.com/office/drawing/2014/main" id="{09082CD8-370E-7CEF-E5D6-EE00B4C07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704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solidFill>
              <a:srgbClr val="FFC000"/>
            </a:solidFill>
            <a:ln w="3175"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0423726-ABD8-54C0-1EDE-6736727BE38D}"/>
              </a:ext>
            </a:extLst>
          </p:cNvPr>
          <p:cNvGrpSpPr/>
          <p:nvPr/>
        </p:nvGrpSpPr>
        <p:grpSpPr>
          <a:xfrm>
            <a:off x="6200341" y="5051413"/>
            <a:ext cx="149169" cy="230051"/>
            <a:chOff x="7849984" y="1335032"/>
            <a:chExt cx="198892" cy="306735"/>
          </a:xfrm>
          <a:solidFill>
            <a:srgbClr val="7030A0"/>
          </a:solidFill>
        </p:grpSpPr>
        <p:sp>
          <p:nvSpPr>
            <p:cNvPr id="269" name="Freeform 5">
              <a:extLst>
                <a:ext uri="{FF2B5EF4-FFF2-40B4-BE49-F238E27FC236}">
                  <a16:creationId xmlns:a16="http://schemas.microsoft.com/office/drawing/2014/main" id="{56AF7BCE-7AFF-C824-4272-5DAA6702C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9984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4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3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1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2" y="361"/>
                    <a:pt x="376" y="360"/>
                    <a:pt x="299" y="360"/>
                  </a:cubicBezTo>
                  <a:cubicBezTo>
                    <a:pt x="259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8" y="419"/>
                    <a:pt x="90" y="408"/>
                  </a:cubicBezTo>
                  <a:cubicBezTo>
                    <a:pt x="92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4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8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3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3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5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1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2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70" name="Freeform 6">
              <a:extLst>
                <a:ext uri="{FF2B5EF4-FFF2-40B4-BE49-F238E27FC236}">
                  <a16:creationId xmlns:a16="http://schemas.microsoft.com/office/drawing/2014/main" id="{51BEDC2C-D3D0-82E9-01AE-585D3B11A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782" y="1529613"/>
              <a:ext cx="106595" cy="112154"/>
            </a:xfrm>
            <a:custGeom>
              <a:avLst/>
              <a:gdLst>
                <a:gd name="T0" fmla="*/ 381 w 381"/>
                <a:gd name="T1" fmla="*/ 386 h 386"/>
                <a:gd name="T2" fmla="*/ 380 w 381"/>
                <a:gd name="T3" fmla="*/ 370 h 386"/>
                <a:gd name="T4" fmla="*/ 381 w 381"/>
                <a:gd name="T5" fmla="*/ 16 h 386"/>
                <a:gd name="T6" fmla="*/ 364 w 381"/>
                <a:gd name="T7" fmla="*/ 0 h 386"/>
                <a:gd name="T8" fmla="*/ 16 w 381"/>
                <a:gd name="T9" fmla="*/ 0 h 386"/>
                <a:gd name="T10" fmla="*/ 0 w 381"/>
                <a:gd name="T11" fmla="*/ 16 h 386"/>
                <a:gd name="T12" fmla="*/ 0 w 381"/>
                <a:gd name="T13" fmla="*/ 386 h 386"/>
                <a:gd name="T14" fmla="*/ 177 w 381"/>
                <a:gd name="T15" fmla="*/ 386 h 386"/>
                <a:gd name="T16" fmla="*/ 178 w 381"/>
                <a:gd name="T17" fmla="*/ 369 h 386"/>
                <a:gd name="T18" fmla="*/ 178 w 381"/>
                <a:gd name="T19" fmla="*/ 171 h 386"/>
                <a:gd name="T20" fmla="*/ 190 w 381"/>
                <a:gd name="T21" fmla="*/ 158 h 386"/>
                <a:gd name="T22" fmla="*/ 202 w 381"/>
                <a:gd name="T23" fmla="*/ 171 h 386"/>
                <a:gd name="T24" fmla="*/ 202 w 381"/>
                <a:gd name="T25" fmla="*/ 287 h 386"/>
                <a:gd name="T26" fmla="*/ 201 w 381"/>
                <a:gd name="T27" fmla="*/ 386 h 386"/>
                <a:gd name="T28" fmla="*/ 381 w 381"/>
                <a:gd name="T2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86">
                  <a:moveTo>
                    <a:pt x="381" y="386"/>
                  </a:moveTo>
                  <a:cubicBezTo>
                    <a:pt x="381" y="381"/>
                    <a:pt x="380" y="376"/>
                    <a:pt x="380" y="370"/>
                  </a:cubicBezTo>
                  <a:cubicBezTo>
                    <a:pt x="380" y="252"/>
                    <a:pt x="380" y="134"/>
                    <a:pt x="381" y="16"/>
                  </a:cubicBezTo>
                  <a:cubicBezTo>
                    <a:pt x="381" y="3"/>
                    <a:pt x="376" y="0"/>
                    <a:pt x="364" y="0"/>
                  </a:cubicBezTo>
                  <a:cubicBezTo>
                    <a:pt x="248" y="0"/>
                    <a:pt x="132" y="0"/>
                    <a:pt x="16" y="0"/>
                  </a:cubicBezTo>
                  <a:cubicBezTo>
                    <a:pt x="4" y="0"/>
                    <a:pt x="0" y="3"/>
                    <a:pt x="0" y="16"/>
                  </a:cubicBezTo>
                  <a:cubicBezTo>
                    <a:pt x="0" y="139"/>
                    <a:pt x="0" y="263"/>
                    <a:pt x="0" y="386"/>
                  </a:cubicBezTo>
                  <a:cubicBezTo>
                    <a:pt x="59" y="386"/>
                    <a:pt x="118" y="386"/>
                    <a:pt x="177" y="386"/>
                  </a:cubicBezTo>
                  <a:cubicBezTo>
                    <a:pt x="178" y="380"/>
                    <a:pt x="178" y="375"/>
                    <a:pt x="178" y="369"/>
                  </a:cubicBezTo>
                  <a:cubicBezTo>
                    <a:pt x="178" y="303"/>
                    <a:pt x="179" y="237"/>
                    <a:pt x="178" y="171"/>
                  </a:cubicBezTo>
                  <a:cubicBezTo>
                    <a:pt x="178" y="162"/>
                    <a:pt x="180" y="158"/>
                    <a:pt x="190" y="158"/>
                  </a:cubicBezTo>
                  <a:cubicBezTo>
                    <a:pt x="199" y="158"/>
                    <a:pt x="202" y="162"/>
                    <a:pt x="202" y="171"/>
                  </a:cubicBezTo>
                  <a:cubicBezTo>
                    <a:pt x="202" y="209"/>
                    <a:pt x="202" y="248"/>
                    <a:pt x="202" y="287"/>
                  </a:cubicBezTo>
                  <a:cubicBezTo>
                    <a:pt x="202" y="320"/>
                    <a:pt x="201" y="353"/>
                    <a:pt x="201" y="386"/>
                  </a:cubicBezTo>
                  <a:cubicBezTo>
                    <a:pt x="261" y="386"/>
                    <a:pt x="321" y="386"/>
                    <a:pt x="381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71" name="Freeform 7">
              <a:extLst>
                <a:ext uri="{FF2B5EF4-FFF2-40B4-BE49-F238E27FC236}">
                  <a16:creationId xmlns:a16="http://schemas.microsoft.com/office/drawing/2014/main" id="{F50B267E-15A8-2893-43E6-1504A2916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1081" y="1335032"/>
              <a:ext cx="75397" cy="82426"/>
            </a:xfrm>
            <a:custGeom>
              <a:avLst/>
              <a:gdLst>
                <a:gd name="T0" fmla="*/ 66 w 268"/>
                <a:gd name="T1" fmla="*/ 0 h 285"/>
                <a:gd name="T2" fmla="*/ 64 w 268"/>
                <a:gd name="T3" fmla="*/ 40 h 285"/>
                <a:gd name="T4" fmla="*/ 52 w 268"/>
                <a:gd name="T5" fmla="*/ 52 h 285"/>
                <a:gd name="T6" fmla="*/ 1 w 268"/>
                <a:gd name="T7" fmla="*/ 106 h 285"/>
                <a:gd name="T8" fmla="*/ 1 w 268"/>
                <a:gd name="T9" fmla="*/ 210 h 285"/>
                <a:gd name="T10" fmla="*/ 52 w 268"/>
                <a:gd name="T11" fmla="*/ 264 h 285"/>
                <a:gd name="T12" fmla="*/ 64 w 268"/>
                <a:gd name="T13" fmla="*/ 275 h 285"/>
                <a:gd name="T14" fmla="*/ 74 w 268"/>
                <a:gd name="T15" fmla="*/ 285 h 285"/>
                <a:gd name="T16" fmla="*/ 196 w 268"/>
                <a:gd name="T17" fmla="*/ 285 h 285"/>
                <a:gd name="T18" fmla="*/ 205 w 268"/>
                <a:gd name="T19" fmla="*/ 276 h 285"/>
                <a:gd name="T20" fmla="*/ 216 w 268"/>
                <a:gd name="T21" fmla="*/ 264 h 285"/>
                <a:gd name="T22" fmla="*/ 268 w 268"/>
                <a:gd name="T23" fmla="*/ 210 h 285"/>
                <a:gd name="T24" fmla="*/ 268 w 268"/>
                <a:gd name="T25" fmla="*/ 100 h 285"/>
                <a:gd name="T26" fmla="*/ 220 w 268"/>
                <a:gd name="T27" fmla="*/ 52 h 285"/>
                <a:gd name="T28" fmla="*/ 205 w 268"/>
                <a:gd name="T29" fmla="*/ 35 h 285"/>
                <a:gd name="T30" fmla="*/ 204 w 268"/>
                <a:gd name="T31" fmla="*/ 0 h 285"/>
                <a:gd name="T32" fmla="*/ 66 w 268"/>
                <a:gd name="T3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8" h="285">
                  <a:moveTo>
                    <a:pt x="66" y="0"/>
                  </a:moveTo>
                  <a:cubicBezTo>
                    <a:pt x="65" y="14"/>
                    <a:pt x="64" y="27"/>
                    <a:pt x="64" y="40"/>
                  </a:cubicBezTo>
                  <a:cubicBezTo>
                    <a:pt x="64" y="48"/>
                    <a:pt x="61" y="52"/>
                    <a:pt x="52" y="52"/>
                  </a:cubicBezTo>
                  <a:cubicBezTo>
                    <a:pt x="19" y="49"/>
                    <a:pt x="0" y="74"/>
                    <a:pt x="1" y="106"/>
                  </a:cubicBezTo>
                  <a:cubicBezTo>
                    <a:pt x="2" y="141"/>
                    <a:pt x="1" y="176"/>
                    <a:pt x="1" y="210"/>
                  </a:cubicBezTo>
                  <a:cubicBezTo>
                    <a:pt x="1" y="246"/>
                    <a:pt x="17" y="263"/>
                    <a:pt x="52" y="264"/>
                  </a:cubicBezTo>
                  <a:cubicBezTo>
                    <a:pt x="60" y="264"/>
                    <a:pt x="65" y="266"/>
                    <a:pt x="64" y="275"/>
                  </a:cubicBezTo>
                  <a:cubicBezTo>
                    <a:pt x="63" y="283"/>
                    <a:pt x="67" y="285"/>
                    <a:pt x="74" y="285"/>
                  </a:cubicBezTo>
                  <a:cubicBezTo>
                    <a:pt x="115" y="285"/>
                    <a:pt x="155" y="285"/>
                    <a:pt x="196" y="285"/>
                  </a:cubicBezTo>
                  <a:cubicBezTo>
                    <a:pt x="203" y="285"/>
                    <a:pt x="206" y="282"/>
                    <a:pt x="205" y="276"/>
                  </a:cubicBezTo>
                  <a:cubicBezTo>
                    <a:pt x="204" y="267"/>
                    <a:pt x="207" y="264"/>
                    <a:pt x="216" y="264"/>
                  </a:cubicBezTo>
                  <a:cubicBezTo>
                    <a:pt x="252" y="263"/>
                    <a:pt x="268" y="246"/>
                    <a:pt x="268" y="210"/>
                  </a:cubicBezTo>
                  <a:cubicBezTo>
                    <a:pt x="268" y="173"/>
                    <a:pt x="268" y="137"/>
                    <a:pt x="268" y="100"/>
                  </a:cubicBezTo>
                  <a:cubicBezTo>
                    <a:pt x="268" y="71"/>
                    <a:pt x="250" y="52"/>
                    <a:pt x="220" y="52"/>
                  </a:cubicBezTo>
                  <a:cubicBezTo>
                    <a:pt x="207" y="52"/>
                    <a:pt x="204" y="47"/>
                    <a:pt x="205" y="35"/>
                  </a:cubicBezTo>
                  <a:cubicBezTo>
                    <a:pt x="205" y="23"/>
                    <a:pt x="204" y="12"/>
                    <a:pt x="204" y="0"/>
                  </a:cubicBezTo>
                  <a:cubicBezTo>
                    <a:pt x="158" y="0"/>
                    <a:pt x="112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49D028CD-EF97-0A70-EF54-6524A9A3BF87}"/>
              </a:ext>
            </a:extLst>
          </p:cNvPr>
          <p:cNvGrpSpPr/>
          <p:nvPr/>
        </p:nvGrpSpPr>
        <p:grpSpPr>
          <a:xfrm>
            <a:off x="6377238" y="5043305"/>
            <a:ext cx="149169" cy="236132"/>
            <a:chOff x="8074874" y="1324222"/>
            <a:chExt cx="198892" cy="314843"/>
          </a:xfrm>
          <a:solidFill>
            <a:schemeClr val="bg1">
              <a:lumMod val="50000"/>
              <a:lumOff val="50000"/>
            </a:schemeClr>
          </a:solidFill>
        </p:grpSpPr>
        <p:sp>
          <p:nvSpPr>
            <p:cNvPr id="273" name="Freeform 12">
              <a:extLst>
                <a:ext uri="{FF2B5EF4-FFF2-40B4-BE49-F238E27FC236}">
                  <a16:creationId xmlns:a16="http://schemas.microsoft.com/office/drawing/2014/main" id="{EA4DB6BD-78DC-17B3-4484-E5E93F95A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4874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74" name="Freeform 16">
              <a:extLst>
                <a:ext uri="{FF2B5EF4-FFF2-40B4-BE49-F238E27FC236}">
                  <a16:creationId xmlns:a16="http://schemas.microsoft.com/office/drawing/2014/main" id="{4123C0F1-A3A1-9B15-ACDD-78C360972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3073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75" name="Rectangle 17">
              <a:extLst>
                <a:ext uri="{FF2B5EF4-FFF2-40B4-BE49-F238E27FC236}">
                  <a16:creationId xmlns:a16="http://schemas.microsoft.com/office/drawing/2014/main" id="{CED2138C-B08E-355D-D048-281205979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472" y="1582312"/>
              <a:ext cx="44198" cy="5675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76" name="Rectangle 18">
              <a:extLst>
                <a:ext uri="{FF2B5EF4-FFF2-40B4-BE49-F238E27FC236}">
                  <a16:creationId xmlns:a16="http://schemas.microsoft.com/office/drawing/2014/main" id="{EF449738-1368-30A5-4D16-7E16D34BD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170" y="1582312"/>
              <a:ext cx="42899" cy="5675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77" name="Freeform 19">
              <a:extLst>
                <a:ext uri="{FF2B5EF4-FFF2-40B4-BE49-F238E27FC236}">
                  <a16:creationId xmlns:a16="http://schemas.microsoft.com/office/drawing/2014/main" id="{F91C93E4-D3EA-1C5C-29DC-A489AF5E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2072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78" name="Freeform 21">
              <a:extLst>
                <a:ext uri="{FF2B5EF4-FFF2-40B4-BE49-F238E27FC236}">
                  <a16:creationId xmlns:a16="http://schemas.microsoft.com/office/drawing/2014/main" id="{E2DAB6A5-D6E2-3918-56AB-EA435DAFD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572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48FD4C0-B6C1-BD1D-ABC0-76535574D674}"/>
              </a:ext>
            </a:extLst>
          </p:cNvPr>
          <p:cNvGrpSpPr/>
          <p:nvPr/>
        </p:nvGrpSpPr>
        <p:grpSpPr>
          <a:xfrm>
            <a:off x="5669632" y="5043305"/>
            <a:ext cx="149169" cy="236132"/>
            <a:chOff x="7124429" y="1324222"/>
            <a:chExt cx="198892" cy="314843"/>
          </a:xfrm>
          <a:solidFill>
            <a:schemeClr val="accent1"/>
          </a:solidFill>
        </p:grpSpPr>
        <p:sp>
          <p:nvSpPr>
            <p:cNvPr id="280" name="Freeform 12">
              <a:extLst>
                <a:ext uri="{FF2B5EF4-FFF2-40B4-BE49-F238E27FC236}">
                  <a16:creationId xmlns:a16="http://schemas.microsoft.com/office/drawing/2014/main" id="{7B66B0DE-8ABF-4252-903F-9A5A67B92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4429" y="1420161"/>
              <a:ext cx="198892" cy="128369"/>
            </a:xfrm>
            <a:custGeom>
              <a:avLst/>
              <a:gdLst>
                <a:gd name="T0" fmla="*/ 357 w 712"/>
                <a:gd name="T1" fmla="*/ 1 h 442"/>
                <a:gd name="T2" fmla="*/ 477 w 712"/>
                <a:gd name="T3" fmla="*/ 1 h 442"/>
                <a:gd name="T4" fmla="*/ 508 w 712"/>
                <a:gd name="T5" fmla="*/ 28 h 442"/>
                <a:gd name="T6" fmla="*/ 544 w 712"/>
                <a:gd name="T7" fmla="*/ 343 h 442"/>
                <a:gd name="T8" fmla="*/ 529 w 712"/>
                <a:gd name="T9" fmla="*/ 360 h 442"/>
                <a:gd name="T10" fmla="*/ 299 w 712"/>
                <a:gd name="T11" fmla="*/ 360 h 442"/>
                <a:gd name="T12" fmla="*/ 180 w 712"/>
                <a:gd name="T13" fmla="*/ 361 h 442"/>
                <a:gd name="T14" fmla="*/ 168 w 712"/>
                <a:gd name="T15" fmla="*/ 349 h 442"/>
                <a:gd name="T16" fmla="*/ 204 w 712"/>
                <a:gd name="T17" fmla="*/ 34 h 442"/>
                <a:gd name="T18" fmla="*/ 240 w 712"/>
                <a:gd name="T19" fmla="*/ 1 h 442"/>
                <a:gd name="T20" fmla="*/ 357 w 712"/>
                <a:gd name="T21" fmla="*/ 1 h 442"/>
                <a:gd name="T22" fmla="*/ 190 w 712"/>
                <a:gd name="T23" fmla="*/ 27 h 442"/>
                <a:gd name="T24" fmla="*/ 190 w 712"/>
                <a:gd name="T25" fmla="*/ 37 h 442"/>
                <a:gd name="T26" fmla="*/ 175 w 712"/>
                <a:gd name="T27" fmla="*/ 170 h 442"/>
                <a:gd name="T28" fmla="*/ 150 w 712"/>
                <a:gd name="T29" fmla="*/ 296 h 442"/>
                <a:gd name="T30" fmla="*/ 140 w 712"/>
                <a:gd name="T31" fmla="*/ 311 h 442"/>
                <a:gd name="T32" fmla="*/ 135 w 712"/>
                <a:gd name="T33" fmla="*/ 338 h 442"/>
                <a:gd name="T34" fmla="*/ 131 w 712"/>
                <a:gd name="T35" fmla="*/ 430 h 442"/>
                <a:gd name="T36" fmla="*/ 97 w 712"/>
                <a:gd name="T37" fmla="*/ 437 h 442"/>
                <a:gd name="T38" fmla="*/ 90 w 712"/>
                <a:gd name="T39" fmla="*/ 408 h 442"/>
                <a:gd name="T40" fmla="*/ 96 w 712"/>
                <a:gd name="T41" fmla="*/ 369 h 442"/>
                <a:gd name="T42" fmla="*/ 85 w 712"/>
                <a:gd name="T43" fmla="*/ 353 h 442"/>
                <a:gd name="T44" fmla="*/ 66 w 712"/>
                <a:gd name="T45" fmla="*/ 361 h 442"/>
                <a:gd name="T46" fmla="*/ 60 w 712"/>
                <a:gd name="T47" fmla="*/ 378 h 442"/>
                <a:gd name="T48" fmla="*/ 49 w 712"/>
                <a:gd name="T49" fmla="*/ 415 h 442"/>
                <a:gd name="T50" fmla="*/ 17 w 712"/>
                <a:gd name="T51" fmla="*/ 419 h 442"/>
                <a:gd name="T52" fmla="*/ 5 w 712"/>
                <a:gd name="T53" fmla="*/ 371 h 442"/>
                <a:gd name="T54" fmla="*/ 51 w 712"/>
                <a:gd name="T55" fmla="*/ 316 h 442"/>
                <a:gd name="T56" fmla="*/ 58 w 712"/>
                <a:gd name="T57" fmla="*/ 293 h 442"/>
                <a:gd name="T58" fmla="*/ 54 w 712"/>
                <a:gd name="T59" fmla="*/ 270 h 442"/>
                <a:gd name="T60" fmla="*/ 115 w 712"/>
                <a:gd name="T61" fmla="*/ 112 h 442"/>
                <a:gd name="T62" fmla="*/ 148 w 712"/>
                <a:gd name="T63" fmla="*/ 50 h 442"/>
                <a:gd name="T64" fmla="*/ 190 w 712"/>
                <a:gd name="T65" fmla="*/ 27 h 442"/>
                <a:gd name="T66" fmla="*/ 523 w 712"/>
                <a:gd name="T67" fmla="*/ 27 h 442"/>
                <a:gd name="T68" fmla="*/ 538 w 712"/>
                <a:gd name="T69" fmla="*/ 31 h 442"/>
                <a:gd name="T70" fmla="*/ 586 w 712"/>
                <a:gd name="T71" fmla="*/ 87 h 442"/>
                <a:gd name="T72" fmla="*/ 658 w 712"/>
                <a:gd name="T73" fmla="*/ 274 h 442"/>
                <a:gd name="T74" fmla="*/ 656 w 712"/>
                <a:gd name="T75" fmla="*/ 289 h 442"/>
                <a:gd name="T76" fmla="*/ 662 w 712"/>
                <a:gd name="T77" fmla="*/ 318 h 442"/>
                <a:gd name="T78" fmla="*/ 694 w 712"/>
                <a:gd name="T79" fmla="*/ 344 h 442"/>
                <a:gd name="T80" fmla="*/ 696 w 712"/>
                <a:gd name="T81" fmla="*/ 416 h 442"/>
                <a:gd name="T82" fmla="*/ 661 w 712"/>
                <a:gd name="T83" fmla="*/ 413 h 442"/>
                <a:gd name="T84" fmla="*/ 651 w 712"/>
                <a:gd name="T85" fmla="*/ 377 h 442"/>
                <a:gd name="T86" fmla="*/ 628 w 712"/>
                <a:gd name="T87" fmla="*/ 352 h 442"/>
                <a:gd name="T88" fmla="*/ 615 w 712"/>
                <a:gd name="T89" fmla="*/ 384 h 442"/>
                <a:gd name="T90" fmla="*/ 622 w 712"/>
                <a:gd name="T91" fmla="*/ 418 h 442"/>
                <a:gd name="T92" fmla="*/ 601 w 712"/>
                <a:gd name="T93" fmla="*/ 438 h 442"/>
                <a:gd name="T94" fmla="*/ 573 w 712"/>
                <a:gd name="T95" fmla="*/ 421 h 442"/>
                <a:gd name="T96" fmla="*/ 578 w 712"/>
                <a:gd name="T97" fmla="*/ 335 h 442"/>
                <a:gd name="T98" fmla="*/ 573 w 712"/>
                <a:gd name="T99" fmla="*/ 312 h 442"/>
                <a:gd name="T100" fmla="*/ 563 w 712"/>
                <a:gd name="T101" fmla="*/ 303 h 442"/>
                <a:gd name="T102" fmla="*/ 546 w 712"/>
                <a:gd name="T103" fmla="*/ 239 h 442"/>
                <a:gd name="T104" fmla="*/ 526 w 712"/>
                <a:gd name="T105" fmla="*/ 62 h 442"/>
                <a:gd name="T106" fmla="*/ 523 w 712"/>
                <a:gd name="T107" fmla="*/ 27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2" h="442">
                  <a:moveTo>
                    <a:pt x="357" y="1"/>
                  </a:moveTo>
                  <a:cubicBezTo>
                    <a:pt x="397" y="1"/>
                    <a:pt x="437" y="0"/>
                    <a:pt x="477" y="1"/>
                  </a:cubicBezTo>
                  <a:cubicBezTo>
                    <a:pt x="496" y="1"/>
                    <a:pt x="506" y="11"/>
                    <a:pt x="508" y="28"/>
                  </a:cubicBezTo>
                  <a:cubicBezTo>
                    <a:pt x="520" y="133"/>
                    <a:pt x="532" y="238"/>
                    <a:pt x="544" y="343"/>
                  </a:cubicBezTo>
                  <a:cubicBezTo>
                    <a:pt x="546" y="360"/>
                    <a:pt x="546" y="360"/>
                    <a:pt x="529" y="360"/>
                  </a:cubicBezTo>
                  <a:cubicBezTo>
                    <a:pt x="453" y="361"/>
                    <a:pt x="376" y="360"/>
                    <a:pt x="299" y="360"/>
                  </a:cubicBezTo>
                  <a:cubicBezTo>
                    <a:pt x="260" y="360"/>
                    <a:pt x="220" y="360"/>
                    <a:pt x="180" y="361"/>
                  </a:cubicBezTo>
                  <a:cubicBezTo>
                    <a:pt x="172" y="361"/>
                    <a:pt x="167" y="360"/>
                    <a:pt x="168" y="349"/>
                  </a:cubicBezTo>
                  <a:cubicBezTo>
                    <a:pt x="180" y="244"/>
                    <a:pt x="192" y="139"/>
                    <a:pt x="204" y="34"/>
                  </a:cubicBezTo>
                  <a:cubicBezTo>
                    <a:pt x="206" y="9"/>
                    <a:pt x="216" y="1"/>
                    <a:pt x="240" y="1"/>
                  </a:cubicBezTo>
                  <a:cubicBezTo>
                    <a:pt x="279" y="0"/>
                    <a:pt x="318" y="1"/>
                    <a:pt x="357" y="1"/>
                  </a:cubicBezTo>
                  <a:close/>
                  <a:moveTo>
                    <a:pt x="190" y="27"/>
                  </a:moveTo>
                  <a:cubicBezTo>
                    <a:pt x="190" y="32"/>
                    <a:pt x="190" y="35"/>
                    <a:pt x="190" y="37"/>
                  </a:cubicBezTo>
                  <a:cubicBezTo>
                    <a:pt x="185" y="81"/>
                    <a:pt x="179" y="125"/>
                    <a:pt x="175" y="170"/>
                  </a:cubicBezTo>
                  <a:cubicBezTo>
                    <a:pt x="171" y="213"/>
                    <a:pt x="164" y="255"/>
                    <a:pt x="150" y="296"/>
                  </a:cubicBezTo>
                  <a:cubicBezTo>
                    <a:pt x="148" y="302"/>
                    <a:pt x="145" y="308"/>
                    <a:pt x="140" y="311"/>
                  </a:cubicBezTo>
                  <a:cubicBezTo>
                    <a:pt x="124" y="320"/>
                    <a:pt x="123" y="323"/>
                    <a:pt x="135" y="338"/>
                  </a:cubicBezTo>
                  <a:cubicBezTo>
                    <a:pt x="157" y="367"/>
                    <a:pt x="156" y="406"/>
                    <a:pt x="131" y="430"/>
                  </a:cubicBezTo>
                  <a:cubicBezTo>
                    <a:pt x="121" y="439"/>
                    <a:pt x="106" y="442"/>
                    <a:pt x="97" y="437"/>
                  </a:cubicBezTo>
                  <a:cubicBezTo>
                    <a:pt x="86" y="430"/>
                    <a:pt x="89" y="419"/>
                    <a:pt x="90" y="408"/>
                  </a:cubicBezTo>
                  <a:cubicBezTo>
                    <a:pt x="93" y="395"/>
                    <a:pt x="96" y="382"/>
                    <a:pt x="96" y="369"/>
                  </a:cubicBezTo>
                  <a:cubicBezTo>
                    <a:pt x="96" y="364"/>
                    <a:pt x="90" y="355"/>
                    <a:pt x="85" y="353"/>
                  </a:cubicBezTo>
                  <a:cubicBezTo>
                    <a:pt x="79" y="352"/>
                    <a:pt x="71" y="356"/>
                    <a:pt x="66" y="361"/>
                  </a:cubicBezTo>
                  <a:cubicBezTo>
                    <a:pt x="62" y="365"/>
                    <a:pt x="61" y="372"/>
                    <a:pt x="60" y="378"/>
                  </a:cubicBezTo>
                  <a:cubicBezTo>
                    <a:pt x="56" y="390"/>
                    <a:pt x="54" y="404"/>
                    <a:pt x="49" y="415"/>
                  </a:cubicBezTo>
                  <a:cubicBezTo>
                    <a:pt x="41" y="431"/>
                    <a:pt x="29" y="432"/>
                    <a:pt x="17" y="419"/>
                  </a:cubicBezTo>
                  <a:cubicBezTo>
                    <a:pt x="6" y="405"/>
                    <a:pt x="0" y="389"/>
                    <a:pt x="5" y="371"/>
                  </a:cubicBezTo>
                  <a:cubicBezTo>
                    <a:pt x="11" y="345"/>
                    <a:pt x="26" y="326"/>
                    <a:pt x="51" y="316"/>
                  </a:cubicBezTo>
                  <a:cubicBezTo>
                    <a:pt x="63" y="312"/>
                    <a:pt x="67" y="299"/>
                    <a:pt x="58" y="293"/>
                  </a:cubicBezTo>
                  <a:cubicBezTo>
                    <a:pt x="49" y="286"/>
                    <a:pt x="50" y="279"/>
                    <a:pt x="54" y="270"/>
                  </a:cubicBezTo>
                  <a:cubicBezTo>
                    <a:pt x="74" y="217"/>
                    <a:pt x="93" y="164"/>
                    <a:pt x="115" y="112"/>
                  </a:cubicBezTo>
                  <a:cubicBezTo>
                    <a:pt x="124" y="91"/>
                    <a:pt x="136" y="70"/>
                    <a:pt x="148" y="50"/>
                  </a:cubicBezTo>
                  <a:cubicBezTo>
                    <a:pt x="157" y="37"/>
                    <a:pt x="171" y="29"/>
                    <a:pt x="190" y="27"/>
                  </a:cubicBezTo>
                  <a:close/>
                  <a:moveTo>
                    <a:pt x="523" y="27"/>
                  </a:moveTo>
                  <a:cubicBezTo>
                    <a:pt x="530" y="28"/>
                    <a:pt x="534" y="29"/>
                    <a:pt x="538" y="31"/>
                  </a:cubicBezTo>
                  <a:cubicBezTo>
                    <a:pt x="563" y="42"/>
                    <a:pt x="576" y="64"/>
                    <a:pt x="586" y="87"/>
                  </a:cubicBezTo>
                  <a:cubicBezTo>
                    <a:pt x="611" y="149"/>
                    <a:pt x="635" y="211"/>
                    <a:pt x="658" y="274"/>
                  </a:cubicBezTo>
                  <a:cubicBezTo>
                    <a:pt x="660" y="278"/>
                    <a:pt x="659" y="286"/>
                    <a:pt x="656" y="289"/>
                  </a:cubicBezTo>
                  <a:cubicBezTo>
                    <a:pt x="645" y="303"/>
                    <a:pt x="647" y="310"/>
                    <a:pt x="662" y="318"/>
                  </a:cubicBezTo>
                  <a:cubicBezTo>
                    <a:pt x="674" y="324"/>
                    <a:pt x="686" y="333"/>
                    <a:pt x="694" y="344"/>
                  </a:cubicBezTo>
                  <a:cubicBezTo>
                    <a:pt x="712" y="366"/>
                    <a:pt x="711" y="396"/>
                    <a:pt x="696" y="416"/>
                  </a:cubicBezTo>
                  <a:cubicBezTo>
                    <a:pt x="683" y="433"/>
                    <a:pt x="669" y="432"/>
                    <a:pt x="661" y="413"/>
                  </a:cubicBezTo>
                  <a:cubicBezTo>
                    <a:pt x="656" y="402"/>
                    <a:pt x="654" y="389"/>
                    <a:pt x="651" y="377"/>
                  </a:cubicBezTo>
                  <a:cubicBezTo>
                    <a:pt x="648" y="360"/>
                    <a:pt x="639" y="350"/>
                    <a:pt x="628" y="352"/>
                  </a:cubicBezTo>
                  <a:cubicBezTo>
                    <a:pt x="616" y="353"/>
                    <a:pt x="611" y="364"/>
                    <a:pt x="615" y="384"/>
                  </a:cubicBezTo>
                  <a:cubicBezTo>
                    <a:pt x="618" y="395"/>
                    <a:pt x="620" y="406"/>
                    <a:pt x="622" y="418"/>
                  </a:cubicBezTo>
                  <a:cubicBezTo>
                    <a:pt x="623" y="433"/>
                    <a:pt x="615" y="442"/>
                    <a:pt x="601" y="438"/>
                  </a:cubicBezTo>
                  <a:cubicBezTo>
                    <a:pt x="591" y="436"/>
                    <a:pt x="579" y="429"/>
                    <a:pt x="573" y="421"/>
                  </a:cubicBezTo>
                  <a:cubicBezTo>
                    <a:pt x="553" y="395"/>
                    <a:pt x="556" y="363"/>
                    <a:pt x="578" y="335"/>
                  </a:cubicBezTo>
                  <a:cubicBezTo>
                    <a:pt x="587" y="324"/>
                    <a:pt x="585" y="317"/>
                    <a:pt x="573" y="312"/>
                  </a:cubicBezTo>
                  <a:cubicBezTo>
                    <a:pt x="569" y="310"/>
                    <a:pt x="564" y="306"/>
                    <a:pt x="563" y="303"/>
                  </a:cubicBezTo>
                  <a:cubicBezTo>
                    <a:pt x="557" y="281"/>
                    <a:pt x="549" y="260"/>
                    <a:pt x="546" y="239"/>
                  </a:cubicBezTo>
                  <a:cubicBezTo>
                    <a:pt x="538" y="180"/>
                    <a:pt x="533" y="121"/>
                    <a:pt x="526" y="62"/>
                  </a:cubicBezTo>
                  <a:cubicBezTo>
                    <a:pt x="525" y="51"/>
                    <a:pt x="524" y="40"/>
                    <a:pt x="523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81" name="Freeform 16">
              <a:extLst>
                <a:ext uri="{FF2B5EF4-FFF2-40B4-BE49-F238E27FC236}">
                  <a16:creationId xmlns:a16="http://schemas.microsoft.com/office/drawing/2014/main" id="{59C623D9-C156-6BF0-D2C3-EF38A49F1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628" y="1526911"/>
              <a:ext cx="165093" cy="58104"/>
            </a:xfrm>
            <a:custGeom>
              <a:avLst/>
              <a:gdLst>
                <a:gd name="T0" fmla="*/ 132 w 589"/>
                <a:gd name="T1" fmla="*/ 0 h 201"/>
                <a:gd name="T2" fmla="*/ 446 w 589"/>
                <a:gd name="T3" fmla="*/ 0 h 201"/>
                <a:gd name="T4" fmla="*/ 459 w 589"/>
                <a:gd name="T5" fmla="*/ 6 h 201"/>
                <a:gd name="T6" fmla="*/ 584 w 589"/>
                <a:gd name="T7" fmla="*/ 187 h 201"/>
                <a:gd name="T8" fmla="*/ 570 w 589"/>
                <a:gd name="T9" fmla="*/ 201 h 201"/>
                <a:gd name="T10" fmla="*/ 18 w 589"/>
                <a:gd name="T11" fmla="*/ 201 h 201"/>
                <a:gd name="T12" fmla="*/ 4 w 589"/>
                <a:gd name="T13" fmla="*/ 187 h 201"/>
                <a:gd name="T14" fmla="*/ 118 w 589"/>
                <a:gd name="T15" fmla="*/ 6 h 201"/>
                <a:gd name="T16" fmla="*/ 132 w 589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9" h="201">
                  <a:moveTo>
                    <a:pt x="132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452" y="0"/>
                    <a:pt x="457" y="2"/>
                    <a:pt x="459" y="6"/>
                  </a:cubicBezTo>
                  <a:cubicBezTo>
                    <a:pt x="584" y="187"/>
                    <a:pt x="584" y="187"/>
                    <a:pt x="584" y="187"/>
                  </a:cubicBezTo>
                  <a:cubicBezTo>
                    <a:pt x="589" y="193"/>
                    <a:pt x="581" y="201"/>
                    <a:pt x="570" y="201"/>
                  </a:cubicBezTo>
                  <a:cubicBezTo>
                    <a:pt x="18" y="201"/>
                    <a:pt x="18" y="201"/>
                    <a:pt x="18" y="201"/>
                  </a:cubicBezTo>
                  <a:cubicBezTo>
                    <a:pt x="7" y="201"/>
                    <a:pt x="0" y="194"/>
                    <a:pt x="4" y="18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3"/>
                    <a:pt x="126" y="0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82" name="Rectangle 17">
              <a:extLst>
                <a:ext uri="{FF2B5EF4-FFF2-40B4-BE49-F238E27FC236}">
                  <a16:creationId xmlns:a16="http://schemas.microsoft.com/office/drawing/2014/main" id="{89EEA900-87C4-1E47-3FEA-2E353CA9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9027" y="1582312"/>
              <a:ext cx="44198" cy="5675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83" name="Rectangle 18">
              <a:extLst>
                <a:ext uri="{FF2B5EF4-FFF2-40B4-BE49-F238E27FC236}">
                  <a16:creationId xmlns:a16="http://schemas.microsoft.com/office/drawing/2014/main" id="{440B85AA-54B6-CF8F-FD87-2E9399ADF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725" y="1582312"/>
              <a:ext cx="42899" cy="5675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84" name="Freeform 19">
              <a:extLst>
                <a:ext uri="{FF2B5EF4-FFF2-40B4-BE49-F238E27FC236}">
                  <a16:creationId xmlns:a16="http://schemas.microsoft.com/office/drawing/2014/main" id="{9739BDD4-3D9F-E59E-F420-CF92EF738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627" y="1324222"/>
              <a:ext cx="87097" cy="90534"/>
            </a:xfrm>
            <a:custGeom>
              <a:avLst/>
              <a:gdLst>
                <a:gd name="T0" fmla="*/ 0 w 310"/>
                <a:gd name="T1" fmla="*/ 166 h 313"/>
                <a:gd name="T2" fmla="*/ 155 w 310"/>
                <a:gd name="T3" fmla="*/ 0 h 313"/>
                <a:gd name="T4" fmla="*/ 310 w 310"/>
                <a:gd name="T5" fmla="*/ 166 h 313"/>
                <a:gd name="T6" fmla="*/ 310 w 310"/>
                <a:gd name="T7" fmla="*/ 258 h 313"/>
                <a:gd name="T8" fmla="*/ 155 w 310"/>
                <a:gd name="T9" fmla="*/ 313 h 313"/>
                <a:gd name="T10" fmla="*/ 0 w 310"/>
                <a:gd name="T11" fmla="*/ 258 h 313"/>
                <a:gd name="T12" fmla="*/ 0 w 310"/>
                <a:gd name="T13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13">
                  <a:moveTo>
                    <a:pt x="0" y="166"/>
                  </a:moveTo>
                  <a:cubicBezTo>
                    <a:pt x="0" y="166"/>
                    <a:pt x="0" y="0"/>
                    <a:pt x="155" y="0"/>
                  </a:cubicBezTo>
                  <a:cubicBezTo>
                    <a:pt x="310" y="0"/>
                    <a:pt x="310" y="166"/>
                    <a:pt x="310" y="166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10" y="258"/>
                    <a:pt x="261" y="313"/>
                    <a:pt x="155" y="313"/>
                  </a:cubicBezTo>
                  <a:cubicBezTo>
                    <a:pt x="49" y="313"/>
                    <a:pt x="0" y="258"/>
                    <a:pt x="0" y="258"/>
                  </a:cubicBezTo>
                  <a:lnTo>
                    <a:pt x="0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  <p:sp>
          <p:nvSpPr>
            <p:cNvPr id="285" name="Freeform 21">
              <a:extLst>
                <a:ext uri="{FF2B5EF4-FFF2-40B4-BE49-F238E27FC236}">
                  <a16:creationId xmlns:a16="http://schemas.microsoft.com/office/drawing/2014/main" id="{6F5DC601-C7C8-F6CF-370A-6BC1A8C00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127" y="1351247"/>
              <a:ext cx="74097" cy="67563"/>
            </a:xfrm>
            <a:custGeom>
              <a:avLst/>
              <a:gdLst>
                <a:gd name="T0" fmla="*/ 145 w 267"/>
                <a:gd name="T1" fmla="*/ 3 h 233"/>
                <a:gd name="T2" fmla="*/ 142 w 267"/>
                <a:gd name="T3" fmla="*/ 0 h 233"/>
                <a:gd name="T4" fmla="*/ 128 w 267"/>
                <a:gd name="T5" fmla="*/ 0 h 233"/>
                <a:gd name="T6" fmla="*/ 126 w 267"/>
                <a:gd name="T7" fmla="*/ 3 h 233"/>
                <a:gd name="T8" fmla="*/ 2 w 267"/>
                <a:gd name="T9" fmla="*/ 74 h 233"/>
                <a:gd name="T10" fmla="*/ 0 w 267"/>
                <a:gd name="T11" fmla="*/ 74 h 233"/>
                <a:gd name="T12" fmla="*/ 0 w 267"/>
                <a:gd name="T13" fmla="*/ 158 h 233"/>
                <a:gd name="T14" fmla="*/ 51 w 267"/>
                <a:gd name="T15" fmla="*/ 212 h 233"/>
                <a:gd name="T16" fmla="*/ 62 w 267"/>
                <a:gd name="T17" fmla="*/ 223 h 233"/>
                <a:gd name="T18" fmla="*/ 73 w 267"/>
                <a:gd name="T19" fmla="*/ 233 h 233"/>
                <a:gd name="T20" fmla="*/ 194 w 267"/>
                <a:gd name="T21" fmla="*/ 233 h 233"/>
                <a:gd name="T22" fmla="*/ 204 w 267"/>
                <a:gd name="T23" fmla="*/ 223 h 233"/>
                <a:gd name="T24" fmla="*/ 215 w 267"/>
                <a:gd name="T25" fmla="*/ 212 h 233"/>
                <a:gd name="T26" fmla="*/ 267 w 267"/>
                <a:gd name="T27" fmla="*/ 158 h 233"/>
                <a:gd name="T28" fmla="*/ 267 w 267"/>
                <a:gd name="T29" fmla="*/ 74 h 233"/>
                <a:gd name="T30" fmla="*/ 145 w 267"/>
                <a:gd name="T31" fmla="*/ 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33">
                  <a:moveTo>
                    <a:pt x="145" y="3"/>
                  </a:moveTo>
                  <a:cubicBezTo>
                    <a:pt x="144" y="2"/>
                    <a:pt x="143" y="1"/>
                    <a:pt x="142" y="0"/>
                  </a:cubicBezTo>
                  <a:cubicBezTo>
                    <a:pt x="138" y="0"/>
                    <a:pt x="133" y="0"/>
                    <a:pt x="128" y="0"/>
                  </a:cubicBezTo>
                  <a:cubicBezTo>
                    <a:pt x="127" y="1"/>
                    <a:pt x="126" y="2"/>
                    <a:pt x="126" y="3"/>
                  </a:cubicBezTo>
                  <a:cubicBezTo>
                    <a:pt x="96" y="66"/>
                    <a:pt x="30" y="74"/>
                    <a:pt x="2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0" y="102"/>
                    <a:pt x="0" y="130"/>
                    <a:pt x="0" y="158"/>
                  </a:cubicBezTo>
                  <a:cubicBezTo>
                    <a:pt x="0" y="193"/>
                    <a:pt x="16" y="211"/>
                    <a:pt x="51" y="212"/>
                  </a:cubicBezTo>
                  <a:cubicBezTo>
                    <a:pt x="59" y="212"/>
                    <a:pt x="64" y="213"/>
                    <a:pt x="62" y="223"/>
                  </a:cubicBezTo>
                  <a:cubicBezTo>
                    <a:pt x="62" y="230"/>
                    <a:pt x="66" y="233"/>
                    <a:pt x="73" y="233"/>
                  </a:cubicBezTo>
                  <a:cubicBezTo>
                    <a:pt x="113" y="232"/>
                    <a:pt x="154" y="232"/>
                    <a:pt x="194" y="233"/>
                  </a:cubicBezTo>
                  <a:cubicBezTo>
                    <a:pt x="201" y="233"/>
                    <a:pt x="204" y="230"/>
                    <a:pt x="204" y="223"/>
                  </a:cubicBezTo>
                  <a:cubicBezTo>
                    <a:pt x="202" y="215"/>
                    <a:pt x="206" y="212"/>
                    <a:pt x="215" y="212"/>
                  </a:cubicBezTo>
                  <a:cubicBezTo>
                    <a:pt x="251" y="210"/>
                    <a:pt x="267" y="194"/>
                    <a:pt x="267" y="158"/>
                  </a:cubicBezTo>
                  <a:cubicBezTo>
                    <a:pt x="267" y="130"/>
                    <a:pt x="267" y="102"/>
                    <a:pt x="267" y="74"/>
                  </a:cubicBezTo>
                  <a:cubicBezTo>
                    <a:pt x="238" y="73"/>
                    <a:pt x="174" y="64"/>
                    <a:pt x="145" y="3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"/>
              </a:endParaRPr>
            </a:p>
          </p:txBody>
        </p:sp>
      </p:grpSp>
      <p:sp>
        <p:nvSpPr>
          <p:cNvPr id="286" name="Text Box 11">
            <a:extLst>
              <a:ext uri="{FF2B5EF4-FFF2-40B4-BE49-F238E27FC236}">
                <a16:creationId xmlns:a16="http://schemas.microsoft.com/office/drawing/2014/main" id="{2A4795A5-36CB-2317-27CA-50C65A9BE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75580"/>
            <a:ext cx="82282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Modified from Van Cutsem. Ann Oncol. 2016;27:1386.</a:t>
            </a:r>
          </a:p>
        </p:txBody>
      </p:sp>
    </p:spTree>
    <p:extLst>
      <p:ext uri="{BB962C8B-B14F-4D97-AF65-F5344CB8AC3E}">
        <p14:creationId xmlns:p14="http://schemas.microsoft.com/office/powerpoint/2010/main" val="1743124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5507D8-FBF4-D63B-944E-994E51AA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8" name="عنصر نائب للمحتوى 4">
            <a:extLst>
              <a:ext uri="{FF2B5EF4-FFF2-40B4-BE49-F238E27FC236}">
                <a16:creationId xmlns:a16="http://schemas.microsoft.com/office/drawing/2014/main" id="{78196A54-F219-7473-3143-F458E7822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750" cy="6857999"/>
          </a:xfrm>
        </p:spPr>
      </p:pic>
    </p:spTree>
    <p:extLst>
      <p:ext uri="{BB962C8B-B14F-4D97-AF65-F5344CB8AC3E}">
        <p14:creationId xmlns:p14="http://schemas.microsoft.com/office/powerpoint/2010/main" val="1213705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D1B2B3-494A-CAE4-E339-1341A709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4A5C4E-302B-ACDB-7BCC-91A508627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19727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AA3248-D6B5-3741-A637-EA6307AD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50BBBF-A91C-3254-7943-51623B2F8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68979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400EE1-E767-103D-3A5A-B391C3B6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652CA90-4116-2975-6F25-5AD96A807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3008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0575B7-4A88-8AB5-A145-0FA0D2C2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6BB231-3529-7035-9FA4-24A87CABF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24952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42F90C-6562-1F16-4B51-6036A09F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5593FC-FCB7-7E7D-8919-30B8FEEB8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509688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D2C42D-6BDD-E201-A70E-6D160EA3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605579-CEDA-8088-10D1-7F3E118CF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21838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5723EF-7546-5276-455E-DD27D504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F3FACC-CF85-0C97-479A-EEBF0F2CD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27563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1CD6FF-1B0B-6BA6-B4C0-B67A3F17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C891B3C-8A62-7F51-0DCA-8C9129B75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44243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E9E1F8-2C13-57AE-2102-CA2A1779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FF6183-C68C-597D-EDA0-97C50FEED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8818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77C1777-4749-099D-3EA9-FC6D26FAE85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400" y="1340768"/>
            <a:ext cx="10872715" cy="4608511"/>
          </a:xfrm>
        </p:spPr>
        <p:txBody>
          <a:bodyPr>
            <a:normAutofit/>
          </a:bodyPr>
          <a:lstStyle/>
          <a:p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For patients with </a:t>
            </a:r>
            <a:r>
              <a:rPr lang="en-GB" sz="2400" b="1" dirty="0">
                <a:ea typeface="Calibri" panose="020F0502020204030204" pitchFamily="34" charset="0"/>
                <a:cs typeface="Arial" panose="020B0604020202020204" pitchFamily="34" charset="0"/>
              </a:rPr>
              <a:t>LS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>
                <a:ea typeface="Calibri" panose="020F0502020204030204" pitchFamily="34" charset="0"/>
                <a:cs typeface="Arial" panose="020B0604020202020204" pitchFamily="34" charset="0"/>
              </a:rPr>
              <a:t>RAS </a:t>
            </a:r>
            <a:r>
              <a:rPr lang="en-GB" sz="2400" b="1" dirty="0" err="1">
                <a:ea typeface="Calibri" panose="020F0502020204030204" pitchFamily="34" charset="0"/>
                <a:cs typeface="Arial" panose="020B0604020202020204" pitchFamily="34" charset="0"/>
              </a:rPr>
              <a:t>wt</a:t>
            </a:r>
            <a:r>
              <a:rPr lang="en-GB" sz="2400" b="1" dirty="0">
                <a:ea typeface="Calibri" panose="020F0502020204030204" pitchFamily="34" charset="0"/>
                <a:cs typeface="Arial" panose="020B0604020202020204" pitchFamily="34" charset="0"/>
              </a:rPr>
              <a:t> mCRC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, treatment sequencing starting with </a:t>
            </a:r>
            <a:r>
              <a:rPr lang="en-GB" sz="2400" b="1" dirty="0">
                <a:ea typeface="Calibri" panose="020F0502020204030204" pitchFamily="34" charset="0"/>
                <a:cs typeface="Arial" panose="020B0604020202020204" pitchFamily="34" charset="0"/>
              </a:rPr>
              <a:t>1L anti-EGFR-based therapy prior to 2L anti-VEGF-based therapy 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is supported by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GB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baseline="30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BB8DA8-1D15-3A37-F5C9-3650867B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b="1" dirty="0"/>
              <a:t>Evidence supports 1L anti-EGFR-based therapy followed by </a:t>
            </a:r>
            <a:br>
              <a:rPr lang="en-GB" sz="2800" b="1" dirty="0"/>
            </a:br>
            <a:r>
              <a:rPr lang="en-GB" sz="2800" b="1" dirty="0"/>
              <a:t>2L anti-VEGF-based therapy in the treatment of LS </a:t>
            </a:r>
            <a:r>
              <a:rPr lang="en-GB" sz="2800" b="1" i="1" dirty="0"/>
              <a:t>RAS </a:t>
            </a:r>
            <a:r>
              <a:rPr lang="en-GB" sz="2800" b="1" dirty="0" err="1"/>
              <a:t>wt</a:t>
            </a:r>
            <a:r>
              <a:rPr lang="en-GB" sz="2800" b="1" dirty="0"/>
              <a:t> mCRC</a:t>
            </a:r>
            <a:r>
              <a:rPr lang="en-GB" sz="2800" b="1" baseline="30000" dirty="0"/>
              <a:t>1–5</a:t>
            </a:r>
            <a:endParaRPr lang="en-GB" sz="28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B4C4F-281A-2452-1382-6EAF5D6701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2000" y="6021288"/>
            <a:ext cx="8718972" cy="57588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EGFR, epidermal growth factor receptor; ESMO, European Society for Medical Oncology; LS, left-sided; VEGF, vascular endothelial growth factor.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Wu C, et al. J Clin Med 2021;10:5166; 2. Chibaudel B, et al. ASCO 2022 (Abstract No. 3504 – presentation);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3.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ESMO Metastatic Colorectal Cancer Living Guidelines, v1.1 July 2023; 4. Cervantes A, et al. Ann Oncol 2023;34:10–32; 5.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Wainberg ZA, Drakaki A.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Expert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Opin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Biol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Ther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2015;15:1205–1220;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AF66033-1E8D-6B18-6351-063FF6878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986127"/>
              </p:ext>
            </p:extLst>
          </p:nvPr>
        </p:nvGraphicFramePr>
        <p:xfrm>
          <a:off x="571615" y="2141637"/>
          <a:ext cx="1099649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818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0A677D-7C52-FA78-B1D6-6756A08E4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D353D9-44B0-AE67-DBDC-07DFAD4BB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227639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AA7DEF-1A35-33D6-FFB1-8E05A8F3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5E3BC1-1570-39EA-4A6A-F0DCE4718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06930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8291A8-BF24-F75B-AF68-35FF5329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10C6524-2C23-8511-5565-1FF12F4A6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842787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C11BD9-EA26-6FA8-76FF-958D2FC6C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708D75-8FC0-8773-C493-8A7B27D3C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81681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2E8513-E2AB-504B-1BED-3B0CBA4A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5CFE78-FF56-A822-7034-5A56EDA65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7397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6BDA87-65D0-F399-4B6E-B416E122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3B9F27-AA77-F74F-518B-CB2603CD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29383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596F1E-BB2E-140E-450C-7A406B805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6FBACF-7AA7-7606-1F2C-C0798CF75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541589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E1AE68-1213-CBEF-9BDF-4996AF89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861825-0922-5D89-BECE-271063FDB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793037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809233-882B-3CAA-2127-4A4DB54A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D061AFA-7F06-F353-3FEB-075731B5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666951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761AB1-48BE-1539-8AD7-37AD91C2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607F9DC-1502-D67F-CD5C-B1158713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9348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87BCE8C-275A-ABDB-B1BC-86C374D1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200" dirty="0"/>
              <a:t>There are hypothesised biological rationales for using anti-EGFR agents followed by anti-VEGF agents</a:t>
            </a:r>
            <a:r>
              <a:rPr lang="en-GB" sz="2200" baseline="30000" dirty="0"/>
              <a:t>1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FA48B-8DB8-47C0-B253-2AEF539D36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Wainberg ZA, and Drakaki A. Expert Opin Biol Ther 2015;15:1205–1220; 2. Polyak K, </a:t>
            </a: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Trends Genet 2009;25:30–38.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C25F98-04A1-4189-81A7-B04A2AF36280}"/>
              </a:ext>
            </a:extLst>
          </p:cNvPr>
          <p:cNvSpPr txBox="1"/>
          <p:nvPr/>
        </p:nvSpPr>
        <p:spPr bwMode="gray">
          <a:xfrm>
            <a:off x="1609103" y="1628799"/>
            <a:ext cx="166262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mutation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624F4-2CE5-47DD-AC95-DE3284613BF1}"/>
              </a:ext>
            </a:extLst>
          </p:cNvPr>
          <p:cNvSpPr txBox="1"/>
          <p:nvPr/>
        </p:nvSpPr>
        <p:spPr bwMode="gray">
          <a:xfrm>
            <a:off x="5099243" y="1628799"/>
            <a:ext cx="17095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VEGF priming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88E13F-14FA-4CA6-BF89-0D7AA41F7864}"/>
              </a:ext>
            </a:extLst>
          </p:cNvPr>
          <p:cNvSpPr txBox="1"/>
          <p:nvPr/>
        </p:nvSpPr>
        <p:spPr bwMode="gray">
          <a:xfrm>
            <a:off x="8328247" y="1628799"/>
            <a:ext cx="34254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Tumor vs stromal targeting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ECACDB-5776-475C-A8AB-D3E47F913A3B}"/>
              </a:ext>
            </a:extLst>
          </p:cNvPr>
          <p:cNvSpPr txBox="1"/>
          <p:nvPr/>
        </p:nvSpPr>
        <p:spPr bwMode="gray">
          <a:xfrm>
            <a:off x="384449" y="2204863"/>
            <a:ext cx="1834838" cy="183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Anti-EGFR agent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A556928A-749E-4640-9B60-085DCE36A8AA}"/>
              </a:ext>
            </a:extLst>
          </p:cNvPr>
          <p:cNvSpPr/>
          <p:nvPr/>
        </p:nvSpPr>
        <p:spPr bwMode="gray">
          <a:xfrm>
            <a:off x="1085844" y="2511116"/>
            <a:ext cx="432048" cy="576064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FF9EBF-704F-49DF-A9F3-70B96C1BD0D5}"/>
              </a:ext>
            </a:extLst>
          </p:cNvPr>
          <p:cNvSpPr txBox="1"/>
          <p:nvPr/>
        </p:nvSpPr>
        <p:spPr bwMode="gray">
          <a:xfrm>
            <a:off x="349850" y="3101103"/>
            <a:ext cx="18561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mutation to overcome EGFR inhibition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F4147F-F5CC-430D-8CDD-2C5CC22A7AFE}"/>
              </a:ext>
            </a:extLst>
          </p:cNvPr>
          <p:cNvSpPr txBox="1"/>
          <p:nvPr/>
        </p:nvSpPr>
        <p:spPr bwMode="gray">
          <a:xfrm>
            <a:off x="335360" y="4329954"/>
            <a:ext cx="19330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Anti-VEGF agent retains efficacy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BCA473C-2207-4A7A-A825-D9D3CA1F78DE}"/>
              </a:ext>
            </a:extLst>
          </p:cNvPr>
          <p:cNvSpPr/>
          <p:nvPr/>
        </p:nvSpPr>
        <p:spPr bwMode="gray">
          <a:xfrm>
            <a:off x="1085844" y="3708810"/>
            <a:ext cx="432048" cy="576064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9D6E6D-4B91-4AEE-ADA2-50A8FEBA1029}"/>
              </a:ext>
            </a:extLst>
          </p:cNvPr>
          <p:cNvSpPr txBox="1"/>
          <p:nvPr/>
        </p:nvSpPr>
        <p:spPr bwMode="gray">
          <a:xfrm>
            <a:off x="2450281" y="2204863"/>
            <a:ext cx="1834838" cy="183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Anti-VEGF agent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CFC6DCE8-2A43-44DD-AABC-AD70C55CC656}"/>
              </a:ext>
            </a:extLst>
          </p:cNvPr>
          <p:cNvSpPr/>
          <p:nvPr/>
        </p:nvSpPr>
        <p:spPr bwMode="gray">
          <a:xfrm>
            <a:off x="3151676" y="2511116"/>
            <a:ext cx="432048" cy="576064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493AF1-2A11-47B1-BF8F-764E9A9B4D38}"/>
              </a:ext>
            </a:extLst>
          </p:cNvPr>
          <p:cNvSpPr txBox="1"/>
          <p:nvPr/>
        </p:nvSpPr>
        <p:spPr bwMode="gray">
          <a:xfrm>
            <a:off x="2188186" y="3085597"/>
            <a:ext cx="23682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 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mutation to overcome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hypoxia-dependent cell death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172AC3-418C-4E1A-B6FF-71525342DFBD}"/>
              </a:ext>
            </a:extLst>
          </p:cNvPr>
          <p:cNvSpPr txBox="1"/>
          <p:nvPr/>
        </p:nvSpPr>
        <p:spPr bwMode="gray">
          <a:xfrm>
            <a:off x="2401192" y="4329954"/>
            <a:ext cx="19330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Tumor cells resistant to anti-EGFR agent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84ED21DA-914B-4A3A-93E7-83EB7D2A5879}"/>
              </a:ext>
            </a:extLst>
          </p:cNvPr>
          <p:cNvSpPr/>
          <p:nvPr/>
        </p:nvSpPr>
        <p:spPr bwMode="gray">
          <a:xfrm>
            <a:off x="3151676" y="3726393"/>
            <a:ext cx="432048" cy="576064"/>
          </a:xfrm>
          <a:prstGeom prst="downArrow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34BBC9-153B-4AFD-88FB-7D8C0764B780}"/>
              </a:ext>
            </a:extLst>
          </p:cNvPr>
          <p:cNvSpPr txBox="1"/>
          <p:nvPr/>
        </p:nvSpPr>
        <p:spPr bwMode="gray">
          <a:xfrm>
            <a:off x="4973913" y="1988839"/>
            <a:ext cx="1834838" cy="183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1L Anti-EGFR agent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294A6B-5DAA-4C41-877A-5D2B69BE7E7D}"/>
              </a:ext>
            </a:extLst>
          </p:cNvPr>
          <p:cNvSpPr txBox="1"/>
          <p:nvPr/>
        </p:nvSpPr>
        <p:spPr bwMode="gray">
          <a:xfrm>
            <a:off x="5046656" y="3717031"/>
            <a:ext cx="1834838" cy="183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Rapid cytoreduction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B9B295A5-2E95-4B8E-8A8F-FD87E1D199AC}"/>
              </a:ext>
            </a:extLst>
          </p:cNvPr>
          <p:cNvSpPr/>
          <p:nvPr/>
        </p:nvSpPr>
        <p:spPr bwMode="gray">
          <a:xfrm>
            <a:off x="5736740" y="3307227"/>
            <a:ext cx="309181" cy="332498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22910E-48E5-4853-9E09-F73453A6AA63}"/>
              </a:ext>
            </a:extLst>
          </p:cNvPr>
          <p:cNvSpPr txBox="1"/>
          <p:nvPr/>
        </p:nvSpPr>
        <p:spPr bwMode="gray">
          <a:xfrm>
            <a:off x="4375627" y="4710261"/>
            <a:ext cx="30486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Upon later active growth/vascularization 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sensitive to 2L anti-VEGF agent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E5E09CF1-431C-4182-A32E-1CFE5FFD1F31}"/>
              </a:ext>
            </a:extLst>
          </p:cNvPr>
          <p:cNvSpPr/>
          <p:nvPr/>
        </p:nvSpPr>
        <p:spPr bwMode="gray">
          <a:xfrm>
            <a:off x="5731192" y="4365633"/>
            <a:ext cx="305802" cy="332498"/>
          </a:xfrm>
          <a:prstGeom prst="downArrow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0FCCDB4-7C12-479F-A91A-D87C5D6AA9C3}"/>
              </a:ext>
            </a:extLst>
          </p:cNvPr>
          <p:cNvCxnSpPr>
            <a:cxnSpLocks/>
          </p:cNvCxnSpPr>
          <p:nvPr/>
        </p:nvCxnSpPr>
        <p:spPr>
          <a:xfrm flipV="1">
            <a:off x="5908338" y="2172718"/>
            <a:ext cx="0" cy="17085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141E013-5E89-4E67-B6A2-1804036FBB92}"/>
              </a:ext>
            </a:extLst>
          </p:cNvPr>
          <p:cNvCxnSpPr>
            <a:cxnSpLocks/>
          </p:cNvCxnSpPr>
          <p:nvPr/>
        </p:nvCxnSpPr>
        <p:spPr>
          <a:xfrm flipV="1">
            <a:off x="5828746" y="2348878"/>
            <a:ext cx="159184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9DBECA1-3481-4BC0-87F4-BE548EB9F192}"/>
              </a:ext>
            </a:extLst>
          </p:cNvPr>
          <p:cNvSpPr txBox="1"/>
          <p:nvPr/>
        </p:nvSpPr>
        <p:spPr bwMode="gray">
          <a:xfrm>
            <a:off x="6484676" y="2495673"/>
            <a:ext cx="9789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4514BF1-6DFD-4BA7-ACAC-8D5FB30D4341}"/>
              </a:ext>
            </a:extLst>
          </p:cNvPr>
          <p:cNvSpPr/>
          <p:nvPr/>
        </p:nvSpPr>
        <p:spPr bwMode="gray">
          <a:xfrm>
            <a:off x="9768170" y="2732568"/>
            <a:ext cx="288270" cy="27699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2B2D12-5135-4793-93FB-84B966BE5BB8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10187007" y="2564512"/>
            <a:ext cx="320363" cy="15240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0992DB77-753F-41E2-A5DA-7E7675A6E475}"/>
              </a:ext>
            </a:extLst>
          </p:cNvPr>
          <p:cNvSpPr txBox="1"/>
          <p:nvPr/>
        </p:nvSpPr>
        <p:spPr bwMode="gray">
          <a:xfrm>
            <a:off x="10507370" y="2479873"/>
            <a:ext cx="9789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Tumor cells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FD58A64-805E-406C-9E37-F5D45C1B4015}"/>
              </a:ext>
            </a:extLst>
          </p:cNvPr>
          <p:cNvSpPr/>
          <p:nvPr/>
        </p:nvSpPr>
        <p:spPr bwMode="gray">
          <a:xfrm>
            <a:off x="10056440" y="2598735"/>
            <a:ext cx="288270" cy="27699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3CC2CFC-1C9F-41D1-B201-605D5C65DE9F}"/>
              </a:ext>
            </a:extLst>
          </p:cNvPr>
          <p:cNvSpPr/>
          <p:nvPr/>
        </p:nvSpPr>
        <p:spPr bwMode="gray">
          <a:xfrm>
            <a:off x="10056440" y="2876414"/>
            <a:ext cx="288270" cy="27699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380AFB48-E4E0-4FB4-804C-17EC13F65554}"/>
              </a:ext>
            </a:extLst>
          </p:cNvPr>
          <p:cNvSpPr/>
          <p:nvPr/>
        </p:nvSpPr>
        <p:spPr bwMode="gray">
          <a:xfrm rot="4236994">
            <a:off x="10427272" y="2861195"/>
            <a:ext cx="160194" cy="720080"/>
          </a:xfrm>
          <a:prstGeom prst="diamond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9525F1E7-5E82-4FCF-9156-1CB6B1DA8591}"/>
              </a:ext>
            </a:extLst>
          </p:cNvPr>
          <p:cNvSpPr/>
          <p:nvPr/>
        </p:nvSpPr>
        <p:spPr bwMode="gray">
          <a:xfrm rot="4236994">
            <a:off x="9813684" y="2958363"/>
            <a:ext cx="160194" cy="720080"/>
          </a:xfrm>
          <a:prstGeom prst="diamond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FB8EF74A-D70E-46EB-A8AB-AB70E7557FA4}"/>
              </a:ext>
            </a:extLst>
          </p:cNvPr>
          <p:cNvSpPr/>
          <p:nvPr/>
        </p:nvSpPr>
        <p:spPr bwMode="gray">
          <a:xfrm rot="4236994">
            <a:off x="9618640" y="2823887"/>
            <a:ext cx="160194" cy="720080"/>
          </a:xfrm>
          <a:prstGeom prst="diamond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F2F2B90-5653-422D-8003-7CE221014B12}"/>
              </a:ext>
            </a:extLst>
          </p:cNvPr>
          <p:cNvCxnSpPr>
            <a:cxnSpLocks/>
          </p:cNvCxnSpPr>
          <p:nvPr/>
        </p:nvCxnSpPr>
        <p:spPr>
          <a:xfrm>
            <a:off x="10673139" y="3153413"/>
            <a:ext cx="404738" cy="18597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2ECE0BC-4626-4EDD-A81F-E9DA8E50AB31}"/>
              </a:ext>
            </a:extLst>
          </p:cNvPr>
          <p:cNvSpPr txBox="1"/>
          <p:nvPr/>
        </p:nvSpPr>
        <p:spPr bwMode="gray">
          <a:xfrm>
            <a:off x="10873585" y="3331647"/>
            <a:ext cx="9789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Stromal cells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9594D5-1E11-4519-8EEB-15424FA8225D}"/>
              </a:ext>
            </a:extLst>
          </p:cNvPr>
          <p:cNvSpPr txBox="1"/>
          <p:nvPr/>
        </p:nvSpPr>
        <p:spPr bwMode="gray">
          <a:xfrm>
            <a:off x="7853535" y="2536134"/>
            <a:ext cx="1834838" cy="183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Anti-EGFR agent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37CED99-F773-442E-9C1A-5BE3D5451AAE}"/>
              </a:ext>
            </a:extLst>
          </p:cNvPr>
          <p:cNvSpPr txBox="1"/>
          <p:nvPr/>
        </p:nvSpPr>
        <p:spPr bwMode="gray">
          <a:xfrm>
            <a:off x="7379342" y="3009567"/>
            <a:ext cx="1834838" cy="183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Anti-VEGF agent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24294F2-CCEF-471C-BDF2-E2BF3E3082D4}"/>
              </a:ext>
            </a:extLst>
          </p:cNvPr>
          <p:cNvCxnSpPr>
            <a:cxnSpLocks/>
          </p:cNvCxnSpPr>
          <p:nvPr/>
        </p:nvCxnSpPr>
        <p:spPr>
          <a:xfrm flipH="1" flipV="1">
            <a:off x="9031009" y="3170870"/>
            <a:ext cx="275931" cy="5301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BA009D5-792A-4E72-8BC9-280FE0B8B480}"/>
              </a:ext>
            </a:extLst>
          </p:cNvPr>
          <p:cNvSpPr txBox="1"/>
          <p:nvPr/>
        </p:nvSpPr>
        <p:spPr bwMode="gray">
          <a:xfrm>
            <a:off x="8707864" y="2132855"/>
            <a:ext cx="263627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in tumor evolution (1L)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AAD69DB-0079-45D7-B065-D2CD9278E882}"/>
              </a:ext>
            </a:extLst>
          </p:cNvPr>
          <p:cNvSpPr txBox="1"/>
          <p:nvPr/>
        </p:nvSpPr>
        <p:spPr bwMode="gray">
          <a:xfrm>
            <a:off x="8707864" y="3715945"/>
            <a:ext cx="263627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Later in tumor evolution (2L)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6" name="Graphic 25" descr="DNA with solid fill">
            <a:extLst>
              <a:ext uri="{FF2B5EF4-FFF2-40B4-BE49-F238E27FC236}">
                <a16:creationId xmlns:a16="http://schemas.microsoft.com/office/drawing/2014/main" id="{FBBA6CEF-CF84-4C32-9806-01ACE901E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5226" y="2754328"/>
            <a:ext cx="240255" cy="240255"/>
          </a:xfrm>
          <a:prstGeom prst="rect">
            <a:avLst/>
          </a:prstGeom>
        </p:spPr>
      </p:pic>
      <p:pic>
        <p:nvPicPr>
          <p:cNvPr id="71" name="Graphic 70" descr="DNA with solid fill">
            <a:extLst>
              <a:ext uri="{FF2B5EF4-FFF2-40B4-BE49-F238E27FC236}">
                <a16:creationId xmlns:a16="http://schemas.microsoft.com/office/drawing/2014/main" id="{5952345E-0E73-4040-9D15-7B4CD97E7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4964" y="2903735"/>
            <a:ext cx="240255" cy="240255"/>
          </a:xfrm>
          <a:prstGeom prst="rect">
            <a:avLst/>
          </a:prstGeom>
        </p:spPr>
      </p:pic>
      <p:pic>
        <p:nvPicPr>
          <p:cNvPr id="72" name="Graphic 71" descr="DNA with solid fill">
            <a:extLst>
              <a:ext uri="{FF2B5EF4-FFF2-40B4-BE49-F238E27FC236}">
                <a16:creationId xmlns:a16="http://schemas.microsoft.com/office/drawing/2014/main" id="{BF19F9CA-FDFF-4564-9853-7F014A37C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3496" y="2608481"/>
            <a:ext cx="240255" cy="240255"/>
          </a:xfrm>
          <a:prstGeom prst="rect">
            <a:avLst/>
          </a:prstGeom>
        </p:spPr>
      </p:pic>
      <p:pic>
        <p:nvPicPr>
          <p:cNvPr id="73" name="Graphic 72" descr="DNA with solid fill">
            <a:extLst>
              <a:ext uri="{FF2B5EF4-FFF2-40B4-BE49-F238E27FC236}">
                <a16:creationId xmlns:a16="http://schemas.microsoft.com/office/drawing/2014/main" id="{777C7CD3-A0BC-477D-8B29-25F20D14A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63806">
            <a:off x="9779620" y="3199327"/>
            <a:ext cx="240255" cy="240255"/>
          </a:xfrm>
          <a:prstGeom prst="rect">
            <a:avLst/>
          </a:prstGeom>
        </p:spPr>
      </p:pic>
      <p:pic>
        <p:nvPicPr>
          <p:cNvPr id="74" name="Graphic 73" descr="DNA with solid fill">
            <a:extLst>
              <a:ext uri="{FF2B5EF4-FFF2-40B4-BE49-F238E27FC236}">
                <a16:creationId xmlns:a16="http://schemas.microsoft.com/office/drawing/2014/main" id="{462BB9FF-12EA-4791-AA2B-0CBAB9BA0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63806">
            <a:off x="9578609" y="3061289"/>
            <a:ext cx="240255" cy="240255"/>
          </a:xfrm>
          <a:prstGeom prst="rect">
            <a:avLst/>
          </a:prstGeom>
        </p:spPr>
      </p:pic>
      <p:pic>
        <p:nvPicPr>
          <p:cNvPr id="75" name="Graphic 74" descr="DNA with solid fill">
            <a:extLst>
              <a:ext uri="{FF2B5EF4-FFF2-40B4-BE49-F238E27FC236}">
                <a16:creationId xmlns:a16="http://schemas.microsoft.com/office/drawing/2014/main" id="{86F02CAF-A960-4CD2-89FF-7668CC5D9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63806">
            <a:off x="10380528" y="3104984"/>
            <a:ext cx="240255" cy="240255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6833C8D9-B445-4F96-B36F-4B0FB5C3CEDB}"/>
              </a:ext>
            </a:extLst>
          </p:cNvPr>
          <p:cNvSpPr/>
          <p:nvPr/>
        </p:nvSpPr>
        <p:spPr bwMode="gray">
          <a:xfrm>
            <a:off x="9669317" y="4249537"/>
            <a:ext cx="288270" cy="27699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7C73DC8-6546-4D47-992F-6835C505498A}"/>
              </a:ext>
            </a:extLst>
          </p:cNvPr>
          <p:cNvCxnSpPr>
            <a:cxnSpLocks/>
            <a:endCxn id="78" idx="1"/>
          </p:cNvCxnSpPr>
          <p:nvPr/>
        </p:nvCxnSpPr>
        <p:spPr>
          <a:xfrm flipV="1">
            <a:off x="10088154" y="4081481"/>
            <a:ext cx="320363" cy="15240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78463C6-F3E8-46B2-B741-E2C8B162DD99}"/>
              </a:ext>
            </a:extLst>
          </p:cNvPr>
          <p:cNvSpPr txBox="1"/>
          <p:nvPr/>
        </p:nvSpPr>
        <p:spPr bwMode="gray">
          <a:xfrm>
            <a:off x="10408517" y="3996842"/>
            <a:ext cx="9789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Tumor cells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E1E15FF-1EFC-4075-993C-FB3F5962970F}"/>
              </a:ext>
            </a:extLst>
          </p:cNvPr>
          <p:cNvSpPr/>
          <p:nvPr/>
        </p:nvSpPr>
        <p:spPr bwMode="gray">
          <a:xfrm>
            <a:off x="9957587" y="4115704"/>
            <a:ext cx="288270" cy="27699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0AD6AF6-078F-4EFF-83D9-48BAB0E9AACD}"/>
              </a:ext>
            </a:extLst>
          </p:cNvPr>
          <p:cNvSpPr/>
          <p:nvPr/>
        </p:nvSpPr>
        <p:spPr bwMode="gray">
          <a:xfrm>
            <a:off x="9957587" y="4393383"/>
            <a:ext cx="288270" cy="27699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1" name="Diamond 80">
            <a:extLst>
              <a:ext uri="{FF2B5EF4-FFF2-40B4-BE49-F238E27FC236}">
                <a16:creationId xmlns:a16="http://schemas.microsoft.com/office/drawing/2014/main" id="{0115D519-FB3A-43EC-BDD7-4C327293CD82}"/>
              </a:ext>
            </a:extLst>
          </p:cNvPr>
          <p:cNvSpPr/>
          <p:nvPr/>
        </p:nvSpPr>
        <p:spPr bwMode="gray">
          <a:xfrm rot="4236994">
            <a:off x="10328419" y="4378164"/>
            <a:ext cx="160194" cy="720080"/>
          </a:xfrm>
          <a:prstGeom prst="diamond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2" name="Diamond 81">
            <a:extLst>
              <a:ext uri="{FF2B5EF4-FFF2-40B4-BE49-F238E27FC236}">
                <a16:creationId xmlns:a16="http://schemas.microsoft.com/office/drawing/2014/main" id="{1DB84CC6-4C90-433F-B451-2F93F3FD30CD}"/>
              </a:ext>
            </a:extLst>
          </p:cNvPr>
          <p:cNvSpPr/>
          <p:nvPr/>
        </p:nvSpPr>
        <p:spPr bwMode="gray">
          <a:xfrm rot="4236994">
            <a:off x="9714831" y="4475332"/>
            <a:ext cx="160194" cy="720080"/>
          </a:xfrm>
          <a:prstGeom prst="diamond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3" name="Diamond 82">
            <a:extLst>
              <a:ext uri="{FF2B5EF4-FFF2-40B4-BE49-F238E27FC236}">
                <a16:creationId xmlns:a16="http://schemas.microsoft.com/office/drawing/2014/main" id="{87016DE9-2C5A-40DF-89BC-F50FFD1E0013}"/>
              </a:ext>
            </a:extLst>
          </p:cNvPr>
          <p:cNvSpPr/>
          <p:nvPr/>
        </p:nvSpPr>
        <p:spPr bwMode="gray">
          <a:xfrm rot="4236994">
            <a:off x="9519787" y="4340856"/>
            <a:ext cx="160194" cy="720080"/>
          </a:xfrm>
          <a:prstGeom prst="diamond">
            <a:avLst/>
          </a:prstGeom>
          <a:solidFill>
            <a:schemeClr val="accent6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C35AFFA-2D00-4329-B5DF-6ACF967305EF}"/>
              </a:ext>
            </a:extLst>
          </p:cNvPr>
          <p:cNvCxnSpPr>
            <a:cxnSpLocks/>
          </p:cNvCxnSpPr>
          <p:nvPr/>
        </p:nvCxnSpPr>
        <p:spPr>
          <a:xfrm>
            <a:off x="10574286" y="4670382"/>
            <a:ext cx="404738" cy="18597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0610075-AF52-4FA1-A9BD-EB065464922B}"/>
              </a:ext>
            </a:extLst>
          </p:cNvPr>
          <p:cNvSpPr txBox="1"/>
          <p:nvPr/>
        </p:nvSpPr>
        <p:spPr bwMode="gray">
          <a:xfrm>
            <a:off x="10774732" y="4848616"/>
            <a:ext cx="9789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Stromal cells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7" name="Graphic 86" descr="DNA with solid fill">
            <a:extLst>
              <a:ext uri="{FF2B5EF4-FFF2-40B4-BE49-F238E27FC236}">
                <a16:creationId xmlns:a16="http://schemas.microsoft.com/office/drawing/2014/main" id="{C21FB6F3-3BA9-43DC-9D64-AF1CAE8EC0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6373" y="4271297"/>
            <a:ext cx="240255" cy="240255"/>
          </a:xfrm>
          <a:prstGeom prst="rect">
            <a:avLst/>
          </a:prstGeom>
        </p:spPr>
      </p:pic>
      <p:pic>
        <p:nvPicPr>
          <p:cNvPr id="88" name="Graphic 87" descr="DNA with solid fill">
            <a:extLst>
              <a:ext uri="{FF2B5EF4-FFF2-40B4-BE49-F238E27FC236}">
                <a16:creationId xmlns:a16="http://schemas.microsoft.com/office/drawing/2014/main" id="{4E9C1F26-ED5D-4EC8-8FFE-FCCA79C6AE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6111" y="4420704"/>
            <a:ext cx="240255" cy="240255"/>
          </a:xfrm>
          <a:prstGeom prst="rect">
            <a:avLst/>
          </a:prstGeom>
        </p:spPr>
      </p:pic>
      <p:pic>
        <p:nvPicPr>
          <p:cNvPr id="89" name="Graphic 88" descr="DNA with solid fill">
            <a:extLst>
              <a:ext uri="{FF2B5EF4-FFF2-40B4-BE49-F238E27FC236}">
                <a16:creationId xmlns:a16="http://schemas.microsoft.com/office/drawing/2014/main" id="{AE9B5DB8-BFE6-441C-9E1C-F1F88BD93F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4643" y="4125450"/>
            <a:ext cx="240255" cy="240255"/>
          </a:xfrm>
          <a:prstGeom prst="rect">
            <a:avLst/>
          </a:prstGeom>
        </p:spPr>
      </p:pic>
      <p:pic>
        <p:nvPicPr>
          <p:cNvPr id="90" name="Graphic 89" descr="DNA with solid fill">
            <a:extLst>
              <a:ext uri="{FF2B5EF4-FFF2-40B4-BE49-F238E27FC236}">
                <a16:creationId xmlns:a16="http://schemas.microsoft.com/office/drawing/2014/main" id="{286D1C5B-B24A-4B35-8E41-6344FC031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63806">
            <a:off x="9680767" y="4716296"/>
            <a:ext cx="240255" cy="240255"/>
          </a:xfrm>
          <a:prstGeom prst="rect">
            <a:avLst/>
          </a:prstGeom>
        </p:spPr>
      </p:pic>
      <p:pic>
        <p:nvPicPr>
          <p:cNvPr id="91" name="Graphic 90" descr="DNA with solid fill">
            <a:extLst>
              <a:ext uri="{FF2B5EF4-FFF2-40B4-BE49-F238E27FC236}">
                <a16:creationId xmlns:a16="http://schemas.microsoft.com/office/drawing/2014/main" id="{0556AB6A-9032-4FCC-8DC9-E1C43CF70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63806">
            <a:off x="9479756" y="4578258"/>
            <a:ext cx="240255" cy="240255"/>
          </a:xfrm>
          <a:prstGeom prst="rect">
            <a:avLst/>
          </a:prstGeom>
        </p:spPr>
      </p:pic>
      <p:pic>
        <p:nvPicPr>
          <p:cNvPr id="92" name="Graphic 91" descr="DNA with solid fill">
            <a:extLst>
              <a:ext uri="{FF2B5EF4-FFF2-40B4-BE49-F238E27FC236}">
                <a16:creationId xmlns:a16="http://schemas.microsoft.com/office/drawing/2014/main" id="{F623F9CC-705D-4542-BA06-A4346B495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063806">
            <a:off x="10281675" y="4621953"/>
            <a:ext cx="240255" cy="240255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AE80093-5CDA-4217-9737-75CCDC305AB9}"/>
              </a:ext>
            </a:extLst>
          </p:cNvPr>
          <p:cNvCxnSpPr>
            <a:cxnSpLocks/>
          </p:cNvCxnSpPr>
          <p:nvPr/>
        </p:nvCxnSpPr>
        <p:spPr>
          <a:xfrm flipH="1" flipV="1">
            <a:off x="9431294" y="2749440"/>
            <a:ext cx="275931" cy="5301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A612822-E2A2-4A49-91DC-5FBAA964C33B}"/>
              </a:ext>
            </a:extLst>
          </p:cNvPr>
          <p:cNvCxnSpPr>
            <a:cxnSpLocks/>
          </p:cNvCxnSpPr>
          <p:nvPr/>
        </p:nvCxnSpPr>
        <p:spPr>
          <a:xfrm flipV="1">
            <a:off x="9697220" y="2730756"/>
            <a:ext cx="28413" cy="14358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2EBB635-3C3C-4862-A49F-D527D761234D}"/>
              </a:ext>
            </a:extLst>
          </p:cNvPr>
          <p:cNvCxnSpPr>
            <a:cxnSpLocks/>
          </p:cNvCxnSpPr>
          <p:nvPr/>
        </p:nvCxnSpPr>
        <p:spPr>
          <a:xfrm flipV="1">
            <a:off x="9311347" y="3152568"/>
            <a:ext cx="28413" cy="14358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CF76EABD-D058-43D6-BF9F-05D7958666CC}"/>
              </a:ext>
            </a:extLst>
          </p:cNvPr>
          <p:cNvSpPr txBox="1"/>
          <p:nvPr/>
        </p:nvSpPr>
        <p:spPr bwMode="gray">
          <a:xfrm>
            <a:off x="7750513" y="4066741"/>
            <a:ext cx="1834838" cy="183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Anti-EGFR agent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D7A748-31DD-4051-8E54-4AD6F3AEE6F5}"/>
              </a:ext>
            </a:extLst>
          </p:cNvPr>
          <p:cNvSpPr txBox="1"/>
          <p:nvPr/>
        </p:nvSpPr>
        <p:spPr bwMode="gray">
          <a:xfrm>
            <a:off x="7276320" y="4540174"/>
            <a:ext cx="1834838" cy="183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Anti-VEGF agent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BB5D3D-1B21-47E4-BB47-1C2B8B9235AE}"/>
              </a:ext>
            </a:extLst>
          </p:cNvPr>
          <p:cNvCxnSpPr>
            <a:cxnSpLocks/>
          </p:cNvCxnSpPr>
          <p:nvPr/>
        </p:nvCxnSpPr>
        <p:spPr>
          <a:xfrm flipH="1" flipV="1">
            <a:off x="8927987" y="4701477"/>
            <a:ext cx="275931" cy="5301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B7C12CA-6C98-4670-AB4A-E4C791C210B5}"/>
              </a:ext>
            </a:extLst>
          </p:cNvPr>
          <p:cNvCxnSpPr>
            <a:cxnSpLocks/>
          </p:cNvCxnSpPr>
          <p:nvPr/>
        </p:nvCxnSpPr>
        <p:spPr>
          <a:xfrm flipH="1" flipV="1">
            <a:off x="9328272" y="4280047"/>
            <a:ext cx="275931" cy="5301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95E80EB-33CC-4872-AA8D-3A313D9CAB11}"/>
              </a:ext>
            </a:extLst>
          </p:cNvPr>
          <p:cNvCxnSpPr>
            <a:cxnSpLocks/>
          </p:cNvCxnSpPr>
          <p:nvPr/>
        </p:nvCxnSpPr>
        <p:spPr>
          <a:xfrm flipV="1">
            <a:off x="9594198" y="4261363"/>
            <a:ext cx="28413" cy="14358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8395A29-4D61-4D76-AFB0-34D91A96D50E}"/>
              </a:ext>
            </a:extLst>
          </p:cNvPr>
          <p:cNvCxnSpPr>
            <a:cxnSpLocks/>
          </p:cNvCxnSpPr>
          <p:nvPr/>
        </p:nvCxnSpPr>
        <p:spPr>
          <a:xfrm flipV="1">
            <a:off x="9208325" y="4683175"/>
            <a:ext cx="28413" cy="14358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3000B2F-96F2-4288-8AE4-519E947EF947}"/>
              </a:ext>
            </a:extLst>
          </p:cNvPr>
          <p:cNvCxnSpPr/>
          <p:nvPr/>
        </p:nvCxnSpPr>
        <p:spPr>
          <a:xfrm>
            <a:off x="9379928" y="4149079"/>
            <a:ext cx="187805" cy="33249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866E988-07A7-4DF1-A864-FA3662B7B375}"/>
              </a:ext>
            </a:extLst>
          </p:cNvPr>
          <p:cNvCxnSpPr>
            <a:cxnSpLocks/>
          </p:cNvCxnSpPr>
          <p:nvPr/>
        </p:nvCxnSpPr>
        <p:spPr>
          <a:xfrm rot="5400000">
            <a:off x="9371005" y="4143513"/>
            <a:ext cx="187805" cy="33249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6" name="Graphic 115" descr="DNA with solid fill">
            <a:extLst>
              <a:ext uri="{FF2B5EF4-FFF2-40B4-BE49-F238E27FC236}">
                <a16:creationId xmlns:a16="http://schemas.microsoft.com/office/drawing/2014/main" id="{EE11460D-AC57-47A5-A35C-7249481334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4341" y="5156068"/>
            <a:ext cx="240255" cy="240255"/>
          </a:xfrm>
          <a:prstGeom prst="rect">
            <a:avLst/>
          </a:prstGeom>
        </p:spPr>
      </p:pic>
      <p:pic>
        <p:nvPicPr>
          <p:cNvPr id="117" name="Graphic 116" descr="DNA with solid fill">
            <a:extLst>
              <a:ext uri="{FF2B5EF4-FFF2-40B4-BE49-F238E27FC236}">
                <a16:creationId xmlns:a16="http://schemas.microsoft.com/office/drawing/2014/main" id="{CD871737-4E2D-4174-8FA9-77D47F365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74340" y="5449890"/>
            <a:ext cx="240255" cy="240255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351901A2-7366-4894-80F0-59AA402BF397}"/>
              </a:ext>
            </a:extLst>
          </p:cNvPr>
          <p:cNvSpPr txBox="1"/>
          <p:nvPr/>
        </p:nvSpPr>
        <p:spPr bwMode="gray">
          <a:xfrm>
            <a:off x="8250148" y="5483541"/>
            <a:ext cx="183483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 degree of mutation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7240BEF-72B1-4728-8090-CAD9815C5A8B}"/>
              </a:ext>
            </a:extLst>
          </p:cNvPr>
          <p:cNvSpPr txBox="1"/>
          <p:nvPr/>
        </p:nvSpPr>
        <p:spPr bwMode="gray">
          <a:xfrm>
            <a:off x="8250148" y="5193824"/>
            <a:ext cx="202231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degree of mutation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6D62A-1331-416F-A249-0DBDF7483108}"/>
              </a:ext>
            </a:extLst>
          </p:cNvPr>
          <p:cNvSpPr txBox="1"/>
          <p:nvPr/>
        </p:nvSpPr>
        <p:spPr bwMode="gray">
          <a:xfrm>
            <a:off x="198184" y="2204863"/>
            <a:ext cx="274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1L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93767C6-3183-4876-B143-DAF2EC81AC5C}"/>
              </a:ext>
            </a:extLst>
          </p:cNvPr>
          <p:cNvSpPr txBox="1"/>
          <p:nvPr/>
        </p:nvSpPr>
        <p:spPr bwMode="gray">
          <a:xfrm>
            <a:off x="198184" y="4331148"/>
            <a:ext cx="2743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2L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947578-13AF-416A-BB87-BECAE61534B1}"/>
              </a:ext>
            </a:extLst>
          </p:cNvPr>
          <p:cNvGrpSpPr/>
          <p:nvPr/>
        </p:nvGrpSpPr>
        <p:grpSpPr>
          <a:xfrm>
            <a:off x="5589995" y="5314802"/>
            <a:ext cx="570985" cy="706486"/>
            <a:chOff x="8194626" y="7038803"/>
            <a:chExt cx="1418267" cy="1754837"/>
          </a:xfrm>
        </p:grpSpPr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00E689C8-C58B-4E0E-89E3-1971DB37AF7B}"/>
                </a:ext>
              </a:extLst>
            </p:cNvPr>
            <p:cNvSpPr>
              <a:spLocks/>
            </p:cNvSpPr>
            <p:nvPr/>
          </p:nvSpPr>
          <p:spPr bwMode="auto">
            <a:xfrm rot="4620268">
              <a:off x="8136613" y="7822101"/>
              <a:ext cx="641120" cy="525093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  <a:gd name="connsiteX0" fmla="*/ 5532 w 10283"/>
                <a:gd name="connsiteY0" fmla="*/ 9943 h 9956"/>
                <a:gd name="connsiteX1" fmla="*/ 1855 w 10283"/>
                <a:gd name="connsiteY1" fmla="*/ 8753 h 9956"/>
                <a:gd name="connsiteX2" fmla="*/ 177 w 10283"/>
                <a:gd name="connsiteY2" fmla="*/ 6493 h 9956"/>
                <a:gd name="connsiteX3" fmla="*/ 74 w 10283"/>
                <a:gd name="connsiteY3" fmla="*/ 4340 h 9956"/>
                <a:gd name="connsiteX4" fmla="*/ 1648 w 10283"/>
                <a:gd name="connsiteY4" fmla="*/ 1287 h 9956"/>
                <a:gd name="connsiteX5" fmla="*/ 3855 w 10283"/>
                <a:gd name="connsiteY5" fmla="*/ 172 h 9956"/>
                <a:gd name="connsiteX6" fmla="*/ 5093 w 10283"/>
                <a:gd name="connsiteY6" fmla="*/ 5 h 9956"/>
                <a:gd name="connsiteX7" fmla="*/ 7623 w 10283"/>
                <a:gd name="connsiteY7" fmla="*/ 1058 h 9956"/>
                <a:gd name="connsiteX8" fmla="*/ 10065 w 10283"/>
                <a:gd name="connsiteY8" fmla="*/ 3489 h 9956"/>
                <a:gd name="connsiteX9" fmla="*/ 8745 w 10283"/>
                <a:gd name="connsiteY9" fmla="*/ 8142 h 9956"/>
                <a:gd name="connsiteX10" fmla="*/ 6126 w 10283"/>
                <a:gd name="connsiteY10" fmla="*/ 9943 h 9956"/>
                <a:gd name="connsiteX11" fmla="*/ 5532 w 10283"/>
                <a:gd name="connsiteY11" fmla="*/ 9943 h 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83" h="9956">
                  <a:moveTo>
                    <a:pt x="5532" y="9943"/>
                  </a:moveTo>
                  <a:cubicBezTo>
                    <a:pt x="4229" y="9898"/>
                    <a:pt x="2990" y="9547"/>
                    <a:pt x="1855" y="8753"/>
                  </a:cubicBezTo>
                  <a:cubicBezTo>
                    <a:pt x="1106" y="8234"/>
                    <a:pt x="474" y="7516"/>
                    <a:pt x="177" y="6493"/>
                  </a:cubicBezTo>
                  <a:cubicBezTo>
                    <a:pt x="-29" y="5776"/>
                    <a:pt x="-42" y="5073"/>
                    <a:pt x="74" y="4340"/>
                  </a:cubicBezTo>
                  <a:cubicBezTo>
                    <a:pt x="268" y="3073"/>
                    <a:pt x="797" y="2050"/>
                    <a:pt x="1648" y="1287"/>
                  </a:cubicBezTo>
                  <a:cubicBezTo>
                    <a:pt x="2293" y="692"/>
                    <a:pt x="3003" y="264"/>
                    <a:pt x="3855" y="172"/>
                  </a:cubicBezTo>
                  <a:cubicBezTo>
                    <a:pt x="4268" y="127"/>
                    <a:pt x="4668" y="-26"/>
                    <a:pt x="5093" y="5"/>
                  </a:cubicBezTo>
                  <a:cubicBezTo>
                    <a:pt x="6023" y="50"/>
                    <a:pt x="6794" y="477"/>
                    <a:pt x="7623" y="1058"/>
                  </a:cubicBezTo>
                  <a:cubicBezTo>
                    <a:pt x="8452" y="1639"/>
                    <a:pt x="9704" y="2557"/>
                    <a:pt x="10065" y="3489"/>
                  </a:cubicBezTo>
                  <a:cubicBezTo>
                    <a:pt x="10736" y="5229"/>
                    <a:pt x="9739" y="6661"/>
                    <a:pt x="8745" y="8142"/>
                  </a:cubicBezTo>
                  <a:cubicBezTo>
                    <a:pt x="8074" y="9150"/>
                    <a:pt x="7184" y="9745"/>
                    <a:pt x="6126" y="9943"/>
                  </a:cubicBezTo>
                  <a:cubicBezTo>
                    <a:pt x="5932" y="9974"/>
                    <a:pt x="5726" y="9943"/>
                    <a:pt x="5532" y="99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8" name="Oval 11">
              <a:extLst>
                <a:ext uri="{FF2B5EF4-FFF2-40B4-BE49-F238E27FC236}">
                  <a16:creationId xmlns:a16="http://schemas.microsoft.com/office/drawing/2014/main" id="{15A39712-0730-4FE8-8B1A-7473BE3030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268">
              <a:off x="8447259" y="7933708"/>
              <a:ext cx="148664" cy="149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AA2255B0-10AF-4961-8F13-E89F356E66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178896" y="7240562"/>
              <a:ext cx="593727" cy="545128"/>
            </a:xfrm>
            <a:custGeom>
              <a:avLst/>
              <a:gdLst>
                <a:gd name="T0" fmla="*/ 567 w 761"/>
                <a:gd name="T1" fmla="*/ 602 h 668"/>
                <a:gd name="T2" fmla="*/ 278 w 761"/>
                <a:gd name="T3" fmla="*/ 662 h 668"/>
                <a:gd name="T4" fmla="*/ 95 w 761"/>
                <a:gd name="T5" fmla="*/ 588 h 668"/>
                <a:gd name="T6" fmla="*/ 23 w 761"/>
                <a:gd name="T7" fmla="*/ 466 h 668"/>
                <a:gd name="T8" fmla="*/ 42 w 761"/>
                <a:gd name="T9" fmla="*/ 232 h 668"/>
                <a:gd name="T10" fmla="*/ 162 w 761"/>
                <a:gd name="T11" fmla="*/ 90 h 668"/>
                <a:gd name="T12" fmla="*/ 242 w 761"/>
                <a:gd name="T13" fmla="*/ 36 h 668"/>
                <a:gd name="T14" fmla="*/ 448 w 761"/>
                <a:gd name="T15" fmla="*/ 9 h 668"/>
                <a:gd name="T16" fmla="*/ 630 w 761"/>
                <a:gd name="T17" fmla="*/ 84 h 668"/>
                <a:gd name="T18" fmla="*/ 736 w 761"/>
                <a:gd name="T19" fmla="*/ 385 h 668"/>
                <a:gd name="T20" fmla="*/ 608 w 761"/>
                <a:gd name="T21" fmla="*/ 581 h 668"/>
                <a:gd name="T22" fmla="*/ 567 w 761"/>
                <a:gd name="T23" fmla="*/ 602 h 668"/>
                <a:gd name="connsiteX0" fmla="*/ 7328 w 9609"/>
                <a:gd name="connsiteY0" fmla="*/ 9003 h 9915"/>
                <a:gd name="connsiteX1" fmla="*/ 3530 w 9609"/>
                <a:gd name="connsiteY1" fmla="*/ 9901 h 9915"/>
                <a:gd name="connsiteX2" fmla="*/ 1125 w 9609"/>
                <a:gd name="connsiteY2" fmla="*/ 8793 h 9915"/>
                <a:gd name="connsiteX3" fmla="*/ 179 w 9609"/>
                <a:gd name="connsiteY3" fmla="*/ 6967 h 9915"/>
                <a:gd name="connsiteX4" fmla="*/ 429 w 9609"/>
                <a:gd name="connsiteY4" fmla="*/ 3464 h 9915"/>
                <a:gd name="connsiteX5" fmla="*/ 2006 w 9609"/>
                <a:gd name="connsiteY5" fmla="*/ 1338 h 9915"/>
                <a:gd name="connsiteX6" fmla="*/ 3057 w 9609"/>
                <a:gd name="connsiteY6" fmla="*/ 530 h 9915"/>
                <a:gd name="connsiteX7" fmla="*/ 5764 w 9609"/>
                <a:gd name="connsiteY7" fmla="*/ 126 h 9915"/>
                <a:gd name="connsiteX8" fmla="*/ 7549 w 9609"/>
                <a:gd name="connsiteY8" fmla="*/ 2311 h 9915"/>
                <a:gd name="connsiteX9" fmla="*/ 9548 w 9609"/>
                <a:gd name="connsiteY9" fmla="*/ 5754 h 9915"/>
                <a:gd name="connsiteX10" fmla="*/ 7866 w 9609"/>
                <a:gd name="connsiteY10" fmla="*/ 8689 h 9915"/>
                <a:gd name="connsiteX11" fmla="*/ 7328 w 9609"/>
                <a:gd name="connsiteY11" fmla="*/ 9003 h 9915"/>
                <a:gd name="connsiteX0" fmla="*/ 7626 w 10056"/>
                <a:gd name="connsiteY0" fmla="*/ 9080 h 10000"/>
                <a:gd name="connsiteX1" fmla="*/ 3674 w 10056"/>
                <a:gd name="connsiteY1" fmla="*/ 9986 h 10000"/>
                <a:gd name="connsiteX2" fmla="*/ 1171 w 10056"/>
                <a:gd name="connsiteY2" fmla="*/ 8868 h 10000"/>
                <a:gd name="connsiteX3" fmla="*/ 186 w 10056"/>
                <a:gd name="connsiteY3" fmla="*/ 7027 h 10000"/>
                <a:gd name="connsiteX4" fmla="*/ 446 w 10056"/>
                <a:gd name="connsiteY4" fmla="*/ 3494 h 10000"/>
                <a:gd name="connsiteX5" fmla="*/ 2088 w 10056"/>
                <a:gd name="connsiteY5" fmla="*/ 1349 h 10000"/>
                <a:gd name="connsiteX6" fmla="*/ 3181 w 10056"/>
                <a:gd name="connsiteY6" fmla="*/ 535 h 10000"/>
                <a:gd name="connsiteX7" fmla="*/ 5999 w 10056"/>
                <a:gd name="connsiteY7" fmla="*/ 127 h 10000"/>
                <a:gd name="connsiteX8" fmla="*/ 7856 w 10056"/>
                <a:gd name="connsiteY8" fmla="*/ 2331 h 10000"/>
                <a:gd name="connsiteX9" fmla="*/ 9937 w 10056"/>
                <a:gd name="connsiteY9" fmla="*/ 5803 h 10000"/>
                <a:gd name="connsiteX10" fmla="*/ 8186 w 10056"/>
                <a:gd name="connsiteY10" fmla="*/ 8763 h 10000"/>
                <a:gd name="connsiteX11" fmla="*/ 7626 w 10056"/>
                <a:gd name="connsiteY11" fmla="*/ 9080 h 10000"/>
                <a:gd name="connsiteX0" fmla="*/ 7626 w 9647"/>
                <a:gd name="connsiteY0" fmla="*/ 9080 h 10000"/>
                <a:gd name="connsiteX1" fmla="*/ 3674 w 9647"/>
                <a:gd name="connsiteY1" fmla="*/ 9986 h 10000"/>
                <a:gd name="connsiteX2" fmla="*/ 1171 w 9647"/>
                <a:gd name="connsiteY2" fmla="*/ 8868 h 10000"/>
                <a:gd name="connsiteX3" fmla="*/ 186 w 9647"/>
                <a:gd name="connsiteY3" fmla="*/ 7027 h 10000"/>
                <a:gd name="connsiteX4" fmla="*/ 446 w 9647"/>
                <a:gd name="connsiteY4" fmla="*/ 3494 h 10000"/>
                <a:gd name="connsiteX5" fmla="*/ 2088 w 9647"/>
                <a:gd name="connsiteY5" fmla="*/ 1349 h 10000"/>
                <a:gd name="connsiteX6" fmla="*/ 3181 w 9647"/>
                <a:gd name="connsiteY6" fmla="*/ 535 h 10000"/>
                <a:gd name="connsiteX7" fmla="*/ 5999 w 9647"/>
                <a:gd name="connsiteY7" fmla="*/ 127 h 10000"/>
                <a:gd name="connsiteX8" fmla="*/ 7856 w 9647"/>
                <a:gd name="connsiteY8" fmla="*/ 2331 h 10000"/>
                <a:gd name="connsiteX9" fmla="*/ 9597 w 9647"/>
                <a:gd name="connsiteY9" fmla="*/ 5910 h 10000"/>
                <a:gd name="connsiteX10" fmla="*/ 8186 w 9647"/>
                <a:gd name="connsiteY10" fmla="*/ 8763 h 10000"/>
                <a:gd name="connsiteX11" fmla="*/ 7626 w 9647"/>
                <a:gd name="connsiteY11" fmla="*/ 9080 h 10000"/>
                <a:gd name="connsiteX0" fmla="*/ 7905 w 10442"/>
                <a:gd name="connsiteY0" fmla="*/ 9080 h 10000"/>
                <a:gd name="connsiteX1" fmla="*/ 3808 w 10442"/>
                <a:gd name="connsiteY1" fmla="*/ 9986 h 10000"/>
                <a:gd name="connsiteX2" fmla="*/ 1214 w 10442"/>
                <a:gd name="connsiteY2" fmla="*/ 8868 h 10000"/>
                <a:gd name="connsiteX3" fmla="*/ 193 w 10442"/>
                <a:gd name="connsiteY3" fmla="*/ 7027 h 10000"/>
                <a:gd name="connsiteX4" fmla="*/ 462 w 10442"/>
                <a:gd name="connsiteY4" fmla="*/ 3494 h 10000"/>
                <a:gd name="connsiteX5" fmla="*/ 2164 w 10442"/>
                <a:gd name="connsiteY5" fmla="*/ 1349 h 10000"/>
                <a:gd name="connsiteX6" fmla="*/ 3297 w 10442"/>
                <a:gd name="connsiteY6" fmla="*/ 535 h 10000"/>
                <a:gd name="connsiteX7" fmla="*/ 6219 w 10442"/>
                <a:gd name="connsiteY7" fmla="*/ 127 h 10000"/>
                <a:gd name="connsiteX8" fmla="*/ 8143 w 10442"/>
                <a:gd name="connsiteY8" fmla="*/ 2331 h 10000"/>
                <a:gd name="connsiteX9" fmla="*/ 9948 w 10442"/>
                <a:gd name="connsiteY9" fmla="*/ 5910 h 10000"/>
                <a:gd name="connsiteX10" fmla="*/ 8486 w 10442"/>
                <a:gd name="connsiteY10" fmla="*/ 8763 h 10000"/>
                <a:gd name="connsiteX11" fmla="*/ 7905 w 10442"/>
                <a:gd name="connsiteY11" fmla="*/ 9080 h 10000"/>
                <a:gd name="connsiteX0" fmla="*/ 7905 w 10442"/>
                <a:gd name="connsiteY0" fmla="*/ 9065 h 9985"/>
                <a:gd name="connsiteX1" fmla="*/ 3808 w 10442"/>
                <a:gd name="connsiteY1" fmla="*/ 9971 h 9985"/>
                <a:gd name="connsiteX2" fmla="*/ 1214 w 10442"/>
                <a:gd name="connsiteY2" fmla="*/ 8853 h 9985"/>
                <a:gd name="connsiteX3" fmla="*/ 193 w 10442"/>
                <a:gd name="connsiteY3" fmla="*/ 7012 h 9985"/>
                <a:gd name="connsiteX4" fmla="*/ 462 w 10442"/>
                <a:gd name="connsiteY4" fmla="*/ 3479 h 9985"/>
                <a:gd name="connsiteX5" fmla="*/ 3524 w 10442"/>
                <a:gd name="connsiteY5" fmla="*/ 2191 h 9985"/>
                <a:gd name="connsiteX6" fmla="*/ 3297 w 10442"/>
                <a:gd name="connsiteY6" fmla="*/ 520 h 9985"/>
                <a:gd name="connsiteX7" fmla="*/ 6219 w 10442"/>
                <a:gd name="connsiteY7" fmla="*/ 112 h 9985"/>
                <a:gd name="connsiteX8" fmla="*/ 8143 w 10442"/>
                <a:gd name="connsiteY8" fmla="*/ 2316 h 9985"/>
                <a:gd name="connsiteX9" fmla="*/ 9948 w 10442"/>
                <a:gd name="connsiteY9" fmla="*/ 5895 h 9985"/>
                <a:gd name="connsiteX10" fmla="*/ 8486 w 10442"/>
                <a:gd name="connsiteY10" fmla="*/ 8748 h 9985"/>
                <a:gd name="connsiteX11" fmla="*/ 7905 w 10442"/>
                <a:gd name="connsiteY11" fmla="*/ 9065 h 9985"/>
                <a:gd name="connsiteX0" fmla="*/ 7570 w 10029"/>
                <a:gd name="connsiteY0" fmla="*/ 9070 h 9991"/>
                <a:gd name="connsiteX1" fmla="*/ 3647 w 10029"/>
                <a:gd name="connsiteY1" fmla="*/ 9977 h 9991"/>
                <a:gd name="connsiteX2" fmla="*/ 1163 w 10029"/>
                <a:gd name="connsiteY2" fmla="*/ 8857 h 9991"/>
                <a:gd name="connsiteX3" fmla="*/ 185 w 10029"/>
                <a:gd name="connsiteY3" fmla="*/ 7014 h 9991"/>
                <a:gd name="connsiteX4" fmla="*/ 442 w 10029"/>
                <a:gd name="connsiteY4" fmla="*/ 3475 h 9991"/>
                <a:gd name="connsiteX5" fmla="*/ 3375 w 10029"/>
                <a:gd name="connsiteY5" fmla="*/ 2185 h 9991"/>
                <a:gd name="connsiteX6" fmla="*/ 3157 w 10029"/>
                <a:gd name="connsiteY6" fmla="*/ 512 h 9991"/>
                <a:gd name="connsiteX7" fmla="*/ 5956 w 10029"/>
                <a:gd name="connsiteY7" fmla="*/ 103 h 9991"/>
                <a:gd name="connsiteX8" fmla="*/ 8015 w 10029"/>
                <a:gd name="connsiteY8" fmla="*/ 2189 h 9991"/>
                <a:gd name="connsiteX9" fmla="*/ 9527 w 10029"/>
                <a:gd name="connsiteY9" fmla="*/ 5895 h 9991"/>
                <a:gd name="connsiteX10" fmla="*/ 8127 w 10029"/>
                <a:gd name="connsiteY10" fmla="*/ 8752 h 9991"/>
                <a:gd name="connsiteX11" fmla="*/ 7570 w 10029"/>
                <a:gd name="connsiteY11" fmla="*/ 9070 h 9991"/>
                <a:gd name="connsiteX0" fmla="*/ 7548 w 9993"/>
                <a:gd name="connsiteY0" fmla="*/ 9256 h 10178"/>
                <a:gd name="connsiteX1" fmla="*/ 3636 w 9993"/>
                <a:gd name="connsiteY1" fmla="*/ 10164 h 10178"/>
                <a:gd name="connsiteX2" fmla="*/ 1160 w 9993"/>
                <a:gd name="connsiteY2" fmla="*/ 9043 h 10178"/>
                <a:gd name="connsiteX3" fmla="*/ 184 w 9993"/>
                <a:gd name="connsiteY3" fmla="*/ 7198 h 10178"/>
                <a:gd name="connsiteX4" fmla="*/ 441 w 9993"/>
                <a:gd name="connsiteY4" fmla="*/ 3656 h 10178"/>
                <a:gd name="connsiteX5" fmla="*/ 3365 w 9993"/>
                <a:gd name="connsiteY5" fmla="*/ 2365 h 10178"/>
                <a:gd name="connsiteX6" fmla="*/ 3148 w 9993"/>
                <a:gd name="connsiteY6" fmla="*/ 690 h 10178"/>
                <a:gd name="connsiteX7" fmla="*/ 6264 w 9993"/>
                <a:gd name="connsiteY7" fmla="*/ 80 h 10178"/>
                <a:gd name="connsiteX8" fmla="*/ 7992 w 9993"/>
                <a:gd name="connsiteY8" fmla="*/ 2369 h 10178"/>
                <a:gd name="connsiteX9" fmla="*/ 9499 w 9993"/>
                <a:gd name="connsiteY9" fmla="*/ 6078 h 10178"/>
                <a:gd name="connsiteX10" fmla="*/ 8103 w 9993"/>
                <a:gd name="connsiteY10" fmla="*/ 8938 h 10178"/>
                <a:gd name="connsiteX11" fmla="*/ 7548 w 9993"/>
                <a:gd name="connsiteY11" fmla="*/ 9256 h 10178"/>
                <a:gd name="connsiteX0" fmla="*/ 7553 w 10000"/>
                <a:gd name="connsiteY0" fmla="*/ 9094 h 10066"/>
                <a:gd name="connsiteX1" fmla="*/ 3639 w 10000"/>
                <a:gd name="connsiteY1" fmla="*/ 9986 h 10066"/>
                <a:gd name="connsiteX2" fmla="*/ 836 w 10000"/>
                <a:gd name="connsiteY2" fmla="*/ 9518 h 10066"/>
                <a:gd name="connsiteX3" fmla="*/ 184 w 10000"/>
                <a:gd name="connsiteY3" fmla="*/ 7072 h 10066"/>
                <a:gd name="connsiteX4" fmla="*/ 441 w 10000"/>
                <a:gd name="connsiteY4" fmla="*/ 3592 h 10066"/>
                <a:gd name="connsiteX5" fmla="*/ 3367 w 10000"/>
                <a:gd name="connsiteY5" fmla="*/ 2324 h 10066"/>
                <a:gd name="connsiteX6" fmla="*/ 3150 w 10000"/>
                <a:gd name="connsiteY6" fmla="*/ 678 h 10066"/>
                <a:gd name="connsiteX7" fmla="*/ 6268 w 10000"/>
                <a:gd name="connsiteY7" fmla="*/ 79 h 10066"/>
                <a:gd name="connsiteX8" fmla="*/ 7998 w 10000"/>
                <a:gd name="connsiteY8" fmla="*/ 2328 h 10066"/>
                <a:gd name="connsiteX9" fmla="*/ 9506 w 10000"/>
                <a:gd name="connsiteY9" fmla="*/ 5972 h 10066"/>
                <a:gd name="connsiteX10" fmla="*/ 8109 w 10000"/>
                <a:gd name="connsiteY10" fmla="*/ 8782 h 10066"/>
                <a:gd name="connsiteX11" fmla="*/ 7553 w 10000"/>
                <a:gd name="connsiteY11" fmla="*/ 9094 h 1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66">
                  <a:moveTo>
                    <a:pt x="7553" y="9094"/>
                  </a:moveTo>
                  <a:cubicBezTo>
                    <a:pt x="6322" y="9735"/>
                    <a:pt x="4758" y="9915"/>
                    <a:pt x="3639" y="9986"/>
                  </a:cubicBezTo>
                  <a:cubicBezTo>
                    <a:pt x="2520" y="10057"/>
                    <a:pt x="1526" y="10263"/>
                    <a:pt x="836" y="9518"/>
                  </a:cubicBezTo>
                  <a:cubicBezTo>
                    <a:pt x="360" y="9014"/>
                    <a:pt x="374" y="7772"/>
                    <a:pt x="184" y="7072"/>
                  </a:cubicBezTo>
                  <a:cubicBezTo>
                    <a:pt x="-127" y="5881"/>
                    <a:pt x="-46" y="4707"/>
                    <a:pt x="441" y="3592"/>
                  </a:cubicBezTo>
                  <a:cubicBezTo>
                    <a:pt x="809" y="2744"/>
                    <a:pt x="2608" y="2844"/>
                    <a:pt x="3367" y="2324"/>
                  </a:cubicBezTo>
                  <a:cubicBezTo>
                    <a:pt x="3734" y="2072"/>
                    <a:pt x="2667" y="1052"/>
                    <a:pt x="3150" y="678"/>
                  </a:cubicBezTo>
                  <a:cubicBezTo>
                    <a:pt x="3634" y="304"/>
                    <a:pt x="5460" y="-196"/>
                    <a:pt x="6268" y="79"/>
                  </a:cubicBezTo>
                  <a:cubicBezTo>
                    <a:pt x="7076" y="353"/>
                    <a:pt x="7458" y="1345"/>
                    <a:pt x="7998" y="2328"/>
                  </a:cubicBezTo>
                  <a:cubicBezTo>
                    <a:pt x="8537" y="3310"/>
                    <a:pt x="11049" y="1204"/>
                    <a:pt x="9506" y="5972"/>
                  </a:cubicBezTo>
                  <a:cubicBezTo>
                    <a:pt x="9275" y="7192"/>
                    <a:pt x="9017" y="8053"/>
                    <a:pt x="8109" y="8782"/>
                  </a:cubicBezTo>
                  <a:cubicBezTo>
                    <a:pt x="7948" y="8915"/>
                    <a:pt x="7744" y="9004"/>
                    <a:pt x="7553" y="909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6543371D-2764-45EA-9134-7DCB9D2F82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237904" y="7382556"/>
              <a:ext cx="437759" cy="268053"/>
            </a:xfrm>
            <a:custGeom>
              <a:avLst/>
              <a:gdLst>
                <a:gd name="T0" fmla="*/ 527 w 544"/>
                <a:gd name="T1" fmla="*/ 108 h 333"/>
                <a:gd name="T2" fmla="*/ 303 w 544"/>
                <a:gd name="T3" fmla="*/ 301 h 333"/>
                <a:gd name="T4" fmla="*/ 17 w 544"/>
                <a:gd name="T5" fmla="*/ 225 h 333"/>
                <a:gd name="T6" fmla="*/ 241 w 544"/>
                <a:gd name="T7" fmla="*/ 32 h 333"/>
                <a:gd name="T8" fmla="*/ 527 w 544"/>
                <a:gd name="T9" fmla="*/ 10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33">
                  <a:moveTo>
                    <a:pt x="527" y="108"/>
                  </a:moveTo>
                  <a:cubicBezTo>
                    <a:pt x="544" y="182"/>
                    <a:pt x="444" y="269"/>
                    <a:pt x="303" y="301"/>
                  </a:cubicBezTo>
                  <a:cubicBezTo>
                    <a:pt x="162" y="333"/>
                    <a:pt x="34" y="299"/>
                    <a:pt x="17" y="225"/>
                  </a:cubicBezTo>
                  <a:cubicBezTo>
                    <a:pt x="0" y="151"/>
                    <a:pt x="100" y="64"/>
                    <a:pt x="241" y="32"/>
                  </a:cubicBezTo>
                  <a:cubicBezTo>
                    <a:pt x="382" y="0"/>
                    <a:pt x="510" y="34"/>
                    <a:pt x="5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2F1F6B5E-6809-4861-8AE8-61DCD008D6A1}"/>
                </a:ext>
              </a:extLst>
            </p:cNvPr>
            <p:cNvSpPr>
              <a:spLocks/>
            </p:cNvSpPr>
            <p:nvPr/>
          </p:nvSpPr>
          <p:spPr bwMode="auto">
            <a:xfrm rot="16018197">
              <a:off x="8588294" y="7004210"/>
              <a:ext cx="566626" cy="635811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  <a:gd name="connsiteX0" fmla="*/ 5532 w 9524"/>
                <a:gd name="connsiteY0" fmla="*/ 9999 h 10012"/>
                <a:gd name="connsiteX1" fmla="*/ 1855 w 9524"/>
                <a:gd name="connsiteY1" fmla="*/ 8809 h 10012"/>
                <a:gd name="connsiteX2" fmla="*/ 177 w 9524"/>
                <a:gd name="connsiteY2" fmla="*/ 6549 h 10012"/>
                <a:gd name="connsiteX3" fmla="*/ 74 w 9524"/>
                <a:gd name="connsiteY3" fmla="*/ 4396 h 10012"/>
                <a:gd name="connsiteX4" fmla="*/ 1648 w 9524"/>
                <a:gd name="connsiteY4" fmla="*/ 1343 h 10012"/>
                <a:gd name="connsiteX5" fmla="*/ 3855 w 9524"/>
                <a:gd name="connsiteY5" fmla="*/ 228 h 10012"/>
                <a:gd name="connsiteX6" fmla="*/ 5093 w 9524"/>
                <a:gd name="connsiteY6" fmla="*/ 61 h 10012"/>
                <a:gd name="connsiteX7" fmla="*/ 7623 w 9524"/>
                <a:gd name="connsiteY7" fmla="*/ 1114 h 10012"/>
                <a:gd name="connsiteX8" fmla="*/ 9047 w 9524"/>
                <a:gd name="connsiteY8" fmla="*/ 266 h 10012"/>
                <a:gd name="connsiteX9" fmla="*/ 8745 w 9524"/>
                <a:gd name="connsiteY9" fmla="*/ 8198 h 10012"/>
                <a:gd name="connsiteX10" fmla="*/ 6126 w 9524"/>
                <a:gd name="connsiteY10" fmla="*/ 9999 h 10012"/>
                <a:gd name="connsiteX11" fmla="*/ 5532 w 9524"/>
                <a:gd name="connsiteY11" fmla="*/ 9999 h 10012"/>
                <a:gd name="connsiteX0" fmla="*/ 5807 w 9807"/>
                <a:gd name="connsiteY0" fmla="*/ 10618 h 10631"/>
                <a:gd name="connsiteX1" fmla="*/ 1947 w 9807"/>
                <a:gd name="connsiteY1" fmla="*/ 9429 h 10631"/>
                <a:gd name="connsiteX2" fmla="*/ 185 w 9807"/>
                <a:gd name="connsiteY2" fmla="*/ 7172 h 10631"/>
                <a:gd name="connsiteX3" fmla="*/ 77 w 9807"/>
                <a:gd name="connsiteY3" fmla="*/ 5022 h 10631"/>
                <a:gd name="connsiteX4" fmla="*/ 1729 w 9807"/>
                <a:gd name="connsiteY4" fmla="*/ 1972 h 10631"/>
                <a:gd name="connsiteX5" fmla="*/ 4047 w 9807"/>
                <a:gd name="connsiteY5" fmla="*/ 859 h 10631"/>
                <a:gd name="connsiteX6" fmla="*/ 5347 w 9807"/>
                <a:gd name="connsiteY6" fmla="*/ 692 h 10631"/>
                <a:gd name="connsiteX7" fmla="*/ 8005 w 9807"/>
                <a:gd name="connsiteY7" fmla="*/ 159 h 10631"/>
                <a:gd name="connsiteX8" fmla="*/ 9498 w 9807"/>
                <a:gd name="connsiteY8" fmla="*/ 897 h 10631"/>
                <a:gd name="connsiteX9" fmla="*/ 9181 w 9807"/>
                <a:gd name="connsiteY9" fmla="*/ 8819 h 10631"/>
                <a:gd name="connsiteX10" fmla="*/ 6431 w 9807"/>
                <a:gd name="connsiteY10" fmla="*/ 10618 h 10631"/>
                <a:gd name="connsiteX11" fmla="*/ 5807 w 9807"/>
                <a:gd name="connsiteY11" fmla="*/ 10618 h 10631"/>
                <a:gd name="connsiteX0" fmla="*/ 5921 w 9704"/>
                <a:gd name="connsiteY0" fmla="*/ 10012 h 10024"/>
                <a:gd name="connsiteX1" fmla="*/ 1985 w 9704"/>
                <a:gd name="connsiteY1" fmla="*/ 8893 h 10024"/>
                <a:gd name="connsiteX2" fmla="*/ 189 w 9704"/>
                <a:gd name="connsiteY2" fmla="*/ 6770 h 10024"/>
                <a:gd name="connsiteX3" fmla="*/ 79 w 9704"/>
                <a:gd name="connsiteY3" fmla="*/ 4748 h 10024"/>
                <a:gd name="connsiteX4" fmla="*/ 1763 w 9704"/>
                <a:gd name="connsiteY4" fmla="*/ 1879 h 10024"/>
                <a:gd name="connsiteX5" fmla="*/ 4127 w 9704"/>
                <a:gd name="connsiteY5" fmla="*/ 832 h 10024"/>
                <a:gd name="connsiteX6" fmla="*/ 5452 w 9704"/>
                <a:gd name="connsiteY6" fmla="*/ 675 h 10024"/>
                <a:gd name="connsiteX7" fmla="*/ 8163 w 9704"/>
                <a:gd name="connsiteY7" fmla="*/ 174 h 10024"/>
                <a:gd name="connsiteX8" fmla="*/ 9685 w 9704"/>
                <a:gd name="connsiteY8" fmla="*/ 868 h 10024"/>
                <a:gd name="connsiteX9" fmla="*/ 8606 w 9704"/>
                <a:gd name="connsiteY9" fmla="*/ 8699 h 10024"/>
                <a:gd name="connsiteX10" fmla="*/ 6558 w 9704"/>
                <a:gd name="connsiteY10" fmla="*/ 10012 h 10024"/>
                <a:gd name="connsiteX11" fmla="*/ 5921 w 9704"/>
                <a:gd name="connsiteY11" fmla="*/ 10012 h 10024"/>
                <a:gd name="connsiteX0" fmla="*/ 6102 w 10000"/>
                <a:gd name="connsiteY0" fmla="*/ 9988 h 10000"/>
                <a:gd name="connsiteX1" fmla="*/ 2046 w 10000"/>
                <a:gd name="connsiteY1" fmla="*/ 8872 h 10000"/>
                <a:gd name="connsiteX2" fmla="*/ 195 w 10000"/>
                <a:gd name="connsiteY2" fmla="*/ 6754 h 10000"/>
                <a:gd name="connsiteX3" fmla="*/ 81 w 10000"/>
                <a:gd name="connsiteY3" fmla="*/ 4737 h 10000"/>
                <a:gd name="connsiteX4" fmla="*/ 1817 w 10000"/>
                <a:gd name="connsiteY4" fmla="*/ 1875 h 10000"/>
                <a:gd name="connsiteX5" fmla="*/ 4253 w 10000"/>
                <a:gd name="connsiteY5" fmla="*/ 830 h 10000"/>
                <a:gd name="connsiteX6" fmla="*/ 5618 w 10000"/>
                <a:gd name="connsiteY6" fmla="*/ 673 h 10000"/>
                <a:gd name="connsiteX7" fmla="*/ 8412 w 10000"/>
                <a:gd name="connsiteY7" fmla="*/ 174 h 10000"/>
                <a:gd name="connsiteX8" fmla="*/ 9980 w 10000"/>
                <a:gd name="connsiteY8" fmla="*/ 866 h 10000"/>
                <a:gd name="connsiteX9" fmla="*/ 8869 w 10000"/>
                <a:gd name="connsiteY9" fmla="*/ 8678 h 10000"/>
                <a:gd name="connsiteX10" fmla="*/ 6758 w 10000"/>
                <a:gd name="connsiteY10" fmla="*/ 9988 h 10000"/>
                <a:gd name="connsiteX11" fmla="*/ 6102 w 10000"/>
                <a:gd name="connsiteY11" fmla="*/ 9988 h 10000"/>
                <a:gd name="connsiteX0" fmla="*/ 6102 w 10000"/>
                <a:gd name="connsiteY0" fmla="*/ 9988 h 11209"/>
                <a:gd name="connsiteX1" fmla="*/ 2046 w 10000"/>
                <a:gd name="connsiteY1" fmla="*/ 8872 h 11209"/>
                <a:gd name="connsiteX2" fmla="*/ 195 w 10000"/>
                <a:gd name="connsiteY2" fmla="*/ 6754 h 11209"/>
                <a:gd name="connsiteX3" fmla="*/ 81 w 10000"/>
                <a:gd name="connsiteY3" fmla="*/ 4737 h 11209"/>
                <a:gd name="connsiteX4" fmla="*/ 1817 w 10000"/>
                <a:gd name="connsiteY4" fmla="*/ 1875 h 11209"/>
                <a:gd name="connsiteX5" fmla="*/ 4253 w 10000"/>
                <a:gd name="connsiteY5" fmla="*/ 830 h 11209"/>
                <a:gd name="connsiteX6" fmla="*/ 5618 w 10000"/>
                <a:gd name="connsiteY6" fmla="*/ 673 h 11209"/>
                <a:gd name="connsiteX7" fmla="*/ 8412 w 10000"/>
                <a:gd name="connsiteY7" fmla="*/ 174 h 11209"/>
                <a:gd name="connsiteX8" fmla="*/ 9980 w 10000"/>
                <a:gd name="connsiteY8" fmla="*/ 866 h 11209"/>
                <a:gd name="connsiteX9" fmla="*/ 8869 w 10000"/>
                <a:gd name="connsiteY9" fmla="*/ 8678 h 11209"/>
                <a:gd name="connsiteX10" fmla="*/ 8373 w 10000"/>
                <a:gd name="connsiteY10" fmla="*/ 11187 h 11209"/>
                <a:gd name="connsiteX11" fmla="*/ 6758 w 10000"/>
                <a:gd name="connsiteY11" fmla="*/ 9988 h 11209"/>
                <a:gd name="connsiteX12" fmla="*/ 6102 w 10000"/>
                <a:gd name="connsiteY12" fmla="*/ 9988 h 11209"/>
                <a:gd name="connsiteX0" fmla="*/ 6102 w 10000"/>
                <a:gd name="connsiteY0" fmla="*/ 9988 h 11298"/>
                <a:gd name="connsiteX1" fmla="*/ 2046 w 10000"/>
                <a:gd name="connsiteY1" fmla="*/ 8872 h 11298"/>
                <a:gd name="connsiteX2" fmla="*/ 195 w 10000"/>
                <a:gd name="connsiteY2" fmla="*/ 6754 h 11298"/>
                <a:gd name="connsiteX3" fmla="*/ 81 w 10000"/>
                <a:gd name="connsiteY3" fmla="*/ 4737 h 11298"/>
                <a:gd name="connsiteX4" fmla="*/ 1817 w 10000"/>
                <a:gd name="connsiteY4" fmla="*/ 1875 h 11298"/>
                <a:gd name="connsiteX5" fmla="*/ 4253 w 10000"/>
                <a:gd name="connsiteY5" fmla="*/ 830 h 11298"/>
                <a:gd name="connsiteX6" fmla="*/ 5618 w 10000"/>
                <a:gd name="connsiteY6" fmla="*/ 673 h 11298"/>
                <a:gd name="connsiteX7" fmla="*/ 8412 w 10000"/>
                <a:gd name="connsiteY7" fmla="*/ 174 h 11298"/>
                <a:gd name="connsiteX8" fmla="*/ 9980 w 10000"/>
                <a:gd name="connsiteY8" fmla="*/ 866 h 11298"/>
                <a:gd name="connsiteX9" fmla="*/ 8869 w 10000"/>
                <a:gd name="connsiteY9" fmla="*/ 8678 h 11298"/>
                <a:gd name="connsiteX10" fmla="*/ 8373 w 10000"/>
                <a:gd name="connsiteY10" fmla="*/ 11187 h 11298"/>
                <a:gd name="connsiteX11" fmla="*/ 6692 w 10000"/>
                <a:gd name="connsiteY11" fmla="*/ 11243 h 11298"/>
                <a:gd name="connsiteX12" fmla="*/ 6102 w 10000"/>
                <a:gd name="connsiteY12" fmla="*/ 9988 h 11298"/>
                <a:gd name="connsiteX0" fmla="*/ 5602 w 10000"/>
                <a:gd name="connsiteY0" fmla="*/ 10114 h 11298"/>
                <a:gd name="connsiteX1" fmla="*/ 2046 w 10000"/>
                <a:gd name="connsiteY1" fmla="*/ 8872 h 11298"/>
                <a:gd name="connsiteX2" fmla="*/ 195 w 10000"/>
                <a:gd name="connsiteY2" fmla="*/ 6754 h 11298"/>
                <a:gd name="connsiteX3" fmla="*/ 81 w 10000"/>
                <a:gd name="connsiteY3" fmla="*/ 4737 h 11298"/>
                <a:gd name="connsiteX4" fmla="*/ 1817 w 10000"/>
                <a:gd name="connsiteY4" fmla="*/ 1875 h 11298"/>
                <a:gd name="connsiteX5" fmla="*/ 4253 w 10000"/>
                <a:gd name="connsiteY5" fmla="*/ 830 h 11298"/>
                <a:gd name="connsiteX6" fmla="*/ 5618 w 10000"/>
                <a:gd name="connsiteY6" fmla="*/ 673 h 11298"/>
                <a:gd name="connsiteX7" fmla="*/ 8412 w 10000"/>
                <a:gd name="connsiteY7" fmla="*/ 174 h 11298"/>
                <a:gd name="connsiteX8" fmla="*/ 9980 w 10000"/>
                <a:gd name="connsiteY8" fmla="*/ 866 h 11298"/>
                <a:gd name="connsiteX9" fmla="*/ 8869 w 10000"/>
                <a:gd name="connsiteY9" fmla="*/ 8678 h 11298"/>
                <a:gd name="connsiteX10" fmla="*/ 8373 w 10000"/>
                <a:gd name="connsiteY10" fmla="*/ 11187 h 11298"/>
                <a:gd name="connsiteX11" fmla="*/ 6692 w 10000"/>
                <a:gd name="connsiteY11" fmla="*/ 11243 h 11298"/>
                <a:gd name="connsiteX12" fmla="*/ 5602 w 10000"/>
                <a:gd name="connsiteY12" fmla="*/ 10114 h 11298"/>
                <a:gd name="connsiteX0" fmla="*/ 5602 w 10205"/>
                <a:gd name="connsiteY0" fmla="*/ 10115 h 11299"/>
                <a:gd name="connsiteX1" fmla="*/ 2046 w 10205"/>
                <a:gd name="connsiteY1" fmla="*/ 8873 h 11299"/>
                <a:gd name="connsiteX2" fmla="*/ 195 w 10205"/>
                <a:gd name="connsiteY2" fmla="*/ 6755 h 11299"/>
                <a:gd name="connsiteX3" fmla="*/ 81 w 10205"/>
                <a:gd name="connsiteY3" fmla="*/ 4738 h 11299"/>
                <a:gd name="connsiteX4" fmla="*/ 1817 w 10205"/>
                <a:gd name="connsiteY4" fmla="*/ 1876 h 11299"/>
                <a:gd name="connsiteX5" fmla="*/ 4253 w 10205"/>
                <a:gd name="connsiteY5" fmla="*/ 831 h 11299"/>
                <a:gd name="connsiteX6" fmla="*/ 5618 w 10205"/>
                <a:gd name="connsiteY6" fmla="*/ 674 h 11299"/>
                <a:gd name="connsiteX7" fmla="*/ 8412 w 10205"/>
                <a:gd name="connsiteY7" fmla="*/ 175 h 11299"/>
                <a:gd name="connsiteX8" fmla="*/ 9980 w 10205"/>
                <a:gd name="connsiteY8" fmla="*/ 867 h 11299"/>
                <a:gd name="connsiteX9" fmla="*/ 9475 w 10205"/>
                <a:gd name="connsiteY9" fmla="*/ 8711 h 11299"/>
                <a:gd name="connsiteX10" fmla="*/ 8373 w 10205"/>
                <a:gd name="connsiteY10" fmla="*/ 11188 h 11299"/>
                <a:gd name="connsiteX11" fmla="*/ 6692 w 10205"/>
                <a:gd name="connsiteY11" fmla="*/ 11244 h 11299"/>
                <a:gd name="connsiteX12" fmla="*/ 5602 w 10205"/>
                <a:gd name="connsiteY12" fmla="*/ 10115 h 11299"/>
                <a:gd name="connsiteX0" fmla="*/ 5602 w 10027"/>
                <a:gd name="connsiteY0" fmla="*/ 10115 h 11299"/>
                <a:gd name="connsiteX1" fmla="*/ 2046 w 10027"/>
                <a:gd name="connsiteY1" fmla="*/ 8873 h 11299"/>
                <a:gd name="connsiteX2" fmla="*/ 195 w 10027"/>
                <a:gd name="connsiteY2" fmla="*/ 6755 h 11299"/>
                <a:gd name="connsiteX3" fmla="*/ 81 w 10027"/>
                <a:gd name="connsiteY3" fmla="*/ 4738 h 11299"/>
                <a:gd name="connsiteX4" fmla="*/ 1817 w 10027"/>
                <a:gd name="connsiteY4" fmla="*/ 1876 h 11299"/>
                <a:gd name="connsiteX5" fmla="*/ 4253 w 10027"/>
                <a:gd name="connsiteY5" fmla="*/ 831 h 11299"/>
                <a:gd name="connsiteX6" fmla="*/ 5618 w 10027"/>
                <a:gd name="connsiteY6" fmla="*/ 674 h 11299"/>
                <a:gd name="connsiteX7" fmla="*/ 8412 w 10027"/>
                <a:gd name="connsiteY7" fmla="*/ 175 h 11299"/>
                <a:gd name="connsiteX8" fmla="*/ 9980 w 10027"/>
                <a:gd name="connsiteY8" fmla="*/ 867 h 11299"/>
                <a:gd name="connsiteX9" fmla="*/ 9475 w 10027"/>
                <a:gd name="connsiteY9" fmla="*/ 8711 h 11299"/>
                <a:gd name="connsiteX10" fmla="*/ 8373 w 10027"/>
                <a:gd name="connsiteY10" fmla="*/ 11188 h 11299"/>
                <a:gd name="connsiteX11" fmla="*/ 6692 w 10027"/>
                <a:gd name="connsiteY11" fmla="*/ 11244 h 11299"/>
                <a:gd name="connsiteX12" fmla="*/ 5602 w 10027"/>
                <a:gd name="connsiteY12" fmla="*/ 10115 h 1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27" h="11299">
                  <a:moveTo>
                    <a:pt x="5602" y="10115"/>
                  </a:moveTo>
                  <a:cubicBezTo>
                    <a:pt x="4164" y="10072"/>
                    <a:pt x="2947" y="9433"/>
                    <a:pt x="2046" y="8873"/>
                  </a:cubicBezTo>
                  <a:cubicBezTo>
                    <a:pt x="1145" y="8313"/>
                    <a:pt x="522" y="7714"/>
                    <a:pt x="195" y="6755"/>
                  </a:cubicBezTo>
                  <a:cubicBezTo>
                    <a:pt x="-33" y="6083"/>
                    <a:pt x="-47" y="5424"/>
                    <a:pt x="81" y="4738"/>
                  </a:cubicBezTo>
                  <a:cubicBezTo>
                    <a:pt x="295" y="3549"/>
                    <a:pt x="878" y="2591"/>
                    <a:pt x="1817" y="1876"/>
                  </a:cubicBezTo>
                  <a:cubicBezTo>
                    <a:pt x="2529" y="1318"/>
                    <a:pt x="3312" y="918"/>
                    <a:pt x="4253" y="831"/>
                  </a:cubicBezTo>
                  <a:cubicBezTo>
                    <a:pt x="4707" y="789"/>
                    <a:pt x="4925" y="784"/>
                    <a:pt x="5618" y="674"/>
                  </a:cubicBezTo>
                  <a:cubicBezTo>
                    <a:pt x="6312" y="565"/>
                    <a:pt x="7684" y="143"/>
                    <a:pt x="8412" y="175"/>
                  </a:cubicBezTo>
                  <a:cubicBezTo>
                    <a:pt x="9138" y="207"/>
                    <a:pt x="9803" y="-556"/>
                    <a:pt x="9980" y="867"/>
                  </a:cubicBezTo>
                  <a:cubicBezTo>
                    <a:pt x="10157" y="2290"/>
                    <a:pt x="9802" y="6786"/>
                    <a:pt x="9475" y="8711"/>
                  </a:cubicBezTo>
                  <a:cubicBezTo>
                    <a:pt x="9142" y="10224"/>
                    <a:pt x="8725" y="10970"/>
                    <a:pt x="8373" y="11188"/>
                  </a:cubicBezTo>
                  <a:cubicBezTo>
                    <a:pt x="8021" y="11406"/>
                    <a:pt x="7005" y="11237"/>
                    <a:pt x="6692" y="11244"/>
                  </a:cubicBezTo>
                  <a:cubicBezTo>
                    <a:pt x="6478" y="11273"/>
                    <a:pt x="5816" y="10115"/>
                    <a:pt x="5602" y="101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2" name="Oval 11">
              <a:extLst>
                <a:ext uri="{FF2B5EF4-FFF2-40B4-BE49-F238E27FC236}">
                  <a16:creationId xmlns:a16="http://schemas.microsoft.com/office/drawing/2014/main" id="{ED23621D-9A5F-4832-93AD-C9104BF07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18197">
              <a:off x="8844832" y="7157606"/>
              <a:ext cx="148664" cy="149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D15C3BC4-362C-4B73-8B8B-74AD9F22373B}"/>
                </a:ext>
              </a:extLst>
            </p:cNvPr>
            <p:cNvSpPr>
              <a:spLocks/>
            </p:cNvSpPr>
            <p:nvPr/>
          </p:nvSpPr>
          <p:spPr bwMode="auto">
            <a:xfrm rot="5577417">
              <a:off x="8973010" y="7220069"/>
              <a:ext cx="693292" cy="586474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5" h="655">
                  <a:moveTo>
                    <a:pt x="432" y="653"/>
                  </a:moveTo>
                  <a:cubicBezTo>
                    <a:pt x="331" y="650"/>
                    <a:pt x="235" y="627"/>
                    <a:pt x="147" y="575"/>
                  </a:cubicBezTo>
                  <a:cubicBezTo>
                    <a:pt x="89" y="541"/>
                    <a:pt x="40" y="494"/>
                    <a:pt x="17" y="427"/>
                  </a:cubicBezTo>
                  <a:cubicBezTo>
                    <a:pt x="1" y="380"/>
                    <a:pt x="0" y="334"/>
                    <a:pt x="9" y="286"/>
                  </a:cubicBezTo>
                  <a:cubicBezTo>
                    <a:pt x="24" y="203"/>
                    <a:pt x="65" y="136"/>
                    <a:pt x="131" y="86"/>
                  </a:cubicBezTo>
                  <a:cubicBezTo>
                    <a:pt x="181" y="47"/>
                    <a:pt x="236" y="19"/>
                    <a:pt x="302" y="13"/>
                  </a:cubicBezTo>
                  <a:cubicBezTo>
                    <a:pt x="334" y="10"/>
                    <a:pt x="365" y="0"/>
                    <a:pt x="398" y="2"/>
                  </a:cubicBezTo>
                  <a:cubicBezTo>
                    <a:pt x="470" y="5"/>
                    <a:pt x="534" y="29"/>
                    <a:pt x="594" y="71"/>
                  </a:cubicBezTo>
                  <a:cubicBezTo>
                    <a:pt x="651" y="110"/>
                    <a:pt x="695" y="158"/>
                    <a:pt x="723" y="219"/>
                  </a:cubicBezTo>
                  <a:cubicBezTo>
                    <a:pt x="775" y="333"/>
                    <a:pt x="758" y="438"/>
                    <a:pt x="681" y="535"/>
                  </a:cubicBezTo>
                  <a:cubicBezTo>
                    <a:pt x="629" y="601"/>
                    <a:pt x="560" y="640"/>
                    <a:pt x="478" y="653"/>
                  </a:cubicBezTo>
                  <a:cubicBezTo>
                    <a:pt x="463" y="655"/>
                    <a:pt x="447" y="653"/>
                    <a:pt x="432" y="6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4" name="Oval 13">
              <a:extLst>
                <a:ext uri="{FF2B5EF4-FFF2-40B4-BE49-F238E27FC236}">
                  <a16:creationId xmlns:a16="http://schemas.microsoft.com/office/drawing/2014/main" id="{0F9C2AED-F4B0-4251-B674-C35D2961F3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77417">
              <a:off x="9241955" y="7312011"/>
              <a:ext cx="289931" cy="2899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0" name="Freeform 10">
              <a:extLst>
                <a:ext uri="{FF2B5EF4-FFF2-40B4-BE49-F238E27FC236}">
                  <a16:creationId xmlns:a16="http://schemas.microsoft.com/office/drawing/2014/main" id="{8FF44726-60AA-45D2-A156-857034A46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9927" y="7733389"/>
              <a:ext cx="586436" cy="629018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  <a:gd name="connsiteX0" fmla="*/ 3297 w 9672"/>
                <a:gd name="connsiteY0" fmla="*/ 11447 h 11447"/>
                <a:gd name="connsiteX1" fmla="*/ 1855 w 9672"/>
                <a:gd name="connsiteY1" fmla="*/ 8753 h 11447"/>
                <a:gd name="connsiteX2" fmla="*/ 177 w 9672"/>
                <a:gd name="connsiteY2" fmla="*/ 6493 h 11447"/>
                <a:gd name="connsiteX3" fmla="*/ 74 w 9672"/>
                <a:gd name="connsiteY3" fmla="*/ 4340 h 11447"/>
                <a:gd name="connsiteX4" fmla="*/ 1648 w 9672"/>
                <a:gd name="connsiteY4" fmla="*/ 1287 h 11447"/>
                <a:gd name="connsiteX5" fmla="*/ 3855 w 9672"/>
                <a:gd name="connsiteY5" fmla="*/ 172 h 11447"/>
                <a:gd name="connsiteX6" fmla="*/ 5093 w 9672"/>
                <a:gd name="connsiteY6" fmla="*/ 5 h 11447"/>
                <a:gd name="connsiteX7" fmla="*/ 7623 w 9672"/>
                <a:gd name="connsiteY7" fmla="*/ 1058 h 11447"/>
                <a:gd name="connsiteX8" fmla="*/ 9287 w 9672"/>
                <a:gd name="connsiteY8" fmla="*/ 3318 h 11447"/>
                <a:gd name="connsiteX9" fmla="*/ 8745 w 9672"/>
                <a:gd name="connsiteY9" fmla="*/ 8142 h 11447"/>
                <a:gd name="connsiteX10" fmla="*/ 6126 w 9672"/>
                <a:gd name="connsiteY10" fmla="*/ 9943 h 11447"/>
                <a:gd name="connsiteX11" fmla="*/ 3297 w 9672"/>
                <a:gd name="connsiteY11" fmla="*/ 11447 h 11447"/>
                <a:gd name="connsiteX0" fmla="*/ 3408 w 9722"/>
                <a:gd name="connsiteY0" fmla="*/ 10365 h 10365"/>
                <a:gd name="connsiteX1" fmla="*/ 1917 w 9722"/>
                <a:gd name="connsiteY1" fmla="*/ 8012 h 10365"/>
                <a:gd name="connsiteX2" fmla="*/ 182 w 9722"/>
                <a:gd name="connsiteY2" fmla="*/ 6037 h 10365"/>
                <a:gd name="connsiteX3" fmla="*/ 76 w 9722"/>
                <a:gd name="connsiteY3" fmla="*/ 4156 h 10365"/>
                <a:gd name="connsiteX4" fmla="*/ 1703 w 9722"/>
                <a:gd name="connsiteY4" fmla="*/ 1489 h 10365"/>
                <a:gd name="connsiteX5" fmla="*/ 3985 w 9722"/>
                <a:gd name="connsiteY5" fmla="*/ 515 h 10365"/>
                <a:gd name="connsiteX6" fmla="*/ 5265 w 9722"/>
                <a:gd name="connsiteY6" fmla="*/ 369 h 10365"/>
                <a:gd name="connsiteX7" fmla="*/ 8805 w 9722"/>
                <a:gd name="connsiteY7" fmla="*/ 224 h 10365"/>
                <a:gd name="connsiteX8" fmla="*/ 9601 w 9722"/>
                <a:gd name="connsiteY8" fmla="*/ 3264 h 10365"/>
                <a:gd name="connsiteX9" fmla="*/ 9041 w 9722"/>
                <a:gd name="connsiteY9" fmla="*/ 7478 h 10365"/>
                <a:gd name="connsiteX10" fmla="*/ 6333 w 9722"/>
                <a:gd name="connsiteY10" fmla="*/ 9051 h 10365"/>
                <a:gd name="connsiteX11" fmla="*/ 3408 w 9722"/>
                <a:gd name="connsiteY11" fmla="*/ 10365 h 10365"/>
                <a:gd name="connsiteX0" fmla="*/ 3505 w 10000"/>
                <a:gd name="connsiteY0" fmla="*/ 9921 h 9921"/>
                <a:gd name="connsiteX1" fmla="*/ 1972 w 10000"/>
                <a:gd name="connsiteY1" fmla="*/ 7651 h 9921"/>
                <a:gd name="connsiteX2" fmla="*/ 187 w 10000"/>
                <a:gd name="connsiteY2" fmla="*/ 5745 h 9921"/>
                <a:gd name="connsiteX3" fmla="*/ 78 w 10000"/>
                <a:gd name="connsiteY3" fmla="*/ 3931 h 9921"/>
                <a:gd name="connsiteX4" fmla="*/ 1752 w 10000"/>
                <a:gd name="connsiteY4" fmla="*/ 1358 h 9921"/>
                <a:gd name="connsiteX5" fmla="*/ 4099 w 10000"/>
                <a:gd name="connsiteY5" fmla="*/ 418 h 9921"/>
                <a:gd name="connsiteX6" fmla="*/ 5416 w 10000"/>
                <a:gd name="connsiteY6" fmla="*/ 277 h 9921"/>
                <a:gd name="connsiteX7" fmla="*/ 9057 w 10000"/>
                <a:gd name="connsiteY7" fmla="*/ 137 h 9921"/>
                <a:gd name="connsiteX8" fmla="*/ 9876 w 10000"/>
                <a:gd name="connsiteY8" fmla="*/ 3070 h 9921"/>
                <a:gd name="connsiteX9" fmla="*/ 9300 w 10000"/>
                <a:gd name="connsiteY9" fmla="*/ 7136 h 9921"/>
                <a:gd name="connsiteX10" fmla="*/ 6514 w 10000"/>
                <a:gd name="connsiteY10" fmla="*/ 8653 h 9921"/>
                <a:gd name="connsiteX11" fmla="*/ 3505 w 10000"/>
                <a:gd name="connsiteY11" fmla="*/ 9921 h 9921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1752 w 10003"/>
                <a:gd name="connsiteY4" fmla="*/ 1501 h 10132"/>
                <a:gd name="connsiteX5" fmla="*/ 4099 w 10003"/>
                <a:gd name="connsiteY5" fmla="*/ 553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553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553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6476 w 10003"/>
                <a:gd name="connsiteY6" fmla="*/ 549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6476 w 10003"/>
                <a:gd name="connsiteY6" fmla="*/ 549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3" h="10132">
                  <a:moveTo>
                    <a:pt x="3505" y="10132"/>
                  </a:moveTo>
                  <a:cubicBezTo>
                    <a:pt x="2120" y="10094"/>
                    <a:pt x="2525" y="8544"/>
                    <a:pt x="1972" y="7844"/>
                  </a:cubicBezTo>
                  <a:cubicBezTo>
                    <a:pt x="1418" y="7141"/>
                    <a:pt x="503" y="6793"/>
                    <a:pt x="187" y="5923"/>
                  </a:cubicBezTo>
                  <a:cubicBezTo>
                    <a:pt x="-32" y="5314"/>
                    <a:pt x="-45" y="4717"/>
                    <a:pt x="78" y="4094"/>
                  </a:cubicBezTo>
                  <a:cubicBezTo>
                    <a:pt x="284" y="3019"/>
                    <a:pt x="1834" y="2874"/>
                    <a:pt x="2739" y="2226"/>
                  </a:cubicBezTo>
                  <a:cubicBezTo>
                    <a:pt x="3023" y="-627"/>
                    <a:pt x="3037" y="522"/>
                    <a:pt x="4099" y="346"/>
                  </a:cubicBezTo>
                  <a:cubicBezTo>
                    <a:pt x="4772" y="234"/>
                    <a:pt x="5656" y="585"/>
                    <a:pt x="6476" y="549"/>
                  </a:cubicBezTo>
                  <a:cubicBezTo>
                    <a:pt x="7296" y="513"/>
                    <a:pt x="8453" y="-314"/>
                    <a:pt x="9020" y="132"/>
                  </a:cubicBezTo>
                  <a:cubicBezTo>
                    <a:pt x="9587" y="578"/>
                    <a:pt x="9829" y="2027"/>
                    <a:pt x="9876" y="3226"/>
                  </a:cubicBezTo>
                  <a:cubicBezTo>
                    <a:pt x="9923" y="4425"/>
                    <a:pt x="10356" y="6066"/>
                    <a:pt x="9300" y="7325"/>
                  </a:cubicBezTo>
                  <a:cubicBezTo>
                    <a:pt x="8586" y="8181"/>
                    <a:pt x="7639" y="8686"/>
                    <a:pt x="6514" y="8854"/>
                  </a:cubicBezTo>
                  <a:cubicBezTo>
                    <a:pt x="6307" y="8880"/>
                    <a:pt x="3711" y="10132"/>
                    <a:pt x="3505" y="1013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1" name="Oval 11">
              <a:extLst>
                <a:ext uri="{FF2B5EF4-FFF2-40B4-BE49-F238E27FC236}">
                  <a16:creationId xmlns:a16="http://schemas.microsoft.com/office/drawing/2014/main" id="{96A5FE30-C38D-480A-96D0-B6E4E4C88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7134" y="7881266"/>
              <a:ext cx="148664" cy="149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2" name="Freeform 14">
              <a:extLst>
                <a:ext uri="{FF2B5EF4-FFF2-40B4-BE49-F238E27FC236}">
                  <a16:creationId xmlns:a16="http://schemas.microsoft.com/office/drawing/2014/main" id="{1295B421-30D3-4E52-857F-A3F582380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416" y="7551169"/>
              <a:ext cx="588297" cy="518013"/>
            </a:xfrm>
            <a:custGeom>
              <a:avLst/>
              <a:gdLst>
                <a:gd name="T0" fmla="*/ 567 w 761"/>
                <a:gd name="T1" fmla="*/ 602 h 668"/>
                <a:gd name="T2" fmla="*/ 278 w 761"/>
                <a:gd name="T3" fmla="*/ 662 h 668"/>
                <a:gd name="T4" fmla="*/ 95 w 761"/>
                <a:gd name="T5" fmla="*/ 588 h 668"/>
                <a:gd name="T6" fmla="*/ 23 w 761"/>
                <a:gd name="T7" fmla="*/ 466 h 668"/>
                <a:gd name="T8" fmla="*/ 42 w 761"/>
                <a:gd name="T9" fmla="*/ 232 h 668"/>
                <a:gd name="T10" fmla="*/ 162 w 761"/>
                <a:gd name="T11" fmla="*/ 90 h 668"/>
                <a:gd name="T12" fmla="*/ 242 w 761"/>
                <a:gd name="T13" fmla="*/ 36 h 668"/>
                <a:gd name="T14" fmla="*/ 448 w 761"/>
                <a:gd name="T15" fmla="*/ 9 h 668"/>
                <a:gd name="T16" fmla="*/ 630 w 761"/>
                <a:gd name="T17" fmla="*/ 84 h 668"/>
                <a:gd name="T18" fmla="*/ 736 w 761"/>
                <a:gd name="T19" fmla="*/ 385 h 668"/>
                <a:gd name="T20" fmla="*/ 608 w 761"/>
                <a:gd name="T21" fmla="*/ 581 h 668"/>
                <a:gd name="T22" fmla="*/ 567 w 761"/>
                <a:gd name="T23" fmla="*/ 602 h 668"/>
                <a:gd name="connsiteX0" fmla="*/ 7328 w 9616"/>
                <a:gd name="connsiteY0" fmla="*/ 8975 h 9887"/>
                <a:gd name="connsiteX1" fmla="*/ 3530 w 9616"/>
                <a:gd name="connsiteY1" fmla="*/ 9873 h 9887"/>
                <a:gd name="connsiteX2" fmla="*/ 1125 w 9616"/>
                <a:gd name="connsiteY2" fmla="*/ 8765 h 9887"/>
                <a:gd name="connsiteX3" fmla="*/ 179 w 9616"/>
                <a:gd name="connsiteY3" fmla="*/ 6939 h 9887"/>
                <a:gd name="connsiteX4" fmla="*/ 429 w 9616"/>
                <a:gd name="connsiteY4" fmla="*/ 3436 h 9887"/>
                <a:gd name="connsiteX5" fmla="*/ 2006 w 9616"/>
                <a:gd name="connsiteY5" fmla="*/ 1310 h 9887"/>
                <a:gd name="connsiteX6" fmla="*/ 3057 w 9616"/>
                <a:gd name="connsiteY6" fmla="*/ 502 h 9887"/>
                <a:gd name="connsiteX7" fmla="*/ 5764 w 9616"/>
                <a:gd name="connsiteY7" fmla="*/ 98 h 9887"/>
                <a:gd name="connsiteX8" fmla="*/ 7701 w 9616"/>
                <a:gd name="connsiteY8" fmla="*/ 1897 h 9887"/>
                <a:gd name="connsiteX9" fmla="*/ 9548 w 9616"/>
                <a:gd name="connsiteY9" fmla="*/ 5726 h 9887"/>
                <a:gd name="connsiteX10" fmla="*/ 7866 w 9616"/>
                <a:gd name="connsiteY10" fmla="*/ 8661 h 9887"/>
                <a:gd name="connsiteX11" fmla="*/ 7328 w 9616"/>
                <a:gd name="connsiteY11" fmla="*/ 8975 h 9887"/>
                <a:gd name="connsiteX0" fmla="*/ 7621 w 9971"/>
                <a:gd name="connsiteY0" fmla="*/ 8986 h 9908"/>
                <a:gd name="connsiteX1" fmla="*/ 3671 w 9971"/>
                <a:gd name="connsiteY1" fmla="*/ 9894 h 9908"/>
                <a:gd name="connsiteX2" fmla="*/ 1170 w 9971"/>
                <a:gd name="connsiteY2" fmla="*/ 8773 h 9908"/>
                <a:gd name="connsiteX3" fmla="*/ 186 w 9971"/>
                <a:gd name="connsiteY3" fmla="*/ 6926 h 9908"/>
                <a:gd name="connsiteX4" fmla="*/ 446 w 9971"/>
                <a:gd name="connsiteY4" fmla="*/ 3383 h 9908"/>
                <a:gd name="connsiteX5" fmla="*/ 2086 w 9971"/>
                <a:gd name="connsiteY5" fmla="*/ 1233 h 9908"/>
                <a:gd name="connsiteX6" fmla="*/ 3179 w 9971"/>
                <a:gd name="connsiteY6" fmla="*/ 416 h 9908"/>
                <a:gd name="connsiteX7" fmla="*/ 5994 w 9971"/>
                <a:gd name="connsiteY7" fmla="*/ 7 h 9908"/>
                <a:gd name="connsiteX8" fmla="*/ 7271 w 9971"/>
                <a:gd name="connsiteY8" fmla="*/ 295 h 9908"/>
                <a:gd name="connsiteX9" fmla="*/ 8009 w 9971"/>
                <a:gd name="connsiteY9" fmla="*/ 1827 h 9908"/>
                <a:gd name="connsiteX10" fmla="*/ 9929 w 9971"/>
                <a:gd name="connsiteY10" fmla="*/ 5699 h 9908"/>
                <a:gd name="connsiteX11" fmla="*/ 8180 w 9971"/>
                <a:gd name="connsiteY11" fmla="*/ 8668 h 9908"/>
                <a:gd name="connsiteX12" fmla="*/ 7621 w 9971"/>
                <a:gd name="connsiteY12" fmla="*/ 8986 h 9908"/>
                <a:gd name="connsiteX0" fmla="*/ 7643 w 10000"/>
                <a:gd name="connsiteY0" fmla="*/ 9063 h 9994"/>
                <a:gd name="connsiteX1" fmla="*/ 3682 w 10000"/>
                <a:gd name="connsiteY1" fmla="*/ 9980 h 9994"/>
                <a:gd name="connsiteX2" fmla="*/ 1173 w 10000"/>
                <a:gd name="connsiteY2" fmla="*/ 8848 h 9994"/>
                <a:gd name="connsiteX3" fmla="*/ 187 w 10000"/>
                <a:gd name="connsiteY3" fmla="*/ 6984 h 9994"/>
                <a:gd name="connsiteX4" fmla="*/ 447 w 10000"/>
                <a:gd name="connsiteY4" fmla="*/ 3408 h 9994"/>
                <a:gd name="connsiteX5" fmla="*/ 2092 w 10000"/>
                <a:gd name="connsiteY5" fmla="*/ 1238 h 9994"/>
                <a:gd name="connsiteX6" fmla="*/ 3188 w 10000"/>
                <a:gd name="connsiteY6" fmla="*/ 414 h 9994"/>
                <a:gd name="connsiteX7" fmla="*/ 6011 w 10000"/>
                <a:gd name="connsiteY7" fmla="*/ 1 h 9994"/>
                <a:gd name="connsiteX8" fmla="*/ 7292 w 10000"/>
                <a:gd name="connsiteY8" fmla="*/ 292 h 9994"/>
                <a:gd name="connsiteX9" fmla="*/ 8032 w 10000"/>
                <a:gd name="connsiteY9" fmla="*/ 1838 h 9994"/>
                <a:gd name="connsiteX10" fmla="*/ 9958 w 10000"/>
                <a:gd name="connsiteY10" fmla="*/ 5746 h 9994"/>
                <a:gd name="connsiteX11" fmla="*/ 8204 w 10000"/>
                <a:gd name="connsiteY11" fmla="*/ 8742 h 9994"/>
                <a:gd name="connsiteX12" fmla="*/ 7643 w 10000"/>
                <a:gd name="connsiteY12" fmla="*/ 9063 h 9994"/>
                <a:gd name="connsiteX0" fmla="*/ 7643 w 10000"/>
                <a:gd name="connsiteY0" fmla="*/ 8776 h 9708"/>
                <a:gd name="connsiteX1" fmla="*/ 3682 w 10000"/>
                <a:gd name="connsiteY1" fmla="*/ 9694 h 9708"/>
                <a:gd name="connsiteX2" fmla="*/ 1173 w 10000"/>
                <a:gd name="connsiteY2" fmla="*/ 8561 h 9708"/>
                <a:gd name="connsiteX3" fmla="*/ 187 w 10000"/>
                <a:gd name="connsiteY3" fmla="*/ 6696 h 9708"/>
                <a:gd name="connsiteX4" fmla="*/ 447 w 10000"/>
                <a:gd name="connsiteY4" fmla="*/ 3118 h 9708"/>
                <a:gd name="connsiteX5" fmla="*/ 2092 w 10000"/>
                <a:gd name="connsiteY5" fmla="*/ 947 h 9708"/>
                <a:gd name="connsiteX6" fmla="*/ 3188 w 10000"/>
                <a:gd name="connsiteY6" fmla="*/ 122 h 9708"/>
                <a:gd name="connsiteX7" fmla="*/ 6048 w 10000"/>
                <a:gd name="connsiteY7" fmla="*/ 319 h 9708"/>
                <a:gd name="connsiteX8" fmla="*/ 7292 w 10000"/>
                <a:gd name="connsiteY8" fmla="*/ 0 h 9708"/>
                <a:gd name="connsiteX9" fmla="*/ 8032 w 10000"/>
                <a:gd name="connsiteY9" fmla="*/ 1547 h 9708"/>
                <a:gd name="connsiteX10" fmla="*/ 9958 w 10000"/>
                <a:gd name="connsiteY10" fmla="*/ 5457 h 9708"/>
                <a:gd name="connsiteX11" fmla="*/ 8204 w 10000"/>
                <a:gd name="connsiteY11" fmla="*/ 8455 h 9708"/>
                <a:gd name="connsiteX12" fmla="*/ 7643 w 10000"/>
                <a:gd name="connsiteY12" fmla="*/ 8776 h 9708"/>
                <a:gd name="connsiteX0" fmla="*/ 7314 w 9671"/>
                <a:gd name="connsiteY0" fmla="*/ 9040 h 10000"/>
                <a:gd name="connsiteX1" fmla="*/ 3353 w 9671"/>
                <a:gd name="connsiteY1" fmla="*/ 9986 h 10000"/>
                <a:gd name="connsiteX2" fmla="*/ 844 w 9671"/>
                <a:gd name="connsiteY2" fmla="*/ 8819 h 10000"/>
                <a:gd name="connsiteX3" fmla="*/ 1136 w 9671"/>
                <a:gd name="connsiteY3" fmla="*/ 5933 h 10000"/>
                <a:gd name="connsiteX4" fmla="*/ 118 w 9671"/>
                <a:gd name="connsiteY4" fmla="*/ 3212 h 10000"/>
                <a:gd name="connsiteX5" fmla="*/ 1763 w 9671"/>
                <a:gd name="connsiteY5" fmla="*/ 975 h 10000"/>
                <a:gd name="connsiteX6" fmla="*/ 2859 w 9671"/>
                <a:gd name="connsiteY6" fmla="*/ 126 h 10000"/>
                <a:gd name="connsiteX7" fmla="*/ 5719 w 9671"/>
                <a:gd name="connsiteY7" fmla="*/ 329 h 10000"/>
                <a:gd name="connsiteX8" fmla="*/ 6963 w 9671"/>
                <a:gd name="connsiteY8" fmla="*/ 0 h 10000"/>
                <a:gd name="connsiteX9" fmla="*/ 7703 w 9671"/>
                <a:gd name="connsiteY9" fmla="*/ 1594 h 10000"/>
                <a:gd name="connsiteX10" fmla="*/ 9629 w 9671"/>
                <a:gd name="connsiteY10" fmla="*/ 5621 h 10000"/>
                <a:gd name="connsiteX11" fmla="*/ 7875 w 9671"/>
                <a:gd name="connsiteY11" fmla="*/ 8709 h 10000"/>
                <a:gd name="connsiteX12" fmla="*/ 7314 w 9671"/>
                <a:gd name="connsiteY12" fmla="*/ 9040 h 10000"/>
                <a:gd name="connsiteX0" fmla="*/ 7587 w 10024"/>
                <a:gd name="connsiteY0" fmla="*/ 9040 h 10000"/>
                <a:gd name="connsiteX1" fmla="*/ 3491 w 10024"/>
                <a:gd name="connsiteY1" fmla="*/ 9986 h 10000"/>
                <a:gd name="connsiteX2" fmla="*/ 897 w 10024"/>
                <a:gd name="connsiteY2" fmla="*/ 8819 h 10000"/>
                <a:gd name="connsiteX3" fmla="*/ 1199 w 10024"/>
                <a:gd name="connsiteY3" fmla="*/ 5933 h 10000"/>
                <a:gd name="connsiteX4" fmla="*/ 146 w 10024"/>
                <a:gd name="connsiteY4" fmla="*/ 3212 h 10000"/>
                <a:gd name="connsiteX5" fmla="*/ 1847 w 10024"/>
                <a:gd name="connsiteY5" fmla="*/ 975 h 10000"/>
                <a:gd name="connsiteX6" fmla="*/ 2980 w 10024"/>
                <a:gd name="connsiteY6" fmla="*/ 126 h 10000"/>
                <a:gd name="connsiteX7" fmla="*/ 5938 w 10024"/>
                <a:gd name="connsiteY7" fmla="*/ 329 h 10000"/>
                <a:gd name="connsiteX8" fmla="*/ 7224 w 10024"/>
                <a:gd name="connsiteY8" fmla="*/ 0 h 10000"/>
                <a:gd name="connsiteX9" fmla="*/ 7989 w 10024"/>
                <a:gd name="connsiteY9" fmla="*/ 1594 h 10000"/>
                <a:gd name="connsiteX10" fmla="*/ 9981 w 10024"/>
                <a:gd name="connsiteY10" fmla="*/ 5621 h 10000"/>
                <a:gd name="connsiteX11" fmla="*/ 8167 w 10024"/>
                <a:gd name="connsiteY11" fmla="*/ 8709 h 10000"/>
                <a:gd name="connsiteX12" fmla="*/ 7587 w 10024"/>
                <a:gd name="connsiteY12" fmla="*/ 9040 h 10000"/>
                <a:gd name="connsiteX0" fmla="*/ 7928 w 10365"/>
                <a:gd name="connsiteY0" fmla="*/ 9040 h 10000"/>
                <a:gd name="connsiteX1" fmla="*/ 3832 w 10365"/>
                <a:gd name="connsiteY1" fmla="*/ 9986 h 10000"/>
                <a:gd name="connsiteX2" fmla="*/ 1238 w 10365"/>
                <a:gd name="connsiteY2" fmla="*/ 8819 h 10000"/>
                <a:gd name="connsiteX3" fmla="*/ 1540 w 10365"/>
                <a:gd name="connsiteY3" fmla="*/ 5933 h 10000"/>
                <a:gd name="connsiteX4" fmla="*/ 50 w 10365"/>
                <a:gd name="connsiteY4" fmla="*/ 4947 h 10000"/>
                <a:gd name="connsiteX5" fmla="*/ 487 w 10365"/>
                <a:gd name="connsiteY5" fmla="*/ 3212 h 10000"/>
                <a:gd name="connsiteX6" fmla="*/ 2188 w 10365"/>
                <a:gd name="connsiteY6" fmla="*/ 975 h 10000"/>
                <a:gd name="connsiteX7" fmla="*/ 3321 w 10365"/>
                <a:gd name="connsiteY7" fmla="*/ 126 h 10000"/>
                <a:gd name="connsiteX8" fmla="*/ 6279 w 10365"/>
                <a:gd name="connsiteY8" fmla="*/ 329 h 10000"/>
                <a:gd name="connsiteX9" fmla="*/ 7565 w 10365"/>
                <a:gd name="connsiteY9" fmla="*/ 0 h 10000"/>
                <a:gd name="connsiteX10" fmla="*/ 8330 w 10365"/>
                <a:gd name="connsiteY10" fmla="*/ 1594 h 10000"/>
                <a:gd name="connsiteX11" fmla="*/ 10322 w 10365"/>
                <a:gd name="connsiteY11" fmla="*/ 5621 h 10000"/>
                <a:gd name="connsiteX12" fmla="*/ 8508 w 10365"/>
                <a:gd name="connsiteY12" fmla="*/ 8709 h 10000"/>
                <a:gd name="connsiteX13" fmla="*/ 7928 w 10365"/>
                <a:gd name="connsiteY13" fmla="*/ 9040 h 10000"/>
                <a:gd name="connsiteX0" fmla="*/ 7928 w 10365"/>
                <a:gd name="connsiteY0" fmla="*/ 9040 h 10000"/>
                <a:gd name="connsiteX1" fmla="*/ 3832 w 10365"/>
                <a:gd name="connsiteY1" fmla="*/ 9986 h 10000"/>
                <a:gd name="connsiteX2" fmla="*/ 1238 w 10365"/>
                <a:gd name="connsiteY2" fmla="*/ 8819 h 10000"/>
                <a:gd name="connsiteX3" fmla="*/ 1464 w 10365"/>
                <a:gd name="connsiteY3" fmla="*/ 6771 h 10000"/>
                <a:gd name="connsiteX4" fmla="*/ 50 w 10365"/>
                <a:gd name="connsiteY4" fmla="*/ 4947 h 10000"/>
                <a:gd name="connsiteX5" fmla="*/ 487 w 10365"/>
                <a:gd name="connsiteY5" fmla="*/ 3212 h 10000"/>
                <a:gd name="connsiteX6" fmla="*/ 2188 w 10365"/>
                <a:gd name="connsiteY6" fmla="*/ 975 h 10000"/>
                <a:gd name="connsiteX7" fmla="*/ 3321 w 10365"/>
                <a:gd name="connsiteY7" fmla="*/ 126 h 10000"/>
                <a:gd name="connsiteX8" fmla="*/ 6279 w 10365"/>
                <a:gd name="connsiteY8" fmla="*/ 329 h 10000"/>
                <a:gd name="connsiteX9" fmla="*/ 7565 w 10365"/>
                <a:gd name="connsiteY9" fmla="*/ 0 h 10000"/>
                <a:gd name="connsiteX10" fmla="*/ 8330 w 10365"/>
                <a:gd name="connsiteY10" fmla="*/ 1594 h 10000"/>
                <a:gd name="connsiteX11" fmla="*/ 10322 w 10365"/>
                <a:gd name="connsiteY11" fmla="*/ 5621 h 10000"/>
                <a:gd name="connsiteX12" fmla="*/ 8508 w 10365"/>
                <a:gd name="connsiteY12" fmla="*/ 8709 h 10000"/>
                <a:gd name="connsiteX13" fmla="*/ 7928 w 10365"/>
                <a:gd name="connsiteY13" fmla="*/ 9040 h 10000"/>
                <a:gd name="connsiteX0" fmla="*/ 7928 w 10365"/>
                <a:gd name="connsiteY0" fmla="*/ 9040 h 9992"/>
                <a:gd name="connsiteX1" fmla="*/ 3832 w 10365"/>
                <a:gd name="connsiteY1" fmla="*/ 9986 h 9992"/>
                <a:gd name="connsiteX2" fmla="*/ 2598 w 10365"/>
                <a:gd name="connsiteY2" fmla="*/ 8693 h 9992"/>
                <a:gd name="connsiteX3" fmla="*/ 1464 w 10365"/>
                <a:gd name="connsiteY3" fmla="*/ 6771 h 9992"/>
                <a:gd name="connsiteX4" fmla="*/ 50 w 10365"/>
                <a:gd name="connsiteY4" fmla="*/ 4947 h 9992"/>
                <a:gd name="connsiteX5" fmla="*/ 487 w 10365"/>
                <a:gd name="connsiteY5" fmla="*/ 3212 h 9992"/>
                <a:gd name="connsiteX6" fmla="*/ 2188 w 10365"/>
                <a:gd name="connsiteY6" fmla="*/ 975 h 9992"/>
                <a:gd name="connsiteX7" fmla="*/ 3321 w 10365"/>
                <a:gd name="connsiteY7" fmla="*/ 126 h 9992"/>
                <a:gd name="connsiteX8" fmla="*/ 6279 w 10365"/>
                <a:gd name="connsiteY8" fmla="*/ 329 h 9992"/>
                <a:gd name="connsiteX9" fmla="*/ 7565 w 10365"/>
                <a:gd name="connsiteY9" fmla="*/ 0 h 9992"/>
                <a:gd name="connsiteX10" fmla="*/ 8330 w 10365"/>
                <a:gd name="connsiteY10" fmla="*/ 1594 h 9992"/>
                <a:gd name="connsiteX11" fmla="*/ 10322 w 10365"/>
                <a:gd name="connsiteY11" fmla="*/ 5621 h 9992"/>
                <a:gd name="connsiteX12" fmla="*/ 8508 w 10365"/>
                <a:gd name="connsiteY12" fmla="*/ 8709 h 9992"/>
                <a:gd name="connsiteX13" fmla="*/ 7928 w 10365"/>
                <a:gd name="connsiteY13" fmla="*/ 9040 h 9992"/>
                <a:gd name="connsiteX0" fmla="*/ 7649 w 10001"/>
                <a:gd name="connsiteY0" fmla="*/ 9047 h 10000"/>
                <a:gd name="connsiteX1" fmla="*/ 3697 w 10001"/>
                <a:gd name="connsiteY1" fmla="*/ 9994 h 10000"/>
                <a:gd name="connsiteX2" fmla="*/ 2507 w 10001"/>
                <a:gd name="connsiteY2" fmla="*/ 8700 h 10000"/>
                <a:gd name="connsiteX3" fmla="*/ 1412 w 10001"/>
                <a:gd name="connsiteY3" fmla="*/ 6776 h 10000"/>
                <a:gd name="connsiteX4" fmla="*/ 48 w 10001"/>
                <a:gd name="connsiteY4" fmla="*/ 4951 h 10000"/>
                <a:gd name="connsiteX5" fmla="*/ 470 w 10001"/>
                <a:gd name="connsiteY5" fmla="*/ 3215 h 10000"/>
                <a:gd name="connsiteX6" fmla="*/ 2585 w 10001"/>
                <a:gd name="connsiteY6" fmla="*/ 1563 h 10000"/>
                <a:gd name="connsiteX7" fmla="*/ 3204 w 10001"/>
                <a:gd name="connsiteY7" fmla="*/ 126 h 10000"/>
                <a:gd name="connsiteX8" fmla="*/ 6058 w 10001"/>
                <a:gd name="connsiteY8" fmla="*/ 329 h 10000"/>
                <a:gd name="connsiteX9" fmla="*/ 7299 w 10001"/>
                <a:gd name="connsiteY9" fmla="*/ 0 h 10000"/>
                <a:gd name="connsiteX10" fmla="*/ 8037 w 10001"/>
                <a:gd name="connsiteY10" fmla="*/ 1595 h 10000"/>
                <a:gd name="connsiteX11" fmla="*/ 9959 w 10001"/>
                <a:gd name="connsiteY11" fmla="*/ 5626 h 10000"/>
                <a:gd name="connsiteX12" fmla="*/ 8208 w 10001"/>
                <a:gd name="connsiteY12" fmla="*/ 8716 h 10000"/>
                <a:gd name="connsiteX13" fmla="*/ 7649 w 10001"/>
                <a:gd name="connsiteY13" fmla="*/ 9047 h 10000"/>
                <a:gd name="connsiteX0" fmla="*/ 7649 w 10001"/>
                <a:gd name="connsiteY0" fmla="*/ 9047 h 10000"/>
                <a:gd name="connsiteX1" fmla="*/ 3697 w 10001"/>
                <a:gd name="connsiteY1" fmla="*/ 9994 h 10000"/>
                <a:gd name="connsiteX2" fmla="*/ 2507 w 10001"/>
                <a:gd name="connsiteY2" fmla="*/ 8700 h 10000"/>
                <a:gd name="connsiteX3" fmla="*/ 1412 w 10001"/>
                <a:gd name="connsiteY3" fmla="*/ 6776 h 10000"/>
                <a:gd name="connsiteX4" fmla="*/ 48 w 10001"/>
                <a:gd name="connsiteY4" fmla="*/ 4951 h 10000"/>
                <a:gd name="connsiteX5" fmla="*/ 470 w 10001"/>
                <a:gd name="connsiteY5" fmla="*/ 3215 h 10000"/>
                <a:gd name="connsiteX6" fmla="*/ 2366 w 10001"/>
                <a:gd name="connsiteY6" fmla="*/ 1269 h 10000"/>
                <a:gd name="connsiteX7" fmla="*/ 3204 w 10001"/>
                <a:gd name="connsiteY7" fmla="*/ 126 h 10000"/>
                <a:gd name="connsiteX8" fmla="*/ 6058 w 10001"/>
                <a:gd name="connsiteY8" fmla="*/ 329 h 10000"/>
                <a:gd name="connsiteX9" fmla="*/ 7299 w 10001"/>
                <a:gd name="connsiteY9" fmla="*/ 0 h 10000"/>
                <a:gd name="connsiteX10" fmla="*/ 8037 w 10001"/>
                <a:gd name="connsiteY10" fmla="*/ 1595 h 10000"/>
                <a:gd name="connsiteX11" fmla="*/ 9959 w 10001"/>
                <a:gd name="connsiteY11" fmla="*/ 5626 h 10000"/>
                <a:gd name="connsiteX12" fmla="*/ 8208 w 10001"/>
                <a:gd name="connsiteY12" fmla="*/ 8716 h 10000"/>
                <a:gd name="connsiteX13" fmla="*/ 7649 w 10001"/>
                <a:gd name="connsiteY13" fmla="*/ 9047 h 10000"/>
                <a:gd name="connsiteX0" fmla="*/ 7649 w 10001"/>
                <a:gd name="connsiteY0" fmla="*/ 9047 h 10000"/>
                <a:gd name="connsiteX1" fmla="*/ 3697 w 10001"/>
                <a:gd name="connsiteY1" fmla="*/ 9994 h 10000"/>
                <a:gd name="connsiteX2" fmla="*/ 2507 w 10001"/>
                <a:gd name="connsiteY2" fmla="*/ 8700 h 10000"/>
                <a:gd name="connsiteX3" fmla="*/ 1339 w 10001"/>
                <a:gd name="connsiteY3" fmla="*/ 7154 h 10000"/>
                <a:gd name="connsiteX4" fmla="*/ 48 w 10001"/>
                <a:gd name="connsiteY4" fmla="*/ 4951 h 10000"/>
                <a:gd name="connsiteX5" fmla="*/ 470 w 10001"/>
                <a:gd name="connsiteY5" fmla="*/ 3215 h 10000"/>
                <a:gd name="connsiteX6" fmla="*/ 2366 w 10001"/>
                <a:gd name="connsiteY6" fmla="*/ 1269 h 10000"/>
                <a:gd name="connsiteX7" fmla="*/ 3204 w 10001"/>
                <a:gd name="connsiteY7" fmla="*/ 126 h 10000"/>
                <a:gd name="connsiteX8" fmla="*/ 6058 w 10001"/>
                <a:gd name="connsiteY8" fmla="*/ 329 h 10000"/>
                <a:gd name="connsiteX9" fmla="*/ 7299 w 10001"/>
                <a:gd name="connsiteY9" fmla="*/ 0 h 10000"/>
                <a:gd name="connsiteX10" fmla="*/ 8037 w 10001"/>
                <a:gd name="connsiteY10" fmla="*/ 1595 h 10000"/>
                <a:gd name="connsiteX11" fmla="*/ 9959 w 10001"/>
                <a:gd name="connsiteY11" fmla="*/ 5626 h 10000"/>
                <a:gd name="connsiteX12" fmla="*/ 8208 w 10001"/>
                <a:gd name="connsiteY12" fmla="*/ 8716 h 10000"/>
                <a:gd name="connsiteX13" fmla="*/ 7649 w 10001"/>
                <a:gd name="connsiteY13" fmla="*/ 9047 h 10000"/>
                <a:gd name="connsiteX0" fmla="*/ 7649 w 10001"/>
                <a:gd name="connsiteY0" fmla="*/ 9047 h 10140"/>
                <a:gd name="connsiteX1" fmla="*/ 3697 w 10001"/>
                <a:gd name="connsiteY1" fmla="*/ 9994 h 10140"/>
                <a:gd name="connsiteX2" fmla="*/ 2580 w 10001"/>
                <a:gd name="connsiteY2" fmla="*/ 9833 h 10140"/>
                <a:gd name="connsiteX3" fmla="*/ 1339 w 10001"/>
                <a:gd name="connsiteY3" fmla="*/ 7154 h 10140"/>
                <a:gd name="connsiteX4" fmla="*/ 48 w 10001"/>
                <a:gd name="connsiteY4" fmla="*/ 4951 h 10140"/>
                <a:gd name="connsiteX5" fmla="*/ 470 w 10001"/>
                <a:gd name="connsiteY5" fmla="*/ 3215 h 10140"/>
                <a:gd name="connsiteX6" fmla="*/ 2366 w 10001"/>
                <a:gd name="connsiteY6" fmla="*/ 1269 h 10140"/>
                <a:gd name="connsiteX7" fmla="*/ 3204 w 10001"/>
                <a:gd name="connsiteY7" fmla="*/ 126 h 10140"/>
                <a:gd name="connsiteX8" fmla="*/ 6058 w 10001"/>
                <a:gd name="connsiteY8" fmla="*/ 329 h 10140"/>
                <a:gd name="connsiteX9" fmla="*/ 7299 w 10001"/>
                <a:gd name="connsiteY9" fmla="*/ 0 h 10140"/>
                <a:gd name="connsiteX10" fmla="*/ 8037 w 10001"/>
                <a:gd name="connsiteY10" fmla="*/ 1595 h 10140"/>
                <a:gd name="connsiteX11" fmla="*/ 9959 w 10001"/>
                <a:gd name="connsiteY11" fmla="*/ 5626 h 10140"/>
                <a:gd name="connsiteX12" fmla="*/ 8208 w 10001"/>
                <a:gd name="connsiteY12" fmla="*/ 8716 h 10140"/>
                <a:gd name="connsiteX13" fmla="*/ 7649 w 10001"/>
                <a:gd name="connsiteY13" fmla="*/ 9047 h 1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1" h="10140">
                  <a:moveTo>
                    <a:pt x="7649" y="9047"/>
                  </a:moveTo>
                  <a:cubicBezTo>
                    <a:pt x="6404" y="9726"/>
                    <a:pt x="4542" y="9863"/>
                    <a:pt x="3697" y="9994"/>
                  </a:cubicBezTo>
                  <a:cubicBezTo>
                    <a:pt x="2852" y="10125"/>
                    <a:pt x="2973" y="10306"/>
                    <a:pt x="2580" y="9833"/>
                  </a:cubicBezTo>
                  <a:cubicBezTo>
                    <a:pt x="2187" y="9360"/>
                    <a:pt x="1470" y="8038"/>
                    <a:pt x="1339" y="7154"/>
                  </a:cubicBezTo>
                  <a:cubicBezTo>
                    <a:pt x="1209" y="6271"/>
                    <a:pt x="218" y="5405"/>
                    <a:pt x="48" y="4951"/>
                  </a:cubicBezTo>
                  <a:cubicBezTo>
                    <a:pt x="-122" y="4498"/>
                    <a:pt x="187" y="3639"/>
                    <a:pt x="470" y="3215"/>
                  </a:cubicBezTo>
                  <a:cubicBezTo>
                    <a:pt x="839" y="2318"/>
                    <a:pt x="1601" y="1821"/>
                    <a:pt x="2366" y="1269"/>
                  </a:cubicBezTo>
                  <a:cubicBezTo>
                    <a:pt x="2735" y="1003"/>
                    <a:pt x="2589" y="283"/>
                    <a:pt x="3204" y="126"/>
                  </a:cubicBezTo>
                  <a:cubicBezTo>
                    <a:pt x="3819" y="-31"/>
                    <a:pt x="5375" y="349"/>
                    <a:pt x="6058" y="329"/>
                  </a:cubicBezTo>
                  <a:cubicBezTo>
                    <a:pt x="6740" y="308"/>
                    <a:pt x="6744" y="439"/>
                    <a:pt x="7299" y="0"/>
                  </a:cubicBezTo>
                  <a:cubicBezTo>
                    <a:pt x="7634" y="315"/>
                    <a:pt x="7594" y="658"/>
                    <a:pt x="8037" y="1595"/>
                  </a:cubicBezTo>
                  <a:cubicBezTo>
                    <a:pt x="8480" y="2533"/>
                    <a:pt x="10300" y="3704"/>
                    <a:pt x="9959" y="5626"/>
                  </a:cubicBezTo>
                  <a:cubicBezTo>
                    <a:pt x="9726" y="6919"/>
                    <a:pt x="9124" y="7945"/>
                    <a:pt x="8208" y="8716"/>
                  </a:cubicBezTo>
                  <a:cubicBezTo>
                    <a:pt x="8044" y="8858"/>
                    <a:pt x="7840" y="8953"/>
                    <a:pt x="7649" y="904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3" name="Freeform 15">
              <a:extLst>
                <a:ext uri="{FF2B5EF4-FFF2-40B4-BE49-F238E27FC236}">
                  <a16:creationId xmlns:a16="http://schemas.microsoft.com/office/drawing/2014/main" id="{F46B808B-8E3D-4CF5-B809-39DC6F00E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030" y="7715241"/>
              <a:ext cx="274839" cy="278485"/>
            </a:xfrm>
            <a:custGeom>
              <a:avLst/>
              <a:gdLst>
                <a:gd name="T0" fmla="*/ 527 w 544"/>
                <a:gd name="T1" fmla="*/ 108 h 333"/>
                <a:gd name="T2" fmla="*/ 303 w 544"/>
                <a:gd name="T3" fmla="*/ 301 h 333"/>
                <a:gd name="T4" fmla="*/ 17 w 544"/>
                <a:gd name="T5" fmla="*/ 225 h 333"/>
                <a:gd name="T6" fmla="*/ 241 w 544"/>
                <a:gd name="T7" fmla="*/ 32 h 333"/>
                <a:gd name="T8" fmla="*/ 527 w 544"/>
                <a:gd name="T9" fmla="*/ 10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33">
                  <a:moveTo>
                    <a:pt x="527" y="108"/>
                  </a:moveTo>
                  <a:cubicBezTo>
                    <a:pt x="544" y="182"/>
                    <a:pt x="444" y="269"/>
                    <a:pt x="303" y="301"/>
                  </a:cubicBezTo>
                  <a:cubicBezTo>
                    <a:pt x="162" y="333"/>
                    <a:pt x="34" y="299"/>
                    <a:pt x="17" y="225"/>
                  </a:cubicBezTo>
                  <a:cubicBezTo>
                    <a:pt x="0" y="151"/>
                    <a:pt x="100" y="64"/>
                    <a:pt x="241" y="32"/>
                  </a:cubicBezTo>
                  <a:cubicBezTo>
                    <a:pt x="382" y="0"/>
                    <a:pt x="510" y="34"/>
                    <a:pt x="5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A8A4D600-3A44-45A6-9638-DF456C998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792" y="8027204"/>
              <a:ext cx="609698" cy="518212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  <a:gd name="connsiteX0" fmla="*/ 5532 w 9672"/>
                <a:gd name="connsiteY0" fmla="*/ 10021 h 10034"/>
                <a:gd name="connsiteX1" fmla="*/ 1855 w 9672"/>
                <a:gd name="connsiteY1" fmla="*/ 8831 h 10034"/>
                <a:gd name="connsiteX2" fmla="*/ 177 w 9672"/>
                <a:gd name="connsiteY2" fmla="*/ 6571 h 10034"/>
                <a:gd name="connsiteX3" fmla="*/ 74 w 9672"/>
                <a:gd name="connsiteY3" fmla="*/ 4418 h 10034"/>
                <a:gd name="connsiteX4" fmla="*/ 2427 w 9672"/>
                <a:gd name="connsiteY4" fmla="*/ 2557 h 10034"/>
                <a:gd name="connsiteX5" fmla="*/ 3855 w 9672"/>
                <a:gd name="connsiteY5" fmla="*/ 250 h 10034"/>
                <a:gd name="connsiteX6" fmla="*/ 5093 w 9672"/>
                <a:gd name="connsiteY6" fmla="*/ 83 h 10034"/>
                <a:gd name="connsiteX7" fmla="*/ 7623 w 9672"/>
                <a:gd name="connsiteY7" fmla="*/ 1136 h 10034"/>
                <a:gd name="connsiteX8" fmla="*/ 9287 w 9672"/>
                <a:gd name="connsiteY8" fmla="*/ 3396 h 10034"/>
                <a:gd name="connsiteX9" fmla="*/ 8745 w 9672"/>
                <a:gd name="connsiteY9" fmla="*/ 8220 h 10034"/>
                <a:gd name="connsiteX10" fmla="*/ 6126 w 9672"/>
                <a:gd name="connsiteY10" fmla="*/ 10021 h 10034"/>
                <a:gd name="connsiteX11" fmla="*/ 5532 w 9672"/>
                <a:gd name="connsiteY11" fmla="*/ 10021 h 10034"/>
                <a:gd name="connsiteX0" fmla="*/ 5569 w 9849"/>
                <a:gd name="connsiteY0" fmla="*/ 9987 h 10000"/>
                <a:gd name="connsiteX1" fmla="*/ 1767 w 9849"/>
                <a:gd name="connsiteY1" fmla="*/ 8801 h 10000"/>
                <a:gd name="connsiteX2" fmla="*/ 32 w 9849"/>
                <a:gd name="connsiteY2" fmla="*/ 6549 h 10000"/>
                <a:gd name="connsiteX3" fmla="*/ 874 w 9849"/>
                <a:gd name="connsiteY3" fmla="*/ 5267 h 10000"/>
                <a:gd name="connsiteX4" fmla="*/ 2358 w 9849"/>
                <a:gd name="connsiteY4" fmla="*/ 2548 h 10000"/>
                <a:gd name="connsiteX5" fmla="*/ 3835 w 9849"/>
                <a:gd name="connsiteY5" fmla="*/ 249 h 10000"/>
                <a:gd name="connsiteX6" fmla="*/ 5115 w 9849"/>
                <a:gd name="connsiteY6" fmla="*/ 83 h 10000"/>
                <a:gd name="connsiteX7" fmla="*/ 7731 w 9849"/>
                <a:gd name="connsiteY7" fmla="*/ 1132 h 10000"/>
                <a:gd name="connsiteX8" fmla="*/ 9451 w 9849"/>
                <a:gd name="connsiteY8" fmla="*/ 3384 h 10000"/>
                <a:gd name="connsiteX9" fmla="*/ 8891 w 9849"/>
                <a:gd name="connsiteY9" fmla="*/ 8192 h 10000"/>
                <a:gd name="connsiteX10" fmla="*/ 6183 w 9849"/>
                <a:gd name="connsiteY10" fmla="*/ 9987 h 10000"/>
                <a:gd name="connsiteX11" fmla="*/ 5569 w 9849"/>
                <a:gd name="connsiteY11" fmla="*/ 9987 h 10000"/>
                <a:gd name="connsiteX0" fmla="*/ 5674 w 10021"/>
                <a:gd name="connsiteY0" fmla="*/ 9987 h 10000"/>
                <a:gd name="connsiteX1" fmla="*/ 1814 w 10021"/>
                <a:gd name="connsiteY1" fmla="*/ 8801 h 10000"/>
                <a:gd name="connsiteX2" fmla="*/ 52 w 10021"/>
                <a:gd name="connsiteY2" fmla="*/ 6549 h 10000"/>
                <a:gd name="connsiteX3" fmla="*/ 474 w 10021"/>
                <a:gd name="connsiteY3" fmla="*/ 5267 h 10000"/>
                <a:gd name="connsiteX4" fmla="*/ 2414 w 10021"/>
                <a:gd name="connsiteY4" fmla="*/ 2548 h 10000"/>
                <a:gd name="connsiteX5" fmla="*/ 3914 w 10021"/>
                <a:gd name="connsiteY5" fmla="*/ 249 h 10000"/>
                <a:gd name="connsiteX6" fmla="*/ 5213 w 10021"/>
                <a:gd name="connsiteY6" fmla="*/ 83 h 10000"/>
                <a:gd name="connsiteX7" fmla="*/ 7870 w 10021"/>
                <a:gd name="connsiteY7" fmla="*/ 1132 h 10000"/>
                <a:gd name="connsiteX8" fmla="*/ 9616 w 10021"/>
                <a:gd name="connsiteY8" fmla="*/ 3384 h 10000"/>
                <a:gd name="connsiteX9" fmla="*/ 9047 w 10021"/>
                <a:gd name="connsiteY9" fmla="*/ 8192 h 10000"/>
                <a:gd name="connsiteX10" fmla="*/ 6298 w 10021"/>
                <a:gd name="connsiteY10" fmla="*/ 9987 h 10000"/>
                <a:gd name="connsiteX11" fmla="*/ 5674 w 10021"/>
                <a:gd name="connsiteY11" fmla="*/ 9987 h 10000"/>
                <a:gd name="connsiteX0" fmla="*/ 5812 w 10159"/>
                <a:gd name="connsiteY0" fmla="*/ 9987 h 10000"/>
                <a:gd name="connsiteX1" fmla="*/ 1952 w 10159"/>
                <a:gd name="connsiteY1" fmla="*/ 8801 h 10000"/>
                <a:gd name="connsiteX2" fmla="*/ 190 w 10159"/>
                <a:gd name="connsiteY2" fmla="*/ 6549 h 10000"/>
                <a:gd name="connsiteX3" fmla="*/ 612 w 10159"/>
                <a:gd name="connsiteY3" fmla="*/ 5267 h 10000"/>
                <a:gd name="connsiteX4" fmla="*/ 2552 w 10159"/>
                <a:gd name="connsiteY4" fmla="*/ 2548 h 10000"/>
                <a:gd name="connsiteX5" fmla="*/ 4052 w 10159"/>
                <a:gd name="connsiteY5" fmla="*/ 249 h 10000"/>
                <a:gd name="connsiteX6" fmla="*/ 5351 w 10159"/>
                <a:gd name="connsiteY6" fmla="*/ 83 h 10000"/>
                <a:gd name="connsiteX7" fmla="*/ 8008 w 10159"/>
                <a:gd name="connsiteY7" fmla="*/ 1132 h 10000"/>
                <a:gd name="connsiteX8" fmla="*/ 9754 w 10159"/>
                <a:gd name="connsiteY8" fmla="*/ 3384 h 10000"/>
                <a:gd name="connsiteX9" fmla="*/ 9185 w 10159"/>
                <a:gd name="connsiteY9" fmla="*/ 8192 h 10000"/>
                <a:gd name="connsiteX10" fmla="*/ 6436 w 10159"/>
                <a:gd name="connsiteY10" fmla="*/ 9987 h 10000"/>
                <a:gd name="connsiteX11" fmla="*/ 5812 w 10159"/>
                <a:gd name="connsiteY11" fmla="*/ 9987 h 10000"/>
                <a:gd name="connsiteX0" fmla="*/ 5812 w 10159"/>
                <a:gd name="connsiteY0" fmla="*/ 9917 h 9930"/>
                <a:gd name="connsiteX1" fmla="*/ 1952 w 10159"/>
                <a:gd name="connsiteY1" fmla="*/ 8731 h 9930"/>
                <a:gd name="connsiteX2" fmla="*/ 190 w 10159"/>
                <a:gd name="connsiteY2" fmla="*/ 6479 h 9930"/>
                <a:gd name="connsiteX3" fmla="*/ 612 w 10159"/>
                <a:gd name="connsiteY3" fmla="*/ 5197 h 9930"/>
                <a:gd name="connsiteX4" fmla="*/ 2456 w 10159"/>
                <a:gd name="connsiteY4" fmla="*/ 1074 h 9930"/>
                <a:gd name="connsiteX5" fmla="*/ 4052 w 10159"/>
                <a:gd name="connsiteY5" fmla="*/ 179 h 9930"/>
                <a:gd name="connsiteX6" fmla="*/ 5351 w 10159"/>
                <a:gd name="connsiteY6" fmla="*/ 13 h 9930"/>
                <a:gd name="connsiteX7" fmla="*/ 8008 w 10159"/>
                <a:gd name="connsiteY7" fmla="*/ 1062 h 9930"/>
                <a:gd name="connsiteX8" fmla="*/ 9754 w 10159"/>
                <a:gd name="connsiteY8" fmla="*/ 3314 h 9930"/>
                <a:gd name="connsiteX9" fmla="*/ 9185 w 10159"/>
                <a:gd name="connsiteY9" fmla="*/ 8122 h 9930"/>
                <a:gd name="connsiteX10" fmla="*/ 6436 w 10159"/>
                <a:gd name="connsiteY10" fmla="*/ 9917 h 9930"/>
                <a:gd name="connsiteX11" fmla="*/ 5812 w 10159"/>
                <a:gd name="connsiteY11" fmla="*/ 9917 h 9930"/>
                <a:gd name="connsiteX0" fmla="*/ 5721 w 9999"/>
                <a:gd name="connsiteY0" fmla="*/ 9987 h 10000"/>
                <a:gd name="connsiteX1" fmla="*/ 1921 w 9999"/>
                <a:gd name="connsiteY1" fmla="*/ 8793 h 10000"/>
                <a:gd name="connsiteX2" fmla="*/ 187 w 9999"/>
                <a:gd name="connsiteY2" fmla="*/ 6525 h 10000"/>
                <a:gd name="connsiteX3" fmla="*/ 602 w 9999"/>
                <a:gd name="connsiteY3" fmla="*/ 5234 h 10000"/>
                <a:gd name="connsiteX4" fmla="*/ 2418 w 9999"/>
                <a:gd name="connsiteY4" fmla="*/ 1082 h 10000"/>
                <a:gd name="connsiteX5" fmla="*/ 3989 w 9999"/>
                <a:gd name="connsiteY5" fmla="*/ 180 h 10000"/>
                <a:gd name="connsiteX6" fmla="*/ 5267 w 9999"/>
                <a:gd name="connsiteY6" fmla="*/ 13 h 10000"/>
                <a:gd name="connsiteX7" fmla="*/ 7883 w 9999"/>
                <a:gd name="connsiteY7" fmla="*/ 1069 h 10000"/>
                <a:gd name="connsiteX8" fmla="*/ 9601 w 9999"/>
                <a:gd name="connsiteY8" fmla="*/ 3337 h 10000"/>
                <a:gd name="connsiteX9" fmla="*/ 9041 w 9999"/>
                <a:gd name="connsiteY9" fmla="*/ 8179 h 10000"/>
                <a:gd name="connsiteX10" fmla="*/ 6335 w 9999"/>
                <a:gd name="connsiteY10" fmla="*/ 9987 h 10000"/>
                <a:gd name="connsiteX11" fmla="*/ 5721 w 9999"/>
                <a:gd name="connsiteY11" fmla="*/ 9987 h 10000"/>
                <a:gd name="connsiteX0" fmla="*/ 5722 w 10000"/>
                <a:gd name="connsiteY0" fmla="*/ 9987 h 10000"/>
                <a:gd name="connsiteX1" fmla="*/ 1921 w 10000"/>
                <a:gd name="connsiteY1" fmla="*/ 8793 h 10000"/>
                <a:gd name="connsiteX2" fmla="*/ 187 w 10000"/>
                <a:gd name="connsiteY2" fmla="*/ 6525 h 10000"/>
                <a:gd name="connsiteX3" fmla="*/ 602 w 10000"/>
                <a:gd name="connsiteY3" fmla="*/ 5234 h 10000"/>
                <a:gd name="connsiteX4" fmla="*/ 2418 w 10000"/>
                <a:gd name="connsiteY4" fmla="*/ 1082 h 10000"/>
                <a:gd name="connsiteX5" fmla="*/ 3989 w 10000"/>
                <a:gd name="connsiteY5" fmla="*/ 180 h 10000"/>
                <a:gd name="connsiteX6" fmla="*/ 5268 w 10000"/>
                <a:gd name="connsiteY6" fmla="*/ 13 h 10000"/>
                <a:gd name="connsiteX7" fmla="*/ 7884 w 10000"/>
                <a:gd name="connsiteY7" fmla="*/ 1069 h 10000"/>
                <a:gd name="connsiteX8" fmla="*/ 9602 w 10000"/>
                <a:gd name="connsiteY8" fmla="*/ 3337 h 10000"/>
                <a:gd name="connsiteX9" fmla="*/ 9042 w 10000"/>
                <a:gd name="connsiteY9" fmla="*/ 8179 h 10000"/>
                <a:gd name="connsiteX10" fmla="*/ 6336 w 10000"/>
                <a:gd name="connsiteY10" fmla="*/ 9987 h 10000"/>
                <a:gd name="connsiteX11" fmla="*/ 5722 w 10000"/>
                <a:gd name="connsiteY11" fmla="*/ 9987 h 10000"/>
                <a:gd name="connsiteX0" fmla="*/ 5722 w 10000"/>
                <a:gd name="connsiteY0" fmla="*/ 9977 h 9990"/>
                <a:gd name="connsiteX1" fmla="*/ 1921 w 10000"/>
                <a:gd name="connsiteY1" fmla="*/ 8783 h 9990"/>
                <a:gd name="connsiteX2" fmla="*/ 187 w 10000"/>
                <a:gd name="connsiteY2" fmla="*/ 6515 h 9990"/>
                <a:gd name="connsiteX3" fmla="*/ 602 w 10000"/>
                <a:gd name="connsiteY3" fmla="*/ 5224 h 9990"/>
                <a:gd name="connsiteX4" fmla="*/ 2418 w 10000"/>
                <a:gd name="connsiteY4" fmla="*/ 1072 h 9990"/>
                <a:gd name="connsiteX5" fmla="*/ 4084 w 10000"/>
                <a:gd name="connsiteY5" fmla="*/ 768 h 9990"/>
                <a:gd name="connsiteX6" fmla="*/ 5268 w 10000"/>
                <a:gd name="connsiteY6" fmla="*/ 3 h 9990"/>
                <a:gd name="connsiteX7" fmla="*/ 7884 w 10000"/>
                <a:gd name="connsiteY7" fmla="*/ 1059 h 9990"/>
                <a:gd name="connsiteX8" fmla="*/ 9602 w 10000"/>
                <a:gd name="connsiteY8" fmla="*/ 3327 h 9990"/>
                <a:gd name="connsiteX9" fmla="*/ 9042 w 10000"/>
                <a:gd name="connsiteY9" fmla="*/ 8169 h 9990"/>
                <a:gd name="connsiteX10" fmla="*/ 6336 w 10000"/>
                <a:gd name="connsiteY10" fmla="*/ 9977 h 9990"/>
                <a:gd name="connsiteX11" fmla="*/ 5722 w 10000"/>
                <a:gd name="connsiteY11" fmla="*/ 9977 h 9990"/>
                <a:gd name="connsiteX0" fmla="*/ 5722 w 10000"/>
                <a:gd name="connsiteY0" fmla="*/ 9608 h 9621"/>
                <a:gd name="connsiteX1" fmla="*/ 1921 w 10000"/>
                <a:gd name="connsiteY1" fmla="*/ 8413 h 9621"/>
                <a:gd name="connsiteX2" fmla="*/ 187 w 10000"/>
                <a:gd name="connsiteY2" fmla="*/ 6143 h 9621"/>
                <a:gd name="connsiteX3" fmla="*/ 602 w 10000"/>
                <a:gd name="connsiteY3" fmla="*/ 4850 h 9621"/>
                <a:gd name="connsiteX4" fmla="*/ 2418 w 10000"/>
                <a:gd name="connsiteY4" fmla="*/ 694 h 9621"/>
                <a:gd name="connsiteX5" fmla="*/ 4084 w 10000"/>
                <a:gd name="connsiteY5" fmla="*/ 390 h 9621"/>
                <a:gd name="connsiteX6" fmla="*/ 6405 w 10000"/>
                <a:gd name="connsiteY6" fmla="*/ 5 h 9621"/>
                <a:gd name="connsiteX7" fmla="*/ 7884 w 10000"/>
                <a:gd name="connsiteY7" fmla="*/ 681 h 9621"/>
                <a:gd name="connsiteX8" fmla="*/ 9602 w 10000"/>
                <a:gd name="connsiteY8" fmla="*/ 2951 h 9621"/>
                <a:gd name="connsiteX9" fmla="*/ 9042 w 10000"/>
                <a:gd name="connsiteY9" fmla="*/ 7798 h 9621"/>
                <a:gd name="connsiteX10" fmla="*/ 6336 w 10000"/>
                <a:gd name="connsiteY10" fmla="*/ 9608 h 9621"/>
                <a:gd name="connsiteX11" fmla="*/ 5722 w 10000"/>
                <a:gd name="connsiteY11" fmla="*/ 9608 h 9621"/>
                <a:gd name="connsiteX0" fmla="*/ 5722 w 10000"/>
                <a:gd name="connsiteY0" fmla="*/ 10046 h 10060"/>
                <a:gd name="connsiteX1" fmla="*/ 1921 w 10000"/>
                <a:gd name="connsiteY1" fmla="*/ 8804 h 10060"/>
                <a:gd name="connsiteX2" fmla="*/ 187 w 10000"/>
                <a:gd name="connsiteY2" fmla="*/ 6445 h 10060"/>
                <a:gd name="connsiteX3" fmla="*/ 602 w 10000"/>
                <a:gd name="connsiteY3" fmla="*/ 5101 h 10060"/>
                <a:gd name="connsiteX4" fmla="*/ 2418 w 10000"/>
                <a:gd name="connsiteY4" fmla="*/ 781 h 10060"/>
                <a:gd name="connsiteX5" fmla="*/ 4084 w 10000"/>
                <a:gd name="connsiteY5" fmla="*/ 465 h 10060"/>
                <a:gd name="connsiteX6" fmla="*/ 6405 w 10000"/>
                <a:gd name="connsiteY6" fmla="*/ 65 h 10060"/>
                <a:gd name="connsiteX7" fmla="*/ 7884 w 10000"/>
                <a:gd name="connsiteY7" fmla="*/ 768 h 10060"/>
                <a:gd name="connsiteX8" fmla="*/ 9602 w 10000"/>
                <a:gd name="connsiteY8" fmla="*/ 3127 h 10060"/>
                <a:gd name="connsiteX9" fmla="*/ 9042 w 10000"/>
                <a:gd name="connsiteY9" fmla="*/ 8165 h 10060"/>
                <a:gd name="connsiteX10" fmla="*/ 6336 w 10000"/>
                <a:gd name="connsiteY10" fmla="*/ 10046 h 10060"/>
                <a:gd name="connsiteX11" fmla="*/ 5722 w 10000"/>
                <a:gd name="connsiteY11" fmla="*/ 10046 h 10060"/>
                <a:gd name="connsiteX0" fmla="*/ 5828 w 10106"/>
                <a:gd name="connsiteY0" fmla="*/ 10046 h 10060"/>
                <a:gd name="connsiteX1" fmla="*/ 2027 w 10106"/>
                <a:gd name="connsiteY1" fmla="*/ 8804 h 10060"/>
                <a:gd name="connsiteX2" fmla="*/ 293 w 10106"/>
                <a:gd name="connsiteY2" fmla="*/ 6445 h 10060"/>
                <a:gd name="connsiteX3" fmla="*/ 495 w 10106"/>
                <a:gd name="connsiteY3" fmla="*/ 4083 h 10060"/>
                <a:gd name="connsiteX4" fmla="*/ 2524 w 10106"/>
                <a:gd name="connsiteY4" fmla="*/ 781 h 10060"/>
                <a:gd name="connsiteX5" fmla="*/ 4190 w 10106"/>
                <a:gd name="connsiteY5" fmla="*/ 465 h 10060"/>
                <a:gd name="connsiteX6" fmla="*/ 6511 w 10106"/>
                <a:gd name="connsiteY6" fmla="*/ 65 h 10060"/>
                <a:gd name="connsiteX7" fmla="*/ 7990 w 10106"/>
                <a:gd name="connsiteY7" fmla="*/ 768 h 10060"/>
                <a:gd name="connsiteX8" fmla="*/ 9708 w 10106"/>
                <a:gd name="connsiteY8" fmla="*/ 3127 h 10060"/>
                <a:gd name="connsiteX9" fmla="*/ 9148 w 10106"/>
                <a:gd name="connsiteY9" fmla="*/ 8165 h 10060"/>
                <a:gd name="connsiteX10" fmla="*/ 6442 w 10106"/>
                <a:gd name="connsiteY10" fmla="*/ 10046 h 10060"/>
                <a:gd name="connsiteX11" fmla="*/ 5828 w 10106"/>
                <a:gd name="connsiteY11" fmla="*/ 10046 h 10060"/>
                <a:gd name="connsiteX0" fmla="*/ 5828 w 10106"/>
                <a:gd name="connsiteY0" fmla="*/ 10046 h 10060"/>
                <a:gd name="connsiteX1" fmla="*/ 2027 w 10106"/>
                <a:gd name="connsiteY1" fmla="*/ 8804 h 10060"/>
                <a:gd name="connsiteX2" fmla="*/ 293 w 10106"/>
                <a:gd name="connsiteY2" fmla="*/ 6445 h 10060"/>
                <a:gd name="connsiteX3" fmla="*/ 495 w 10106"/>
                <a:gd name="connsiteY3" fmla="*/ 4083 h 10060"/>
                <a:gd name="connsiteX4" fmla="*/ 2524 w 10106"/>
                <a:gd name="connsiteY4" fmla="*/ 781 h 10060"/>
                <a:gd name="connsiteX5" fmla="*/ 4190 w 10106"/>
                <a:gd name="connsiteY5" fmla="*/ 465 h 10060"/>
                <a:gd name="connsiteX6" fmla="*/ 6511 w 10106"/>
                <a:gd name="connsiteY6" fmla="*/ 65 h 10060"/>
                <a:gd name="connsiteX7" fmla="*/ 7990 w 10106"/>
                <a:gd name="connsiteY7" fmla="*/ 768 h 10060"/>
                <a:gd name="connsiteX8" fmla="*/ 9708 w 10106"/>
                <a:gd name="connsiteY8" fmla="*/ 3127 h 10060"/>
                <a:gd name="connsiteX9" fmla="*/ 9148 w 10106"/>
                <a:gd name="connsiteY9" fmla="*/ 8165 h 10060"/>
                <a:gd name="connsiteX10" fmla="*/ 6442 w 10106"/>
                <a:gd name="connsiteY10" fmla="*/ 10046 h 10060"/>
                <a:gd name="connsiteX11" fmla="*/ 5828 w 10106"/>
                <a:gd name="connsiteY11" fmla="*/ 10046 h 10060"/>
                <a:gd name="connsiteX0" fmla="*/ 5828 w 10106"/>
                <a:gd name="connsiteY0" fmla="*/ 10000 h 10014"/>
                <a:gd name="connsiteX1" fmla="*/ 2027 w 10106"/>
                <a:gd name="connsiteY1" fmla="*/ 8758 h 10014"/>
                <a:gd name="connsiteX2" fmla="*/ 293 w 10106"/>
                <a:gd name="connsiteY2" fmla="*/ 6399 h 10014"/>
                <a:gd name="connsiteX3" fmla="*/ 495 w 10106"/>
                <a:gd name="connsiteY3" fmla="*/ 4037 h 10014"/>
                <a:gd name="connsiteX4" fmla="*/ 2524 w 10106"/>
                <a:gd name="connsiteY4" fmla="*/ 735 h 10014"/>
                <a:gd name="connsiteX5" fmla="*/ 4190 w 10106"/>
                <a:gd name="connsiteY5" fmla="*/ 249 h 10014"/>
                <a:gd name="connsiteX6" fmla="*/ 6511 w 10106"/>
                <a:gd name="connsiteY6" fmla="*/ 19 h 10014"/>
                <a:gd name="connsiteX7" fmla="*/ 7990 w 10106"/>
                <a:gd name="connsiteY7" fmla="*/ 722 h 10014"/>
                <a:gd name="connsiteX8" fmla="*/ 9708 w 10106"/>
                <a:gd name="connsiteY8" fmla="*/ 3081 h 10014"/>
                <a:gd name="connsiteX9" fmla="*/ 9148 w 10106"/>
                <a:gd name="connsiteY9" fmla="*/ 8119 h 10014"/>
                <a:gd name="connsiteX10" fmla="*/ 6442 w 10106"/>
                <a:gd name="connsiteY10" fmla="*/ 10000 h 10014"/>
                <a:gd name="connsiteX11" fmla="*/ 5828 w 10106"/>
                <a:gd name="connsiteY11" fmla="*/ 10000 h 10014"/>
                <a:gd name="connsiteX0" fmla="*/ 5828 w 10106"/>
                <a:gd name="connsiteY0" fmla="*/ 10246 h 10260"/>
                <a:gd name="connsiteX1" fmla="*/ 2027 w 10106"/>
                <a:gd name="connsiteY1" fmla="*/ 9004 h 10260"/>
                <a:gd name="connsiteX2" fmla="*/ 293 w 10106"/>
                <a:gd name="connsiteY2" fmla="*/ 6645 h 10260"/>
                <a:gd name="connsiteX3" fmla="*/ 495 w 10106"/>
                <a:gd name="connsiteY3" fmla="*/ 4283 h 10260"/>
                <a:gd name="connsiteX4" fmla="*/ 2524 w 10106"/>
                <a:gd name="connsiteY4" fmla="*/ 981 h 10260"/>
                <a:gd name="connsiteX5" fmla="*/ 4190 w 10106"/>
                <a:gd name="connsiteY5" fmla="*/ 495 h 10260"/>
                <a:gd name="connsiteX6" fmla="*/ 6547 w 10106"/>
                <a:gd name="connsiteY6" fmla="*/ 10 h 10260"/>
                <a:gd name="connsiteX7" fmla="*/ 7990 w 10106"/>
                <a:gd name="connsiteY7" fmla="*/ 968 h 10260"/>
                <a:gd name="connsiteX8" fmla="*/ 9708 w 10106"/>
                <a:gd name="connsiteY8" fmla="*/ 3327 h 10260"/>
                <a:gd name="connsiteX9" fmla="*/ 9148 w 10106"/>
                <a:gd name="connsiteY9" fmla="*/ 8365 h 10260"/>
                <a:gd name="connsiteX10" fmla="*/ 6442 w 10106"/>
                <a:gd name="connsiteY10" fmla="*/ 10246 h 10260"/>
                <a:gd name="connsiteX11" fmla="*/ 5828 w 10106"/>
                <a:gd name="connsiteY11" fmla="*/ 10246 h 1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6" h="10260">
                  <a:moveTo>
                    <a:pt x="5828" y="10246"/>
                  </a:moveTo>
                  <a:cubicBezTo>
                    <a:pt x="4480" y="10200"/>
                    <a:pt x="3200" y="9833"/>
                    <a:pt x="2027" y="9004"/>
                  </a:cubicBezTo>
                  <a:cubicBezTo>
                    <a:pt x="1254" y="8462"/>
                    <a:pt x="600" y="7712"/>
                    <a:pt x="293" y="6645"/>
                  </a:cubicBezTo>
                  <a:cubicBezTo>
                    <a:pt x="80" y="5896"/>
                    <a:pt x="-334" y="5049"/>
                    <a:pt x="495" y="4283"/>
                  </a:cubicBezTo>
                  <a:cubicBezTo>
                    <a:pt x="1477" y="3130"/>
                    <a:pt x="1976" y="3419"/>
                    <a:pt x="2524" y="981"/>
                  </a:cubicBezTo>
                  <a:cubicBezTo>
                    <a:pt x="3190" y="359"/>
                    <a:pt x="3520" y="657"/>
                    <a:pt x="4190" y="495"/>
                  </a:cubicBezTo>
                  <a:cubicBezTo>
                    <a:pt x="4861" y="333"/>
                    <a:pt x="5914" y="-69"/>
                    <a:pt x="6547" y="10"/>
                  </a:cubicBezTo>
                  <a:cubicBezTo>
                    <a:pt x="7180" y="89"/>
                    <a:pt x="7463" y="415"/>
                    <a:pt x="7990" y="968"/>
                  </a:cubicBezTo>
                  <a:cubicBezTo>
                    <a:pt x="8517" y="1521"/>
                    <a:pt x="9335" y="2355"/>
                    <a:pt x="9708" y="3327"/>
                  </a:cubicBezTo>
                  <a:cubicBezTo>
                    <a:pt x="10402" y="5146"/>
                    <a:pt x="10175" y="6820"/>
                    <a:pt x="9148" y="8365"/>
                  </a:cubicBezTo>
                  <a:cubicBezTo>
                    <a:pt x="8455" y="9418"/>
                    <a:pt x="7536" y="10041"/>
                    <a:pt x="6442" y="10246"/>
                  </a:cubicBezTo>
                  <a:cubicBezTo>
                    <a:pt x="6241" y="10279"/>
                    <a:pt x="6028" y="10246"/>
                    <a:pt x="5828" y="1024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5" name="Oval 13">
              <a:extLst>
                <a:ext uri="{FF2B5EF4-FFF2-40B4-BE49-F238E27FC236}">
                  <a16:creationId xmlns:a16="http://schemas.microsoft.com/office/drawing/2014/main" id="{1C5256F0-B86C-4A8A-B617-4746C4AE2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0476" y="8110895"/>
              <a:ext cx="260734" cy="2607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9DA4FD03-8E23-4786-A08D-7B11584D8149}"/>
                </a:ext>
              </a:extLst>
            </p:cNvPr>
            <p:cNvGrpSpPr/>
            <p:nvPr/>
          </p:nvGrpSpPr>
          <p:grpSpPr>
            <a:xfrm>
              <a:off x="8588752" y="7245250"/>
              <a:ext cx="805776" cy="1548390"/>
              <a:chOff x="7387831" y="2777184"/>
              <a:chExt cx="895216" cy="1720259"/>
            </a:xfrm>
            <a:solidFill>
              <a:srgbClr val="C00000"/>
            </a:solidFill>
          </p:grpSpPr>
          <p:sp>
            <p:nvSpPr>
              <p:cNvPr id="128" name="Freeform 23">
                <a:extLst>
                  <a:ext uri="{FF2B5EF4-FFF2-40B4-BE49-F238E27FC236}">
                    <a16:creationId xmlns:a16="http://schemas.microsoft.com/office/drawing/2014/main" id="{A43B3511-C45F-48A0-86DD-BC3DF8FE3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2039" y="2777184"/>
                <a:ext cx="821008" cy="1720259"/>
              </a:xfrm>
              <a:custGeom>
                <a:avLst/>
                <a:gdLst>
                  <a:gd name="T0" fmla="*/ 70 w 199"/>
                  <a:gd name="T1" fmla="*/ 569 h 569"/>
                  <a:gd name="T2" fmla="*/ 55 w 199"/>
                  <a:gd name="T3" fmla="*/ 453 h 569"/>
                  <a:gd name="T4" fmla="*/ 116 w 199"/>
                  <a:gd name="T5" fmla="*/ 350 h 569"/>
                  <a:gd name="T6" fmla="*/ 164 w 199"/>
                  <a:gd name="T7" fmla="*/ 239 h 569"/>
                  <a:gd name="T8" fmla="*/ 129 w 199"/>
                  <a:gd name="T9" fmla="*/ 105 h 569"/>
                  <a:gd name="T10" fmla="*/ 199 w 199"/>
                  <a:gd name="T11" fmla="*/ 35 h 569"/>
                  <a:gd name="T12" fmla="*/ 116 w 199"/>
                  <a:gd name="T13" fmla="*/ 87 h 569"/>
                  <a:gd name="T14" fmla="*/ 110 w 199"/>
                  <a:gd name="T15" fmla="*/ 146 h 569"/>
                  <a:gd name="T16" fmla="*/ 21 w 199"/>
                  <a:gd name="T17" fmla="*/ 44 h 569"/>
                  <a:gd name="T18" fmla="*/ 47 w 199"/>
                  <a:gd name="T19" fmla="*/ 0 h 569"/>
                  <a:gd name="T20" fmla="*/ 11 w 199"/>
                  <a:gd name="T21" fmla="*/ 22 h 569"/>
                  <a:gd name="T22" fmla="*/ 29 w 199"/>
                  <a:gd name="T23" fmla="*/ 94 h 569"/>
                  <a:gd name="T24" fmla="*/ 135 w 199"/>
                  <a:gd name="T25" fmla="*/ 210 h 569"/>
                  <a:gd name="T26" fmla="*/ 85 w 199"/>
                  <a:gd name="T27" fmla="*/ 354 h 569"/>
                  <a:gd name="T28" fmla="*/ 36 w 199"/>
                  <a:gd name="T29" fmla="*/ 462 h 569"/>
                  <a:gd name="T30" fmla="*/ 55 w 199"/>
                  <a:gd name="T31" fmla="*/ 540 h 569"/>
                  <a:gd name="T32" fmla="*/ 70 w 199"/>
                  <a:gd name="T33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569">
                    <a:moveTo>
                      <a:pt x="70" y="569"/>
                    </a:moveTo>
                    <a:cubicBezTo>
                      <a:pt x="70" y="569"/>
                      <a:pt x="43" y="503"/>
                      <a:pt x="55" y="453"/>
                    </a:cubicBezTo>
                    <a:cubicBezTo>
                      <a:pt x="67" y="403"/>
                      <a:pt x="97" y="369"/>
                      <a:pt x="116" y="350"/>
                    </a:cubicBezTo>
                    <a:cubicBezTo>
                      <a:pt x="135" y="332"/>
                      <a:pt x="173" y="290"/>
                      <a:pt x="164" y="239"/>
                    </a:cubicBezTo>
                    <a:cubicBezTo>
                      <a:pt x="155" y="188"/>
                      <a:pt x="115" y="141"/>
                      <a:pt x="129" y="105"/>
                    </a:cubicBezTo>
                    <a:cubicBezTo>
                      <a:pt x="143" y="69"/>
                      <a:pt x="178" y="34"/>
                      <a:pt x="199" y="35"/>
                    </a:cubicBezTo>
                    <a:cubicBezTo>
                      <a:pt x="199" y="35"/>
                      <a:pt x="159" y="32"/>
                      <a:pt x="116" y="87"/>
                    </a:cubicBezTo>
                    <a:cubicBezTo>
                      <a:pt x="116" y="87"/>
                      <a:pt x="99" y="113"/>
                      <a:pt x="110" y="146"/>
                    </a:cubicBezTo>
                    <a:cubicBezTo>
                      <a:pt x="110" y="146"/>
                      <a:pt x="19" y="81"/>
                      <a:pt x="21" y="44"/>
                    </a:cubicBezTo>
                    <a:cubicBezTo>
                      <a:pt x="22" y="6"/>
                      <a:pt x="47" y="0"/>
                      <a:pt x="47" y="0"/>
                    </a:cubicBezTo>
                    <a:cubicBezTo>
                      <a:pt x="47" y="0"/>
                      <a:pt x="23" y="2"/>
                      <a:pt x="11" y="22"/>
                    </a:cubicBezTo>
                    <a:cubicBezTo>
                      <a:pt x="0" y="42"/>
                      <a:pt x="10" y="71"/>
                      <a:pt x="29" y="94"/>
                    </a:cubicBezTo>
                    <a:cubicBezTo>
                      <a:pt x="48" y="117"/>
                      <a:pt x="124" y="166"/>
                      <a:pt x="135" y="210"/>
                    </a:cubicBezTo>
                    <a:cubicBezTo>
                      <a:pt x="146" y="254"/>
                      <a:pt x="127" y="306"/>
                      <a:pt x="85" y="354"/>
                    </a:cubicBezTo>
                    <a:cubicBezTo>
                      <a:pt x="44" y="401"/>
                      <a:pt x="35" y="444"/>
                      <a:pt x="36" y="462"/>
                    </a:cubicBezTo>
                    <a:cubicBezTo>
                      <a:pt x="37" y="479"/>
                      <a:pt x="43" y="519"/>
                      <a:pt x="55" y="540"/>
                    </a:cubicBezTo>
                    <a:cubicBezTo>
                      <a:pt x="67" y="562"/>
                      <a:pt x="70" y="569"/>
                      <a:pt x="70" y="5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129" name="Freeform 24">
                <a:extLst>
                  <a:ext uri="{FF2B5EF4-FFF2-40B4-BE49-F238E27FC236}">
                    <a16:creationId xmlns:a16="http://schemas.microsoft.com/office/drawing/2014/main" id="{CC507E22-6B2C-4A59-88A9-CFCBC3407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7831" y="3236230"/>
                <a:ext cx="561670" cy="658909"/>
              </a:xfrm>
              <a:custGeom>
                <a:avLst/>
                <a:gdLst>
                  <a:gd name="T0" fmla="*/ 0 w 136"/>
                  <a:gd name="T1" fmla="*/ 0 h 218"/>
                  <a:gd name="T2" fmla="*/ 17 w 136"/>
                  <a:gd name="T3" fmla="*/ 7 h 218"/>
                  <a:gd name="T4" fmla="*/ 31 w 136"/>
                  <a:gd name="T5" fmla="*/ 20 h 218"/>
                  <a:gd name="T6" fmla="*/ 47 w 136"/>
                  <a:gd name="T7" fmla="*/ 55 h 218"/>
                  <a:gd name="T8" fmla="*/ 49 w 136"/>
                  <a:gd name="T9" fmla="*/ 64 h 218"/>
                  <a:gd name="T10" fmla="*/ 49 w 136"/>
                  <a:gd name="T11" fmla="*/ 74 h 218"/>
                  <a:gd name="T12" fmla="*/ 49 w 136"/>
                  <a:gd name="T13" fmla="*/ 91 h 218"/>
                  <a:gd name="T14" fmla="*/ 52 w 136"/>
                  <a:gd name="T15" fmla="*/ 125 h 218"/>
                  <a:gd name="T16" fmla="*/ 78 w 136"/>
                  <a:gd name="T17" fmla="*/ 184 h 218"/>
                  <a:gd name="T18" fmla="*/ 83 w 136"/>
                  <a:gd name="T19" fmla="*/ 189 h 218"/>
                  <a:gd name="T20" fmla="*/ 90 w 136"/>
                  <a:gd name="T21" fmla="*/ 195 h 218"/>
                  <a:gd name="T22" fmla="*/ 104 w 136"/>
                  <a:gd name="T23" fmla="*/ 204 h 218"/>
                  <a:gd name="T24" fmla="*/ 136 w 136"/>
                  <a:gd name="T25" fmla="*/ 216 h 218"/>
                  <a:gd name="T26" fmla="*/ 100 w 136"/>
                  <a:gd name="T27" fmla="*/ 213 h 218"/>
                  <a:gd name="T28" fmla="*/ 91 w 136"/>
                  <a:gd name="T29" fmla="*/ 210 h 218"/>
                  <a:gd name="T30" fmla="*/ 82 w 136"/>
                  <a:gd name="T31" fmla="*/ 206 h 218"/>
                  <a:gd name="T32" fmla="*/ 74 w 136"/>
                  <a:gd name="T33" fmla="*/ 201 h 218"/>
                  <a:gd name="T34" fmla="*/ 67 w 136"/>
                  <a:gd name="T35" fmla="*/ 195 h 218"/>
                  <a:gd name="T36" fmla="*/ 43 w 136"/>
                  <a:gd name="T37" fmla="*/ 164 h 218"/>
                  <a:gd name="T38" fmla="*/ 32 w 136"/>
                  <a:gd name="T39" fmla="*/ 128 h 218"/>
                  <a:gd name="T40" fmla="*/ 30 w 136"/>
                  <a:gd name="T41" fmla="*/ 91 h 218"/>
                  <a:gd name="T42" fmla="*/ 31 w 136"/>
                  <a:gd name="T43" fmla="*/ 73 h 218"/>
                  <a:gd name="T44" fmla="*/ 32 w 136"/>
                  <a:gd name="T45" fmla="*/ 65 h 218"/>
                  <a:gd name="T46" fmla="*/ 32 w 136"/>
                  <a:gd name="T47" fmla="*/ 57 h 218"/>
                  <a:gd name="T48" fmla="*/ 0 w 136"/>
                  <a:gd name="T4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218">
                    <a:moveTo>
                      <a:pt x="0" y="0"/>
                    </a:moveTo>
                    <a:cubicBezTo>
                      <a:pt x="6" y="1"/>
                      <a:pt x="12" y="4"/>
                      <a:pt x="17" y="7"/>
                    </a:cubicBezTo>
                    <a:cubicBezTo>
                      <a:pt x="22" y="11"/>
                      <a:pt x="27" y="15"/>
                      <a:pt x="31" y="20"/>
                    </a:cubicBezTo>
                    <a:cubicBezTo>
                      <a:pt x="39" y="30"/>
                      <a:pt x="45" y="42"/>
                      <a:pt x="47" y="55"/>
                    </a:cubicBezTo>
                    <a:cubicBezTo>
                      <a:pt x="48" y="58"/>
                      <a:pt x="48" y="61"/>
                      <a:pt x="49" y="6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9" y="80"/>
                      <a:pt x="49" y="85"/>
                      <a:pt x="49" y="91"/>
                    </a:cubicBezTo>
                    <a:cubicBezTo>
                      <a:pt x="49" y="102"/>
                      <a:pt x="50" y="114"/>
                      <a:pt x="52" y="125"/>
                    </a:cubicBezTo>
                    <a:cubicBezTo>
                      <a:pt x="55" y="147"/>
                      <a:pt x="63" y="167"/>
                      <a:pt x="78" y="184"/>
                    </a:cubicBezTo>
                    <a:cubicBezTo>
                      <a:pt x="80" y="186"/>
                      <a:pt x="81" y="188"/>
                      <a:pt x="83" y="189"/>
                    </a:cubicBezTo>
                    <a:cubicBezTo>
                      <a:pt x="85" y="191"/>
                      <a:pt x="87" y="193"/>
                      <a:pt x="90" y="195"/>
                    </a:cubicBezTo>
                    <a:cubicBezTo>
                      <a:pt x="94" y="198"/>
                      <a:pt x="99" y="201"/>
                      <a:pt x="104" y="204"/>
                    </a:cubicBezTo>
                    <a:cubicBezTo>
                      <a:pt x="113" y="210"/>
                      <a:pt x="124" y="214"/>
                      <a:pt x="136" y="216"/>
                    </a:cubicBezTo>
                    <a:cubicBezTo>
                      <a:pt x="124" y="218"/>
                      <a:pt x="112" y="217"/>
                      <a:pt x="100" y="213"/>
                    </a:cubicBezTo>
                    <a:cubicBezTo>
                      <a:pt x="97" y="212"/>
                      <a:pt x="94" y="211"/>
                      <a:pt x="91" y="210"/>
                    </a:cubicBezTo>
                    <a:cubicBezTo>
                      <a:pt x="88" y="209"/>
                      <a:pt x="85" y="207"/>
                      <a:pt x="82" y="206"/>
                    </a:cubicBezTo>
                    <a:cubicBezTo>
                      <a:pt x="80" y="204"/>
                      <a:pt x="77" y="203"/>
                      <a:pt x="74" y="201"/>
                    </a:cubicBezTo>
                    <a:cubicBezTo>
                      <a:pt x="72" y="199"/>
                      <a:pt x="69" y="197"/>
                      <a:pt x="67" y="195"/>
                    </a:cubicBezTo>
                    <a:cubicBezTo>
                      <a:pt x="57" y="186"/>
                      <a:pt x="49" y="176"/>
                      <a:pt x="43" y="164"/>
                    </a:cubicBezTo>
                    <a:cubicBezTo>
                      <a:pt x="38" y="153"/>
                      <a:pt x="34" y="140"/>
                      <a:pt x="32" y="128"/>
                    </a:cubicBezTo>
                    <a:cubicBezTo>
                      <a:pt x="30" y="116"/>
                      <a:pt x="29" y="103"/>
                      <a:pt x="30" y="91"/>
                    </a:cubicBezTo>
                    <a:cubicBezTo>
                      <a:pt x="30" y="85"/>
                      <a:pt x="31" y="79"/>
                      <a:pt x="31" y="73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35"/>
                      <a:pt x="20" y="1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BE9212-9FDD-4E7E-A3BF-A5FAF77D8A4E}"/>
              </a:ext>
            </a:extLst>
          </p:cNvPr>
          <p:cNvGrpSpPr/>
          <p:nvPr/>
        </p:nvGrpSpPr>
        <p:grpSpPr>
          <a:xfrm>
            <a:off x="5731470" y="3970579"/>
            <a:ext cx="340205" cy="330950"/>
            <a:chOff x="6969945" y="7768762"/>
            <a:chExt cx="475490" cy="462554"/>
          </a:xfrm>
        </p:grpSpPr>
        <p:sp>
          <p:nvSpPr>
            <p:cNvPr id="136" name="Freeform 10">
              <a:extLst>
                <a:ext uri="{FF2B5EF4-FFF2-40B4-BE49-F238E27FC236}">
                  <a16:creationId xmlns:a16="http://schemas.microsoft.com/office/drawing/2014/main" id="{9A2E15F1-BE1A-4753-997D-47109D7DD903}"/>
                </a:ext>
              </a:extLst>
            </p:cNvPr>
            <p:cNvSpPr>
              <a:spLocks/>
            </p:cNvSpPr>
            <p:nvPr/>
          </p:nvSpPr>
          <p:spPr bwMode="auto">
            <a:xfrm rot="16018197">
              <a:off x="6985475" y="7753232"/>
              <a:ext cx="254368" cy="285427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  <a:gd name="connsiteX0" fmla="*/ 5532 w 9524"/>
                <a:gd name="connsiteY0" fmla="*/ 9999 h 10012"/>
                <a:gd name="connsiteX1" fmla="*/ 1855 w 9524"/>
                <a:gd name="connsiteY1" fmla="*/ 8809 h 10012"/>
                <a:gd name="connsiteX2" fmla="*/ 177 w 9524"/>
                <a:gd name="connsiteY2" fmla="*/ 6549 h 10012"/>
                <a:gd name="connsiteX3" fmla="*/ 74 w 9524"/>
                <a:gd name="connsiteY3" fmla="*/ 4396 h 10012"/>
                <a:gd name="connsiteX4" fmla="*/ 1648 w 9524"/>
                <a:gd name="connsiteY4" fmla="*/ 1343 h 10012"/>
                <a:gd name="connsiteX5" fmla="*/ 3855 w 9524"/>
                <a:gd name="connsiteY5" fmla="*/ 228 h 10012"/>
                <a:gd name="connsiteX6" fmla="*/ 5093 w 9524"/>
                <a:gd name="connsiteY6" fmla="*/ 61 h 10012"/>
                <a:gd name="connsiteX7" fmla="*/ 7623 w 9524"/>
                <a:gd name="connsiteY7" fmla="*/ 1114 h 10012"/>
                <a:gd name="connsiteX8" fmla="*/ 9047 w 9524"/>
                <a:gd name="connsiteY8" fmla="*/ 266 h 10012"/>
                <a:gd name="connsiteX9" fmla="*/ 8745 w 9524"/>
                <a:gd name="connsiteY9" fmla="*/ 8198 h 10012"/>
                <a:gd name="connsiteX10" fmla="*/ 6126 w 9524"/>
                <a:gd name="connsiteY10" fmla="*/ 9999 h 10012"/>
                <a:gd name="connsiteX11" fmla="*/ 5532 w 9524"/>
                <a:gd name="connsiteY11" fmla="*/ 9999 h 10012"/>
                <a:gd name="connsiteX0" fmla="*/ 5807 w 9807"/>
                <a:gd name="connsiteY0" fmla="*/ 10618 h 10631"/>
                <a:gd name="connsiteX1" fmla="*/ 1947 w 9807"/>
                <a:gd name="connsiteY1" fmla="*/ 9429 h 10631"/>
                <a:gd name="connsiteX2" fmla="*/ 185 w 9807"/>
                <a:gd name="connsiteY2" fmla="*/ 7172 h 10631"/>
                <a:gd name="connsiteX3" fmla="*/ 77 w 9807"/>
                <a:gd name="connsiteY3" fmla="*/ 5022 h 10631"/>
                <a:gd name="connsiteX4" fmla="*/ 1729 w 9807"/>
                <a:gd name="connsiteY4" fmla="*/ 1972 h 10631"/>
                <a:gd name="connsiteX5" fmla="*/ 4047 w 9807"/>
                <a:gd name="connsiteY5" fmla="*/ 859 h 10631"/>
                <a:gd name="connsiteX6" fmla="*/ 5347 w 9807"/>
                <a:gd name="connsiteY6" fmla="*/ 692 h 10631"/>
                <a:gd name="connsiteX7" fmla="*/ 8005 w 9807"/>
                <a:gd name="connsiteY7" fmla="*/ 159 h 10631"/>
                <a:gd name="connsiteX8" fmla="*/ 9498 w 9807"/>
                <a:gd name="connsiteY8" fmla="*/ 897 h 10631"/>
                <a:gd name="connsiteX9" fmla="*/ 9181 w 9807"/>
                <a:gd name="connsiteY9" fmla="*/ 8819 h 10631"/>
                <a:gd name="connsiteX10" fmla="*/ 6431 w 9807"/>
                <a:gd name="connsiteY10" fmla="*/ 10618 h 10631"/>
                <a:gd name="connsiteX11" fmla="*/ 5807 w 9807"/>
                <a:gd name="connsiteY11" fmla="*/ 10618 h 10631"/>
                <a:gd name="connsiteX0" fmla="*/ 5921 w 9704"/>
                <a:gd name="connsiteY0" fmla="*/ 10012 h 10024"/>
                <a:gd name="connsiteX1" fmla="*/ 1985 w 9704"/>
                <a:gd name="connsiteY1" fmla="*/ 8893 h 10024"/>
                <a:gd name="connsiteX2" fmla="*/ 189 w 9704"/>
                <a:gd name="connsiteY2" fmla="*/ 6770 h 10024"/>
                <a:gd name="connsiteX3" fmla="*/ 79 w 9704"/>
                <a:gd name="connsiteY3" fmla="*/ 4748 h 10024"/>
                <a:gd name="connsiteX4" fmla="*/ 1763 w 9704"/>
                <a:gd name="connsiteY4" fmla="*/ 1879 h 10024"/>
                <a:gd name="connsiteX5" fmla="*/ 4127 w 9704"/>
                <a:gd name="connsiteY5" fmla="*/ 832 h 10024"/>
                <a:gd name="connsiteX6" fmla="*/ 5452 w 9704"/>
                <a:gd name="connsiteY6" fmla="*/ 675 h 10024"/>
                <a:gd name="connsiteX7" fmla="*/ 8163 w 9704"/>
                <a:gd name="connsiteY7" fmla="*/ 174 h 10024"/>
                <a:gd name="connsiteX8" fmla="*/ 9685 w 9704"/>
                <a:gd name="connsiteY8" fmla="*/ 868 h 10024"/>
                <a:gd name="connsiteX9" fmla="*/ 8606 w 9704"/>
                <a:gd name="connsiteY9" fmla="*/ 8699 h 10024"/>
                <a:gd name="connsiteX10" fmla="*/ 6558 w 9704"/>
                <a:gd name="connsiteY10" fmla="*/ 10012 h 10024"/>
                <a:gd name="connsiteX11" fmla="*/ 5921 w 9704"/>
                <a:gd name="connsiteY11" fmla="*/ 10012 h 10024"/>
                <a:gd name="connsiteX0" fmla="*/ 6102 w 10000"/>
                <a:gd name="connsiteY0" fmla="*/ 9988 h 10000"/>
                <a:gd name="connsiteX1" fmla="*/ 2046 w 10000"/>
                <a:gd name="connsiteY1" fmla="*/ 8872 h 10000"/>
                <a:gd name="connsiteX2" fmla="*/ 195 w 10000"/>
                <a:gd name="connsiteY2" fmla="*/ 6754 h 10000"/>
                <a:gd name="connsiteX3" fmla="*/ 81 w 10000"/>
                <a:gd name="connsiteY3" fmla="*/ 4737 h 10000"/>
                <a:gd name="connsiteX4" fmla="*/ 1817 w 10000"/>
                <a:gd name="connsiteY4" fmla="*/ 1875 h 10000"/>
                <a:gd name="connsiteX5" fmla="*/ 4253 w 10000"/>
                <a:gd name="connsiteY5" fmla="*/ 830 h 10000"/>
                <a:gd name="connsiteX6" fmla="*/ 5618 w 10000"/>
                <a:gd name="connsiteY6" fmla="*/ 673 h 10000"/>
                <a:gd name="connsiteX7" fmla="*/ 8412 w 10000"/>
                <a:gd name="connsiteY7" fmla="*/ 174 h 10000"/>
                <a:gd name="connsiteX8" fmla="*/ 9980 w 10000"/>
                <a:gd name="connsiteY8" fmla="*/ 866 h 10000"/>
                <a:gd name="connsiteX9" fmla="*/ 8869 w 10000"/>
                <a:gd name="connsiteY9" fmla="*/ 8678 h 10000"/>
                <a:gd name="connsiteX10" fmla="*/ 6758 w 10000"/>
                <a:gd name="connsiteY10" fmla="*/ 9988 h 10000"/>
                <a:gd name="connsiteX11" fmla="*/ 6102 w 10000"/>
                <a:gd name="connsiteY11" fmla="*/ 9988 h 10000"/>
                <a:gd name="connsiteX0" fmla="*/ 6102 w 10000"/>
                <a:gd name="connsiteY0" fmla="*/ 9988 h 11209"/>
                <a:gd name="connsiteX1" fmla="*/ 2046 w 10000"/>
                <a:gd name="connsiteY1" fmla="*/ 8872 h 11209"/>
                <a:gd name="connsiteX2" fmla="*/ 195 w 10000"/>
                <a:gd name="connsiteY2" fmla="*/ 6754 h 11209"/>
                <a:gd name="connsiteX3" fmla="*/ 81 w 10000"/>
                <a:gd name="connsiteY3" fmla="*/ 4737 h 11209"/>
                <a:gd name="connsiteX4" fmla="*/ 1817 w 10000"/>
                <a:gd name="connsiteY4" fmla="*/ 1875 h 11209"/>
                <a:gd name="connsiteX5" fmla="*/ 4253 w 10000"/>
                <a:gd name="connsiteY5" fmla="*/ 830 h 11209"/>
                <a:gd name="connsiteX6" fmla="*/ 5618 w 10000"/>
                <a:gd name="connsiteY6" fmla="*/ 673 h 11209"/>
                <a:gd name="connsiteX7" fmla="*/ 8412 w 10000"/>
                <a:gd name="connsiteY7" fmla="*/ 174 h 11209"/>
                <a:gd name="connsiteX8" fmla="*/ 9980 w 10000"/>
                <a:gd name="connsiteY8" fmla="*/ 866 h 11209"/>
                <a:gd name="connsiteX9" fmla="*/ 8869 w 10000"/>
                <a:gd name="connsiteY9" fmla="*/ 8678 h 11209"/>
                <a:gd name="connsiteX10" fmla="*/ 8373 w 10000"/>
                <a:gd name="connsiteY10" fmla="*/ 11187 h 11209"/>
                <a:gd name="connsiteX11" fmla="*/ 6758 w 10000"/>
                <a:gd name="connsiteY11" fmla="*/ 9988 h 11209"/>
                <a:gd name="connsiteX12" fmla="*/ 6102 w 10000"/>
                <a:gd name="connsiteY12" fmla="*/ 9988 h 11209"/>
                <a:gd name="connsiteX0" fmla="*/ 6102 w 10000"/>
                <a:gd name="connsiteY0" fmla="*/ 9988 h 11298"/>
                <a:gd name="connsiteX1" fmla="*/ 2046 w 10000"/>
                <a:gd name="connsiteY1" fmla="*/ 8872 h 11298"/>
                <a:gd name="connsiteX2" fmla="*/ 195 w 10000"/>
                <a:gd name="connsiteY2" fmla="*/ 6754 h 11298"/>
                <a:gd name="connsiteX3" fmla="*/ 81 w 10000"/>
                <a:gd name="connsiteY3" fmla="*/ 4737 h 11298"/>
                <a:gd name="connsiteX4" fmla="*/ 1817 w 10000"/>
                <a:gd name="connsiteY4" fmla="*/ 1875 h 11298"/>
                <a:gd name="connsiteX5" fmla="*/ 4253 w 10000"/>
                <a:gd name="connsiteY5" fmla="*/ 830 h 11298"/>
                <a:gd name="connsiteX6" fmla="*/ 5618 w 10000"/>
                <a:gd name="connsiteY6" fmla="*/ 673 h 11298"/>
                <a:gd name="connsiteX7" fmla="*/ 8412 w 10000"/>
                <a:gd name="connsiteY7" fmla="*/ 174 h 11298"/>
                <a:gd name="connsiteX8" fmla="*/ 9980 w 10000"/>
                <a:gd name="connsiteY8" fmla="*/ 866 h 11298"/>
                <a:gd name="connsiteX9" fmla="*/ 8869 w 10000"/>
                <a:gd name="connsiteY9" fmla="*/ 8678 h 11298"/>
                <a:gd name="connsiteX10" fmla="*/ 8373 w 10000"/>
                <a:gd name="connsiteY10" fmla="*/ 11187 h 11298"/>
                <a:gd name="connsiteX11" fmla="*/ 6692 w 10000"/>
                <a:gd name="connsiteY11" fmla="*/ 11243 h 11298"/>
                <a:gd name="connsiteX12" fmla="*/ 6102 w 10000"/>
                <a:gd name="connsiteY12" fmla="*/ 9988 h 11298"/>
                <a:gd name="connsiteX0" fmla="*/ 5602 w 10000"/>
                <a:gd name="connsiteY0" fmla="*/ 10114 h 11298"/>
                <a:gd name="connsiteX1" fmla="*/ 2046 w 10000"/>
                <a:gd name="connsiteY1" fmla="*/ 8872 h 11298"/>
                <a:gd name="connsiteX2" fmla="*/ 195 w 10000"/>
                <a:gd name="connsiteY2" fmla="*/ 6754 h 11298"/>
                <a:gd name="connsiteX3" fmla="*/ 81 w 10000"/>
                <a:gd name="connsiteY3" fmla="*/ 4737 h 11298"/>
                <a:gd name="connsiteX4" fmla="*/ 1817 w 10000"/>
                <a:gd name="connsiteY4" fmla="*/ 1875 h 11298"/>
                <a:gd name="connsiteX5" fmla="*/ 4253 w 10000"/>
                <a:gd name="connsiteY5" fmla="*/ 830 h 11298"/>
                <a:gd name="connsiteX6" fmla="*/ 5618 w 10000"/>
                <a:gd name="connsiteY6" fmla="*/ 673 h 11298"/>
                <a:gd name="connsiteX7" fmla="*/ 8412 w 10000"/>
                <a:gd name="connsiteY7" fmla="*/ 174 h 11298"/>
                <a:gd name="connsiteX8" fmla="*/ 9980 w 10000"/>
                <a:gd name="connsiteY8" fmla="*/ 866 h 11298"/>
                <a:gd name="connsiteX9" fmla="*/ 8869 w 10000"/>
                <a:gd name="connsiteY9" fmla="*/ 8678 h 11298"/>
                <a:gd name="connsiteX10" fmla="*/ 8373 w 10000"/>
                <a:gd name="connsiteY10" fmla="*/ 11187 h 11298"/>
                <a:gd name="connsiteX11" fmla="*/ 6692 w 10000"/>
                <a:gd name="connsiteY11" fmla="*/ 11243 h 11298"/>
                <a:gd name="connsiteX12" fmla="*/ 5602 w 10000"/>
                <a:gd name="connsiteY12" fmla="*/ 10114 h 11298"/>
                <a:gd name="connsiteX0" fmla="*/ 5602 w 10205"/>
                <a:gd name="connsiteY0" fmla="*/ 10115 h 11299"/>
                <a:gd name="connsiteX1" fmla="*/ 2046 w 10205"/>
                <a:gd name="connsiteY1" fmla="*/ 8873 h 11299"/>
                <a:gd name="connsiteX2" fmla="*/ 195 w 10205"/>
                <a:gd name="connsiteY2" fmla="*/ 6755 h 11299"/>
                <a:gd name="connsiteX3" fmla="*/ 81 w 10205"/>
                <a:gd name="connsiteY3" fmla="*/ 4738 h 11299"/>
                <a:gd name="connsiteX4" fmla="*/ 1817 w 10205"/>
                <a:gd name="connsiteY4" fmla="*/ 1876 h 11299"/>
                <a:gd name="connsiteX5" fmla="*/ 4253 w 10205"/>
                <a:gd name="connsiteY5" fmla="*/ 831 h 11299"/>
                <a:gd name="connsiteX6" fmla="*/ 5618 w 10205"/>
                <a:gd name="connsiteY6" fmla="*/ 674 h 11299"/>
                <a:gd name="connsiteX7" fmla="*/ 8412 w 10205"/>
                <a:gd name="connsiteY7" fmla="*/ 175 h 11299"/>
                <a:gd name="connsiteX8" fmla="*/ 9980 w 10205"/>
                <a:gd name="connsiteY8" fmla="*/ 867 h 11299"/>
                <a:gd name="connsiteX9" fmla="*/ 9475 w 10205"/>
                <a:gd name="connsiteY9" fmla="*/ 8711 h 11299"/>
                <a:gd name="connsiteX10" fmla="*/ 8373 w 10205"/>
                <a:gd name="connsiteY10" fmla="*/ 11188 h 11299"/>
                <a:gd name="connsiteX11" fmla="*/ 6692 w 10205"/>
                <a:gd name="connsiteY11" fmla="*/ 11244 h 11299"/>
                <a:gd name="connsiteX12" fmla="*/ 5602 w 10205"/>
                <a:gd name="connsiteY12" fmla="*/ 10115 h 11299"/>
                <a:gd name="connsiteX0" fmla="*/ 5602 w 10027"/>
                <a:gd name="connsiteY0" fmla="*/ 10115 h 11299"/>
                <a:gd name="connsiteX1" fmla="*/ 2046 w 10027"/>
                <a:gd name="connsiteY1" fmla="*/ 8873 h 11299"/>
                <a:gd name="connsiteX2" fmla="*/ 195 w 10027"/>
                <a:gd name="connsiteY2" fmla="*/ 6755 h 11299"/>
                <a:gd name="connsiteX3" fmla="*/ 81 w 10027"/>
                <a:gd name="connsiteY3" fmla="*/ 4738 h 11299"/>
                <a:gd name="connsiteX4" fmla="*/ 1817 w 10027"/>
                <a:gd name="connsiteY4" fmla="*/ 1876 h 11299"/>
                <a:gd name="connsiteX5" fmla="*/ 4253 w 10027"/>
                <a:gd name="connsiteY5" fmla="*/ 831 h 11299"/>
                <a:gd name="connsiteX6" fmla="*/ 5618 w 10027"/>
                <a:gd name="connsiteY6" fmla="*/ 674 h 11299"/>
                <a:gd name="connsiteX7" fmla="*/ 8412 w 10027"/>
                <a:gd name="connsiteY7" fmla="*/ 175 h 11299"/>
                <a:gd name="connsiteX8" fmla="*/ 9980 w 10027"/>
                <a:gd name="connsiteY8" fmla="*/ 867 h 11299"/>
                <a:gd name="connsiteX9" fmla="*/ 9475 w 10027"/>
                <a:gd name="connsiteY9" fmla="*/ 8711 h 11299"/>
                <a:gd name="connsiteX10" fmla="*/ 8373 w 10027"/>
                <a:gd name="connsiteY10" fmla="*/ 11188 h 11299"/>
                <a:gd name="connsiteX11" fmla="*/ 6692 w 10027"/>
                <a:gd name="connsiteY11" fmla="*/ 11244 h 11299"/>
                <a:gd name="connsiteX12" fmla="*/ 5602 w 10027"/>
                <a:gd name="connsiteY12" fmla="*/ 10115 h 1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27" h="11299">
                  <a:moveTo>
                    <a:pt x="5602" y="10115"/>
                  </a:moveTo>
                  <a:cubicBezTo>
                    <a:pt x="4164" y="10072"/>
                    <a:pt x="2947" y="9433"/>
                    <a:pt x="2046" y="8873"/>
                  </a:cubicBezTo>
                  <a:cubicBezTo>
                    <a:pt x="1145" y="8313"/>
                    <a:pt x="522" y="7714"/>
                    <a:pt x="195" y="6755"/>
                  </a:cubicBezTo>
                  <a:cubicBezTo>
                    <a:pt x="-33" y="6083"/>
                    <a:pt x="-47" y="5424"/>
                    <a:pt x="81" y="4738"/>
                  </a:cubicBezTo>
                  <a:cubicBezTo>
                    <a:pt x="295" y="3549"/>
                    <a:pt x="878" y="2591"/>
                    <a:pt x="1817" y="1876"/>
                  </a:cubicBezTo>
                  <a:cubicBezTo>
                    <a:pt x="2529" y="1318"/>
                    <a:pt x="3312" y="918"/>
                    <a:pt x="4253" y="831"/>
                  </a:cubicBezTo>
                  <a:cubicBezTo>
                    <a:pt x="4707" y="789"/>
                    <a:pt x="4925" y="784"/>
                    <a:pt x="5618" y="674"/>
                  </a:cubicBezTo>
                  <a:cubicBezTo>
                    <a:pt x="6312" y="565"/>
                    <a:pt x="7684" y="143"/>
                    <a:pt x="8412" y="175"/>
                  </a:cubicBezTo>
                  <a:cubicBezTo>
                    <a:pt x="9138" y="207"/>
                    <a:pt x="9803" y="-556"/>
                    <a:pt x="9980" y="867"/>
                  </a:cubicBezTo>
                  <a:cubicBezTo>
                    <a:pt x="10157" y="2290"/>
                    <a:pt x="9802" y="6786"/>
                    <a:pt x="9475" y="8711"/>
                  </a:cubicBezTo>
                  <a:cubicBezTo>
                    <a:pt x="9142" y="10224"/>
                    <a:pt x="8725" y="10970"/>
                    <a:pt x="8373" y="11188"/>
                  </a:cubicBezTo>
                  <a:cubicBezTo>
                    <a:pt x="8021" y="11406"/>
                    <a:pt x="7005" y="11237"/>
                    <a:pt x="6692" y="11244"/>
                  </a:cubicBezTo>
                  <a:cubicBezTo>
                    <a:pt x="6478" y="11273"/>
                    <a:pt x="5816" y="10115"/>
                    <a:pt x="5602" y="101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7" name="Oval 11">
              <a:extLst>
                <a:ext uri="{FF2B5EF4-FFF2-40B4-BE49-F238E27FC236}">
                  <a16:creationId xmlns:a16="http://schemas.microsoft.com/office/drawing/2014/main" id="{ED282559-7D51-41DF-922D-05B4E08D1D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18197">
              <a:off x="7100639" y="7822094"/>
              <a:ext cx="66738" cy="669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42F91E63-3CC9-4921-B464-8051C8E431D3}"/>
                </a:ext>
              </a:extLst>
            </p:cNvPr>
            <p:cNvSpPr>
              <a:spLocks/>
            </p:cNvSpPr>
            <p:nvPr/>
          </p:nvSpPr>
          <p:spPr bwMode="auto">
            <a:xfrm rot="5577417">
              <a:off x="7158180" y="7850134"/>
              <a:ext cx="311231" cy="263278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5" h="655">
                  <a:moveTo>
                    <a:pt x="432" y="653"/>
                  </a:moveTo>
                  <a:cubicBezTo>
                    <a:pt x="331" y="650"/>
                    <a:pt x="235" y="627"/>
                    <a:pt x="147" y="575"/>
                  </a:cubicBezTo>
                  <a:cubicBezTo>
                    <a:pt x="89" y="541"/>
                    <a:pt x="40" y="494"/>
                    <a:pt x="17" y="427"/>
                  </a:cubicBezTo>
                  <a:cubicBezTo>
                    <a:pt x="1" y="380"/>
                    <a:pt x="0" y="334"/>
                    <a:pt x="9" y="286"/>
                  </a:cubicBezTo>
                  <a:cubicBezTo>
                    <a:pt x="24" y="203"/>
                    <a:pt x="65" y="136"/>
                    <a:pt x="131" y="86"/>
                  </a:cubicBezTo>
                  <a:cubicBezTo>
                    <a:pt x="181" y="47"/>
                    <a:pt x="236" y="19"/>
                    <a:pt x="302" y="13"/>
                  </a:cubicBezTo>
                  <a:cubicBezTo>
                    <a:pt x="334" y="10"/>
                    <a:pt x="365" y="0"/>
                    <a:pt x="398" y="2"/>
                  </a:cubicBezTo>
                  <a:cubicBezTo>
                    <a:pt x="470" y="5"/>
                    <a:pt x="534" y="29"/>
                    <a:pt x="594" y="71"/>
                  </a:cubicBezTo>
                  <a:cubicBezTo>
                    <a:pt x="651" y="110"/>
                    <a:pt x="695" y="158"/>
                    <a:pt x="723" y="219"/>
                  </a:cubicBezTo>
                  <a:cubicBezTo>
                    <a:pt x="775" y="333"/>
                    <a:pt x="758" y="438"/>
                    <a:pt x="681" y="535"/>
                  </a:cubicBezTo>
                  <a:cubicBezTo>
                    <a:pt x="629" y="601"/>
                    <a:pt x="560" y="640"/>
                    <a:pt x="478" y="653"/>
                  </a:cubicBezTo>
                  <a:cubicBezTo>
                    <a:pt x="463" y="655"/>
                    <a:pt x="447" y="653"/>
                    <a:pt x="432" y="6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9" name="Oval 13">
              <a:extLst>
                <a:ext uri="{FF2B5EF4-FFF2-40B4-BE49-F238E27FC236}">
                  <a16:creationId xmlns:a16="http://schemas.microsoft.com/office/drawing/2014/main" id="{AE390E83-749D-419F-99E4-D91645613A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77417">
              <a:off x="7278914" y="7891409"/>
              <a:ext cx="130155" cy="130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2" name="Freeform 14">
              <a:extLst>
                <a:ext uri="{FF2B5EF4-FFF2-40B4-BE49-F238E27FC236}">
                  <a16:creationId xmlns:a16="http://schemas.microsoft.com/office/drawing/2014/main" id="{7E254697-EF6A-4986-9106-E2B070014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040" y="7998771"/>
              <a:ext cx="264097" cy="232545"/>
            </a:xfrm>
            <a:custGeom>
              <a:avLst/>
              <a:gdLst>
                <a:gd name="T0" fmla="*/ 567 w 761"/>
                <a:gd name="T1" fmla="*/ 602 h 668"/>
                <a:gd name="T2" fmla="*/ 278 w 761"/>
                <a:gd name="T3" fmla="*/ 662 h 668"/>
                <a:gd name="T4" fmla="*/ 95 w 761"/>
                <a:gd name="T5" fmla="*/ 588 h 668"/>
                <a:gd name="T6" fmla="*/ 23 w 761"/>
                <a:gd name="T7" fmla="*/ 466 h 668"/>
                <a:gd name="T8" fmla="*/ 42 w 761"/>
                <a:gd name="T9" fmla="*/ 232 h 668"/>
                <a:gd name="T10" fmla="*/ 162 w 761"/>
                <a:gd name="T11" fmla="*/ 90 h 668"/>
                <a:gd name="T12" fmla="*/ 242 w 761"/>
                <a:gd name="T13" fmla="*/ 36 h 668"/>
                <a:gd name="T14" fmla="*/ 448 w 761"/>
                <a:gd name="T15" fmla="*/ 9 h 668"/>
                <a:gd name="T16" fmla="*/ 630 w 761"/>
                <a:gd name="T17" fmla="*/ 84 h 668"/>
                <a:gd name="T18" fmla="*/ 736 w 761"/>
                <a:gd name="T19" fmla="*/ 385 h 668"/>
                <a:gd name="T20" fmla="*/ 608 w 761"/>
                <a:gd name="T21" fmla="*/ 581 h 668"/>
                <a:gd name="T22" fmla="*/ 567 w 761"/>
                <a:gd name="T23" fmla="*/ 602 h 668"/>
                <a:gd name="connsiteX0" fmla="*/ 7328 w 9616"/>
                <a:gd name="connsiteY0" fmla="*/ 8975 h 9887"/>
                <a:gd name="connsiteX1" fmla="*/ 3530 w 9616"/>
                <a:gd name="connsiteY1" fmla="*/ 9873 h 9887"/>
                <a:gd name="connsiteX2" fmla="*/ 1125 w 9616"/>
                <a:gd name="connsiteY2" fmla="*/ 8765 h 9887"/>
                <a:gd name="connsiteX3" fmla="*/ 179 w 9616"/>
                <a:gd name="connsiteY3" fmla="*/ 6939 h 9887"/>
                <a:gd name="connsiteX4" fmla="*/ 429 w 9616"/>
                <a:gd name="connsiteY4" fmla="*/ 3436 h 9887"/>
                <a:gd name="connsiteX5" fmla="*/ 2006 w 9616"/>
                <a:gd name="connsiteY5" fmla="*/ 1310 h 9887"/>
                <a:gd name="connsiteX6" fmla="*/ 3057 w 9616"/>
                <a:gd name="connsiteY6" fmla="*/ 502 h 9887"/>
                <a:gd name="connsiteX7" fmla="*/ 5764 w 9616"/>
                <a:gd name="connsiteY7" fmla="*/ 98 h 9887"/>
                <a:gd name="connsiteX8" fmla="*/ 7701 w 9616"/>
                <a:gd name="connsiteY8" fmla="*/ 1897 h 9887"/>
                <a:gd name="connsiteX9" fmla="*/ 9548 w 9616"/>
                <a:gd name="connsiteY9" fmla="*/ 5726 h 9887"/>
                <a:gd name="connsiteX10" fmla="*/ 7866 w 9616"/>
                <a:gd name="connsiteY10" fmla="*/ 8661 h 9887"/>
                <a:gd name="connsiteX11" fmla="*/ 7328 w 9616"/>
                <a:gd name="connsiteY11" fmla="*/ 8975 h 9887"/>
                <a:gd name="connsiteX0" fmla="*/ 7621 w 9971"/>
                <a:gd name="connsiteY0" fmla="*/ 8986 h 9908"/>
                <a:gd name="connsiteX1" fmla="*/ 3671 w 9971"/>
                <a:gd name="connsiteY1" fmla="*/ 9894 h 9908"/>
                <a:gd name="connsiteX2" fmla="*/ 1170 w 9971"/>
                <a:gd name="connsiteY2" fmla="*/ 8773 h 9908"/>
                <a:gd name="connsiteX3" fmla="*/ 186 w 9971"/>
                <a:gd name="connsiteY3" fmla="*/ 6926 h 9908"/>
                <a:gd name="connsiteX4" fmla="*/ 446 w 9971"/>
                <a:gd name="connsiteY4" fmla="*/ 3383 h 9908"/>
                <a:gd name="connsiteX5" fmla="*/ 2086 w 9971"/>
                <a:gd name="connsiteY5" fmla="*/ 1233 h 9908"/>
                <a:gd name="connsiteX6" fmla="*/ 3179 w 9971"/>
                <a:gd name="connsiteY6" fmla="*/ 416 h 9908"/>
                <a:gd name="connsiteX7" fmla="*/ 5994 w 9971"/>
                <a:gd name="connsiteY7" fmla="*/ 7 h 9908"/>
                <a:gd name="connsiteX8" fmla="*/ 7271 w 9971"/>
                <a:gd name="connsiteY8" fmla="*/ 295 h 9908"/>
                <a:gd name="connsiteX9" fmla="*/ 8009 w 9971"/>
                <a:gd name="connsiteY9" fmla="*/ 1827 h 9908"/>
                <a:gd name="connsiteX10" fmla="*/ 9929 w 9971"/>
                <a:gd name="connsiteY10" fmla="*/ 5699 h 9908"/>
                <a:gd name="connsiteX11" fmla="*/ 8180 w 9971"/>
                <a:gd name="connsiteY11" fmla="*/ 8668 h 9908"/>
                <a:gd name="connsiteX12" fmla="*/ 7621 w 9971"/>
                <a:gd name="connsiteY12" fmla="*/ 8986 h 9908"/>
                <a:gd name="connsiteX0" fmla="*/ 7643 w 10000"/>
                <a:gd name="connsiteY0" fmla="*/ 9063 h 9994"/>
                <a:gd name="connsiteX1" fmla="*/ 3682 w 10000"/>
                <a:gd name="connsiteY1" fmla="*/ 9980 h 9994"/>
                <a:gd name="connsiteX2" fmla="*/ 1173 w 10000"/>
                <a:gd name="connsiteY2" fmla="*/ 8848 h 9994"/>
                <a:gd name="connsiteX3" fmla="*/ 187 w 10000"/>
                <a:gd name="connsiteY3" fmla="*/ 6984 h 9994"/>
                <a:gd name="connsiteX4" fmla="*/ 447 w 10000"/>
                <a:gd name="connsiteY4" fmla="*/ 3408 h 9994"/>
                <a:gd name="connsiteX5" fmla="*/ 2092 w 10000"/>
                <a:gd name="connsiteY5" fmla="*/ 1238 h 9994"/>
                <a:gd name="connsiteX6" fmla="*/ 3188 w 10000"/>
                <a:gd name="connsiteY6" fmla="*/ 414 h 9994"/>
                <a:gd name="connsiteX7" fmla="*/ 6011 w 10000"/>
                <a:gd name="connsiteY7" fmla="*/ 1 h 9994"/>
                <a:gd name="connsiteX8" fmla="*/ 7292 w 10000"/>
                <a:gd name="connsiteY8" fmla="*/ 292 h 9994"/>
                <a:gd name="connsiteX9" fmla="*/ 8032 w 10000"/>
                <a:gd name="connsiteY9" fmla="*/ 1838 h 9994"/>
                <a:gd name="connsiteX10" fmla="*/ 9958 w 10000"/>
                <a:gd name="connsiteY10" fmla="*/ 5746 h 9994"/>
                <a:gd name="connsiteX11" fmla="*/ 8204 w 10000"/>
                <a:gd name="connsiteY11" fmla="*/ 8742 h 9994"/>
                <a:gd name="connsiteX12" fmla="*/ 7643 w 10000"/>
                <a:gd name="connsiteY12" fmla="*/ 9063 h 9994"/>
                <a:gd name="connsiteX0" fmla="*/ 7643 w 10000"/>
                <a:gd name="connsiteY0" fmla="*/ 8776 h 9708"/>
                <a:gd name="connsiteX1" fmla="*/ 3682 w 10000"/>
                <a:gd name="connsiteY1" fmla="*/ 9694 h 9708"/>
                <a:gd name="connsiteX2" fmla="*/ 1173 w 10000"/>
                <a:gd name="connsiteY2" fmla="*/ 8561 h 9708"/>
                <a:gd name="connsiteX3" fmla="*/ 187 w 10000"/>
                <a:gd name="connsiteY3" fmla="*/ 6696 h 9708"/>
                <a:gd name="connsiteX4" fmla="*/ 447 w 10000"/>
                <a:gd name="connsiteY4" fmla="*/ 3118 h 9708"/>
                <a:gd name="connsiteX5" fmla="*/ 2092 w 10000"/>
                <a:gd name="connsiteY5" fmla="*/ 947 h 9708"/>
                <a:gd name="connsiteX6" fmla="*/ 3188 w 10000"/>
                <a:gd name="connsiteY6" fmla="*/ 122 h 9708"/>
                <a:gd name="connsiteX7" fmla="*/ 6048 w 10000"/>
                <a:gd name="connsiteY7" fmla="*/ 319 h 9708"/>
                <a:gd name="connsiteX8" fmla="*/ 7292 w 10000"/>
                <a:gd name="connsiteY8" fmla="*/ 0 h 9708"/>
                <a:gd name="connsiteX9" fmla="*/ 8032 w 10000"/>
                <a:gd name="connsiteY9" fmla="*/ 1547 h 9708"/>
                <a:gd name="connsiteX10" fmla="*/ 9958 w 10000"/>
                <a:gd name="connsiteY10" fmla="*/ 5457 h 9708"/>
                <a:gd name="connsiteX11" fmla="*/ 8204 w 10000"/>
                <a:gd name="connsiteY11" fmla="*/ 8455 h 9708"/>
                <a:gd name="connsiteX12" fmla="*/ 7643 w 10000"/>
                <a:gd name="connsiteY12" fmla="*/ 8776 h 9708"/>
                <a:gd name="connsiteX0" fmla="*/ 7314 w 9671"/>
                <a:gd name="connsiteY0" fmla="*/ 9040 h 10000"/>
                <a:gd name="connsiteX1" fmla="*/ 3353 w 9671"/>
                <a:gd name="connsiteY1" fmla="*/ 9986 h 10000"/>
                <a:gd name="connsiteX2" fmla="*/ 844 w 9671"/>
                <a:gd name="connsiteY2" fmla="*/ 8819 h 10000"/>
                <a:gd name="connsiteX3" fmla="*/ 1136 w 9671"/>
                <a:gd name="connsiteY3" fmla="*/ 5933 h 10000"/>
                <a:gd name="connsiteX4" fmla="*/ 118 w 9671"/>
                <a:gd name="connsiteY4" fmla="*/ 3212 h 10000"/>
                <a:gd name="connsiteX5" fmla="*/ 1763 w 9671"/>
                <a:gd name="connsiteY5" fmla="*/ 975 h 10000"/>
                <a:gd name="connsiteX6" fmla="*/ 2859 w 9671"/>
                <a:gd name="connsiteY6" fmla="*/ 126 h 10000"/>
                <a:gd name="connsiteX7" fmla="*/ 5719 w 9671"/>
                <a:gd name="connsiteY7" fmla="*/ 329 h 10000"/>
                <a:gd name="connsiteX8" fmla="*/ 6963 w 9671"/>
                <a:gd name="connsiteY8" fmla="*/ 0 h 10000"/>
                <a:gd name="connsiteX9" fmla="*/ 7703 w 9671"/>
                <a:gd name="connsiteY9" fmla="*/ 1594 h 10000"/>
                <a:gd name="connsiteX10" fmla="*/ 9629 w 9671"/>
                <a:gd name="connsiteY10" fmla="*/ 5621 h 10000"/>
                <a:gd name="connsiteX11" fmla="*/ 7875 w 9671"/>
                <a:gd name="connsiteY11" fmla="*/ 8709 h 10000"/>
                <a:gd name="connsiteX12" fmla="*/ 7314 w 9671"/>
                <a:gd name="connsiteY12" fmla="*/ 9040 h 10000"/>
                <a:gd name="connsiteX0" fmla="*/ 7587 w 10024"/>
                <a:gd name="connsiteY0" fmla="*/ 9040 h 10000"/>
                <a:gd name="connsiteX1" fmla="*/ 3491 w 10024"/>
                <a:gd name="connsiteY1" fmla="*/ 9986 h 10000"/>
                <a:gd name="connsiteX2" fmla="*/ 897 w 10024"/>
                <a:gd name="connsiteY2" fmla="*/ 8819 h 10000"/>
                <a:gd name="connsiteX3" fmla="*/ 1199 w 10024"/>
                <a:gd name="connsiteY3" fmla="*/ 5933 h 10000"/>
                <a:gd name="connsiteX4" fmla="*/ 146 w 10024"/>
                <a:gd name="connsiteY4" fmla="*/ 3212 h 10000"/>
                <a:gd name="connsiteX5" fmla="*/ 1847 w 10024"/>
                <a:gd name="connsiteY5" fmla="*/ 975 h 10000"/>
                <a:gd name="connsiteX6" fmla="*/ 2980 w 10024"/>
                <a:gd name="connsiteY6" fmla="*/ 126 h 10000"/>
                <a:gd name="connsiteX7" fmla="*/ 5938 w 10024"/>
                <a:gd name="connsiteY7" fmla="*/ 329 h 10000"/>
                <a:gd name="connsiteX8" fmla="*/ 7224 w 10024"/>
                <a:gd name="connsiteY8" fmla="*/ 0 h 10000"/>
                <a:gd name="connsiteX9" fmla="*/ 7989 w 10024"/>
                <a:gd name="connsiteY9" fmla="*/ 1594 h 10000"/>
                <a:gd name="connsiteX10" fmla="*/ 9981 w 10024"/>
                <a:gd name="connsiteY10" fmla="*/ 5621 h 10000"/>
                <a:gd name="connsiteX11" fmla="*/ 8167 w 10024"/>
                <a:gd name="connsiteY11" fmla="*/ 8709 h 10000"/>
                <a:gd name="connsiteX12" fmla="*/ 7587 w 10024"/>
                <a:gd name="connsiteY12" fmla="*/ 9040 h 10000"/>
                <a:gd name="connsiteX0" fmla="*/ 7928 w 10365"/>
                <a:gd name="connsiteY0" fmla="*/ 9040 h 10000"/>
                <a:gd name="connsiteX1" fmla="*/ 3832 w 10365"/>
                <a:gd name="connsiteY1" fmla="*/ 9986 h 10000"/>
                <a:gd name="connsiteX2" fmla="*/ 1238 w 10365"/>
                <a:gd name="connsiteY2" fmla="*/ 8819 h 10000"/>
                <a:gd name="connsiteX3" fmla="*/ 1540 w 10365"/>
                <a:gd name="connsiteY3" fmla="*/ 5933 h 10000"/>
                <a:gd name="connsiteX4" fmla="*/ 50 w 10365"/>
                <a:gd name="connsiteY4" fmla="*/ 4947 h 10000"/>
                <a:gd name="connsiteX5" fmla="*/ 487 w 10365"/>
                <a:gd name="connsiteY5" fmla="*/ 3212 h 10000"/>
                <a:gd name="connsiteX6" fmla="*/ 2188 w 10365"/>
                <a:gd name="connsiteY6" fmla="*/ 975 h 10000"/>
                <a:gd name="connsiteX7" fmla="*/ 3321 w 10365"/>
                <a:gd name="connsiteY7" fmla="*/ 126 h 10000"/>
                <a:gd name="connsiteX8" fmla="*/ 6279 w 10365"/>
                <a:gd name="connsiteY8" fmla="*/ 329 h 10000"/>
                <a:gd name="connsiteX9" fmla="*/ 7565 w 10365"/>
                <a:gd name="connsiteY9" fmla="*/ 0 h 10000"/>
                <a:gd name="connsiteX10" fmla="*/ 8330 w 10365"/>
                <a:gd name="connsiteY10" fmla="*/ 1594 h 10000"/>
                <a:gd name="connsiteX11" fmla="*/ 10322 w 10365"/>
                <a:gd name="connsiteY11" fmla="*/ 5621 h 10000"/>
                <a:gd name="connsiteX12" fmla="*/ 8508 w 10365"/>
                <a:gd name="connsiteY12" fmla="*/ 8709 h 10000"/>
                <a:gd name="connsiteX13" fmla="*/ 7928 w 10365"/>
                <a:gd name="connsiteY13" fmla="*/ 9040 h 10000"/>
                <a:gd name="connsiteX0" fmla="*/ 7928 w 10365"/>
                <a:gd name="connsiteY0" fmla="*/ 9040 h 10000"/>
                <a:gd name="connsiteX1" fmla="*/ 3832 w 10365"/>
                <a:gd name="connsiteY1" fmla="*/ 9986 h 10000"/>
                <a:gd name="connsiteX2" fmla="*/ 1238 w 10365"/>
                <a:gd name="connsiteY2" fmla="*/ 8819 h 10000"/>
                <a:gd name="connsiteX3" fmla="*/ 1464 w 10365"/>
                <a:gd name="connsiteY3" fmla="*/ 6771 h 10000"/>
                <a:gd name="connsiteX4" fmla="*/ 50 w 10365"/>
                <a:gd name="connsiteY4" fmla="*/ 4947 h 10000"/>
                <a:gd name="connsiteX5" fmla="*/ 487 w 10365"/>
                <a:gd name="connsiteY5" fmla="*/ 3212 h 10000"/>
                <a:gd name="connsiteX6" fmla="*/ 2188 w 10365"/>
                <a:gd name="connsiteY6" fmla="*/ 975 h 10000"/>
                <a:gd name="connsiteX7" fmla="*/ 3321 w 10365"/>
                <a:gd name="connsiteY7" fmla="*/ 126 h 10000"/>
                <a:gd name="connsiteX8" fmla="*/ 6279 w 10365"/>
                <a:gd name="connsiteY8" fmla="*/ 329 h 10000"/>
                <a:gd name="connsiteX9" fmla="*/ 7565 w 10365"/>
                <a:gd name="connsiteY9" fmla="*/ 0 h 10000"/>
                <a:gd name="connsiteX10" fmla="*/ 8330 w 10365"/>
                <a:gd name="connsiteY10" fmla="*/ 1594 h 10000"/>
                <a:gd name="connsiteX11" fmla="*/ 10322 w 10365"/>
                <a:gd name="connsiteY11" fmla="*/ 5621 h 10000"/>
                <a:gd name="connsiteX12" fmla="*/ 8508 w 10365"/>
                <a:gd name="connsiteY12" fmla="*/ 8709 h 10000"/>
                <a:gd name="connsiteX13" fmla="*/ 7928 w 10365"/>
                <a:gd name="connsiteY13" fmla="*/ 9040 h 10000"/>
                <a:gd name="connsiteX0" fmla="*/ 7928 w 10365"/>
                <a:gd name="connsiteY0" fmla="*/ 9040 h 9992"/>
                <a:gd name="connsiteX1" fmla="*/ 3832 w 10365"/>
                <a:gd name="connsiteY1" fmla="*/ 9986 h 9992"/>
                <a:gd name="connsiteX2" fmla="*/ 2598 w 10365"/>
                <a:gd name="connsiteY2" fmla="*/ 8693 h 9992"/>
                <a:gd name="connsiteX3" fmla="*/ 1464 w 10365"/>
                <a:gd name="connsiteY3" fmla="*/ 6771 h 9992"/>
                <a:gd name="connsiteX4" fmla="*/ 50 w 10365"/>
                <a:gd name="connsiteY4" fmla="*/ 4947 h 9992"/>
                <a:gd name="connsiteX5" fmla="*/ 487 w 10365"/>
                <a:gd name="connsiteY5" fmla="*/ 3212 h 9992"/>
                <a:gd name="connsiteX6" fmla="*/ 2188 w 10365"/>
                <a:gd name="connsiteY6" fmla="*/ 975 h 9992"/>
                <a:gd name="connsiteX7" fmla="*/ 3321 w 10365"/>
                <a:gd name="connsiteY7" fmla="*/ 126 h 9992"/>
                <a:gd name="connsiteX8" fmla="*/ 6279 w 10365"/>
                <a:gd name="connsiteY8" fmla="*/ 329 h 9992"/>
                <a:gd name="connsiteX9" fmla="*/ 7565 w 10365"/>
                <a:gd name="connsiteY9" fmla="*/ 0 h 9992"/>
                <a:gd name="connsiteX10" fmla="*/ 8330 w 10365"/>
                <a:gd name="connsiteY10" fmla="*/ 1594 h 9992"/>
                <a:gd name="connsiteX11" fmla="*/ 10322 w 10365"/>
                <a:gd name="connsiteY11" fmla="*/ 5621 h 9992"/>
                <a:gd name="connsiteX12" fmla="*/ 8508 w 10365"/>
                <a:gd name="connsiteY12" fmla="*/ 8709 h 9992"/>
                <a:gd name="connsiteX13" fmla="*/ 7928 w 10365"/>
                <a:gd name="connsiteY13" fmla="*/ 9040 h 9992"/>
                <a:gd name="connsiteX0" fmla="*/ 7649 w 10001"/>
                <a:gd name="connsiteY0" fmla="*/ 9047 h 10000"/>
                <a:gd name="connsiteX1" fmla="*/ 3697 w 10001"/>
                <a:gd name="connsiteY1" fmla="*/ 9994 h 10000"/>
                <a:gd name="connsiteX2" fmla="*/ 2507 w 10001"/>
                <a:gd name="connsiteY2" fmla="*/ 8700 h 10000"/>
                <a:gd name="connsiteX3" fmla="*/ 1412 w 10001"/>
                <a:gd name="connsiteY3" fmla="*/ 6776 h 10000"/>
                <a:gd name="connsiteX4" fmla="*/ 48 w 10001"/>
                <a:gd name="connsiteY4" fmla="*/ 4951 h 10000"/>
                <a:gd name="connsiteX5" fmla="*/ 470 w 10001"/>
                <a:gd name="connsiteY5" fmla="*/ 3215 h 10000"/>
                <a:gd name="connsiteX6" fmla="*/ 2585 w 10001"/>
                <a:gd name="connsiteY6" fmla="*/ 1563 h 10000"/>
                <a:gd name="connsiteX7" fmla="*/ 3204 w 10001"/>
                <a:gd name="connsiteY7" fmla="*/ 126 h 10000"/>
                <a:gd name="connsiteX8" fmla="*/ 6058 w 10001"/>
                <a:gd name="connsiteY8" fmla="*/ 329 h 10000"/>
                <a:gd name="connsiteX9" fmla="*/ 7299 w 10001"/>
                <a:gd name="connsiteY9" fmla="*/ 0 h 10000"/>
                <a:gd name="connsiteX10" fmla="*/ 8037 w 10001"/>
                <a:gd name="connsiteY10" fmla="*/ 1595 h 10000"/>
                <a:gd name="connsiteX11" fmla="*/ 9959 w 10001"/>
                <a:gd name="connsiteY11" fmla="*/ 5626 h 10000"/>
                <a:gd name="connsiteX12" fmla="*/ 8208 w 10001"/>
                <a:gd name="connsiteY12" fmla="*/ 8716 h 10000"/>
                <a:gd name="connsiteX13" fmla="*/ 7649 w 10001"/>
                <a:gd name="connsiteY13" fmla="*/ 9047 h 10000"/>
                <a:gd name="connsiteX0" fmla="*/ 7649 w 10001"/>
                <a:gd name="connsiteY0" fmla="*/ 9047 h 10000"/>
                <a:gd name="connsiteX1" fmla="*/ 3697 w 10001"/>
                <a:gd name="connsiteY1" fmla="*/ 9994 h 10000"/>
                <a:gd name="connsiteX2" fmla="*/ 2507 w 10001"/>
                <a:gd name="connsiteY2" fmla="*/ 8700 h 10000"/>
                <a:gd name="connsiteX3" fmla="*/ 1412 w 10001"/>
                <a:gd name="connsiteY3" fmla="*/ 6776 h 10000"/>
                <a:gd name="connsiteX4" fmla="*/ 48 w 10001"/>
                <a:gd name="connsiteY4" fmla="*/ 4951 h 10000"/>
                <a:gd name="connsiteX5" fmla="*/ 470 w 10001"/>
                <a:gd name="connsiteY5" fmla="*/ 3215 h 10000"/>
                <a:gd name="connsiteX6" fmla="*/ 2366 w 10001"/>
                <a:gd name="connsiteY6" fmla="*/ 1269 h 10000"/>
                <a:gd name="connsiteX7" fmla="*/ 3204 w 10001"/>
                <a:gd name="connsiteY7" fmla="*/ 126 h 10000"/>
                <a:gd name="connsiteX8" fmla="*/ 6058 w 10001"/>
                <a:gd name="connsiteY8" fmla="*/ 329 h 10000"/>
                <a:gd name="connsiteX9" fmla="*/ 7299 w 10001"/>
                <a:gd name="connsiteY9" fmla="*/ 0 h 10000"/>
                <a:gd name="connsiteX10" fmla="*/ 8037 w 10001"/>
                <a:gd name="connsiteY10" fmla="*/ 1595 h 10000"/>
                <a:gd name="connsiteX11" fmla="*/ 9959 w 10001"/>
                <a:gd name="connsiteY11" fmla="*/ 5626 h 10000"/>
                <a:gd name="connsiteX12" fmla="*/ 8208 w 10001"/>
                <a:gd name="connsiteY12" fmla="*/ 8716 h 10000"/>
                <a:gd name="connsiteX13" fmla="*/ 7649 w 10001"/>
                <a:gd name="connsiteY13" fmla="*/ 9047 h 10000"/>
                <a:gd name="connsiteX0" fmla="*/ 7649 w 10001"/>
                <a:gd name="connsiteY0" fmla="*/ 9047 h 10000"/>
                <a:gd name="connsiteX1" fmla="*/ 3697 w 10001"/>
                <a:gd name="connsiteY1" fmla="*/ 9994 h 10000"/>
                <a:gd name="connsiteX2" fmla="*/ 2507 w 10001"/>
                <a:gd name="connsiteY2" fmla="*/ 8700 h 10000"/>
                <a:gd name="connsiteX3" fmla="*/ 1339 w 10001"/>
                <a:gd name="connsiteY3" fmla="*/ 7154 h 10000"/>
                <a:gd name="connsiteX4" fmla="*/ 48 w 10001"/>
                <a:gd name="connsiteY4" fmla="*/ 4951 h 10000"/>
                <a:gd name="connsiteX5" fmla="*/ 470 w 10001"/>
                <a:gd name="connsiteY5" fmla="*/ 3215 h 10000"/>
                <a:gd name="connsiteX6" fmla="*/ 2366 w 10001"/>
                <a:gd name="connsiteY6" fmla="*/ 1269 h 10000"/>
                <a:gd name="connsiteX7" fmla="*/ 3204 w 10001"/>
                <a:gd name="connsiteY7" fmla="*/ 126 h 10000"/>
                <a:gd name="connsiteX8" fmla="*/ 6058 w 10001"/>
                <a:gd name="connsiteY8" fmla="*/ 329 h 10000"/>
                <a:gd name="connsiteX9" fmla="*/ 7299 w 10001"/>
                <a:gd name="connsiteY9" fmla="*/ 0 h 10000"/>
                <a:gd name="connsiteX10" fmla="*/ 8037 w 10001"/>
                <a:gd name="connsiteY10" fmla="*/ 1595 h 10000"/>
                <a:gd name="connsiteX11" fmla="*/ 9959 w 10001"/>
                <a:gd name="connsiteY11" fmla="*/ 5626 h 10000"/>
                <a:gd name="connsiteX12" fmla="*/ 8208 w 10001"/>
                <a:gd name="connsiteY12" fmla="*/ 8716 h 10000"/>
                <a:gd name="connsiteX13" fmla="*/ 7649 w 10001"/>
                <a:gd name="connsiteY13" fmla="*/ 9047 h 10000"/>
                <a:gd name="connsiteX0" fmla="*/ 7649 w 10001"/>
                <a:gd name="connsiteY0" fmla="*/ 9047 h 10140"/>
                <a:gd name="connsiteX1" fmla="*/ 3697 w 10001"/>
                <a:gd name="connsiteY1" fmla="*/ 9994 h 10140"/>
                <a:gd name="connsiteX2" fmla="*/ 2580 w 10001"/>
                <a:gd name="connsiteY2" fmla="*/ 9833 h 10140"/>
                <a:gd name="connsiteX3" fmla="*/ 1339 w 10001"/>
                <a:gd name="connsiteY3" fmla="*/ 7154 h 10140"/>
                <a:gd name="connsiteX4" fmla="*/ 48 w 10001"/>
                <a:gd name="connsiteY4" fmla="*/ 4951 h 10140"/>
                <a:gd name="connsiteX5" fmla="*/ 470 w 10001"/>
                <a:gd name="connsiteY5" fmla="*/ 3215 h 10140"/>
                <a:gd name="connsiteX6" fmla="*/ 2366 w 10001"/>
                <a:gd name="connsiteY6" fmla="*/ 1269 h 10140"/>
                <a:gd name="connsiteX7" fmla="*/ 3204 w 10001"/>
                <a:gd name="connsiteY7" fmla="*/ 126 h 10140"/>
                <a:gd name="connsiteX8" fmla="*/ 6058 w 10001"/>
                <a:gd name="connsiteY8" fmla="*/ 329 h 10140"/>
                <a:gd name="connsiteX9" fmla="*/ 7299 w 10001"/>
                <a:gd name="connsiteY9" fmla="*/ 0 h 10140"/>
                <a:gd name="connsiteX10" fmla="*/ 8037 w 10001"/>
                <a:gd name="connsiteY10" fmla="*/ 1595 h 10140"/>
                <a:gd name="connsiteX11" fmla="*/ 9959 w 10001"/>
                <a:gd name="connsiteY11" fmla="*/ 5626 h 10140"/>
                <a:gd name="connsiteX12" fmla="*/ 8208 w 10001"/>
                <a:gd name="connsiteY12" fmla="*/ 8716 h 10140"/>
                <a:gd name="connsiteX13" fmla="*/ 7649 w 10001"/>
                <a:gd name="connsiteY13" fmla="*/ 9047 h 1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1" h="10140">
                  <a:moveTo>
                    <a:pt x="7649" y="9047"/>
                  </a:moveTo>
                  <a:cubicBezTo>
                    <a:pt x="6404" y="9726"/>
                    <a:pt x="4542" y="9863"/>
                    <a:pt x="3697" y="9994"/>
                  </a:cubicBezTo>
                  <a:cubicBezTo>
                    <a:pt x="2852" y="10125"/>
                    <a:pt x="2973" y="10306"/>
                    <a:pt x="2580" y="9833"/>
                  </a:cubicBezTo>
                  <a:cubicBezTo>
                    <a:pt x="2187" y="9360"/>
                    <a:pt x="1470" y="8038"/>
                    <a:pt x="1339" y="7154"/>
                  </a:cubicBezTo>
                  <a:cubicBezTo>
                    <a:pt x="1209" y="6271"/>
                    <a:pt x="218" y="5405"/>
                    <a:pt x="48" y="4951"/>
                  </a:cubicBezTo>
                  <a:cubicBezTo>
                    <a:pt x="-122" y="4498"/>
                    <a:pt x="187" y="3639"/>
                    <a:pt x="470" y="3215"/>
                  </a:cubicBezTo>
                  <a:cubicBezTo>
                    <a:pt x="839" y="2318"/>
                    <a:pt x="1601" y="1821"/>
                    <a:pt x="2366" y="1269"/>
                  </a:cubicBezTo>
                  <a:cubicBezTo>
                    <a:pt x="2735" y="1003"/>
                    <a:pt x="2589" y="283"/>
                    <a:pt x="3204" y="126"/>
                  </a:cubicBezTo>
                  <a:cubicBezTo>
                    <a:pt x="3819" y="-31"/>
                    <a:pt x="5375" y="349"/>
                    <a:pt x="6058" y="329"/>
                  </a:cubicBezTo>
                  <a:cubicBezTo>
                    <a:pt x="6740" y="308"/>
                    <a:pt x="6744" y="439"/>
                    <a:pt x="7299" y="0"/>
                  </a:cubicBezTo>
                  <a:cubicBezTo>
                    <a:pt x="7634" y="315"/>
                    <a:pt x="7594" y="658"/>
                    <a:pt x="8037" y="1595"/>
                  </a:cubicBezTo>
                  <a:cubicBezTo>
                    <a:pt x="8480" y="2533"/>
                    <a:pt x="10300" y="3704"/>
                    <a:pt x="9959" y="5626"/>
                  </a:cubicBezTo>
                  <a:cubicBezTo>
                    <a:pt x="9726" y="6919"/>
                    <a:pt x="9124" y="7945"/>
                    <a:pt x="8208" y="8716"/>
                  </a:cubicBezTo>
                  <a:cubicBezTo>
                    <a:pt x="8044" y="8858"/>
                    <a:pt x="7840" y="8953"/>
                    <a:pt x="7649" y="904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3" name="Freeform 15">
              <a:extLst>
                <a:ext uri="{FF2B5EF4-FFF2-40B4-BE49-F238E27FC236}">
                  <a16:creationId xmlns:a16="http://schemas.microsoft.com/office/drawing/2014/main" id="{5FB2F7A9-A39F-4A62-994F-4DED6DAFD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7307" y="8072426"/>
              <a:ext cx="123380" cy="125017"/>
            </a:xfrm>
            <a:custGeom>
              <a:avLst/>
              <a:gdLst>
                <a:gd name="T0" fmla="*/ 527 w 544"/>
                <a:gd name="T1" fmla="*/ 108 h 333"/>
                <a:gd name="T2" fmla="*/ 303 w 544"/>
                <a:gd name="T3" fmla="*/ 301 h 333"/>
                <a:gd name="T4" fmla="*/ 17 w 544"/>
                <a:gd name="T5" fmla="*/ 225 h 333"/>
                <a:gd name="T6" fmla="*/ 241 w 544"/>
                <a:gd name="T7" fmla="*/ 32 h 333"/>
                <a:gd name="T8" fmla="*/ 527 w 544"/>
                <a:gd name="T9" fmla="*/ 10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33">
                  <a:moveTo>
                    <a:pt x="527" y="108"/>
                  </a:moveTo>
                  <a:cubicBezTo>
                    <a:pt x="544" y="182"/>
                    <a:pt x="444" y="269"/>
                    <a:pt x="303" y="301"/>
                  </a:cubicBezTo>
                  <a:cubicBezTo>
                    <a:pt x="162" y="333"/>
                    <a:pt x="34" y="299"/>
                    <a:pt x="17" y="225"/>
                  </a:cubicBezTo>
                  <a:cubicBezTo>
                    <a:pt x="0" y="151"/>
                    <a:pt x="100" y="64"/>
                    <a:pt x="241" y="32"/>
                  </a:cubicBezTo>
                  <a:cubicBezTo>
                    <a:pt x="382" y="0"/>
                    <a:pt x="510" y="34"/>
                    <a:pt x="5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C818CED-1D89-4A30-93AC-9DB0A6D68CFD}"/>
              </a:ext>
            </a:extLst>
          </p:cNvPr>
          <p:cNvGrpSpPr/>
          <p:nvPr/>
        </p:nvGrpSpPr>
        <p:grpSpPr>
          <a:xfrm>
            <a:off x="5418720" y="2416649"/>
            <a:ext cx="908493" cy="820338"/>
            <a:chOff x="6504694" y="7106438"/>
            <a:chExt cx="908493" cy="820338"/>
          </a:xfrm>
        </p:grpSpPr>
        <p:sp>
          <p:nvSpPr>
            <p:cNvPr id="185" name="Freeform 12">
              <a:extLst>
                <a:ext uri="{FF2B5EF4-FFF2-40B4-BE49-F238E27FC236}">
                  <a16:creationId xmlns:a16="http://schemas.microsoft.com/office/drawing/2014/main" id="{41539757-1E6C-4316-9159-E704DCE50FBF}"/>
                </a:ext>
              </a:extLst>
            </p:cNvPr>
            <p:cNvSpPr>
              <a:spLocks/>
            </p:cNvSpPr>
            <p:nvPr/>
          </p:nvSpPr>
          <p:spPr bwMode="auto">
            <a:xfrm rot="7204487">
              <a:off x="6486279" y="7308314"/>
              <a:ext cx="245460" cy="208629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  <a:gd name="connsiteX0" fmla="*/ 5532 w 9672"/>
                <a:gd name="connsiteY0" fmla="*/ 10021 h 10034"/>
                <a:gd name="connsiteX1" fmla="*/ 1855 w 9672"/>
                <a:gd name="connsiteY1" fmla="*/ 8831 h 10034"/>
                <a:gd name="connsiteX2" fmla="*/ 177 w 9672"/>
                <a:gd name="connsiteY2" fmla="*/ 6571 h 10034"/>
                <a:gd name="connsiteX3" fmla="*/ 74 w 9672"/>
                <a:gd name="connsiteY3" fmla="*/ 4418 h 10034"/>
                <a:gd name="connsiteX4" fmla="*/ 2427 w 9672"/>
                <a:gd name="connsiteY4" fmla="*/ 2557 h 10034"/>
                <a:gd name="connsiteX5" fmla="*/ 3855 w 9672"/>
                <a:gd name="connsiteY5" fmla="*/ 250 h 10034"/>
                <a:gd name="connsiteX6" fmla="*/ 5093 w 9672"/>
                <a:gd name="connsiteY6" fmla="*/ 83 h 10034"/>
                <a:gd name="connsiteX7" fmla="*/ 7623 w 9672"/>
                <a:gd name="connsiteY7" fmla="*/ 1136 h 10034"/>
                <a:gd name="connsiteX8" fmla="*/ 9287 w 9672"/>
                <a:gd name="connsiteY8" fmla="*/ 3396 h 10034"/>
                <a:gd name="connsiteX9" fmla="*/ 8745 w 9672"/>
                <a:gd name="connsiteY9" fmla="*/ 8220 h 10034"/>
                <a:gd name="connsiteX10" fmla="*/ 6126 w 9672"/>
                <a:gd name="connsiteY10" fmla="*/ 10021 h 10034"/>
                <a:gd name="connsiteX11" fmla="*/ 5532 w 9672"/>
                <a:gd name="connsiteY11" fmla="*/ 10021 h 10034"/>
                <a:gd name="connsiteX0" fmla="*/ 5569 w 9849"/>
                <a:gd name="connsiteY0" fmla="*/ 9987 h 10000"/>
                <a:gd name="connsiteX1" fmla="*/ 1767 w 9849"/>
                <a:gd name="connsiteY1" fmla="*/ 8801 h 10000"/>
                <a:gd name="connsiteX2" fmla="*/ 32 w 9849"/>
                <a:gd name="connsiteY2" fmla="*/ 6549 h 10000"/>
                <a:gd name="connsiteX3" fmla="*/ 874 w 9849"/>
                <a:gd name="connsiteY3" fmla="*/ 5267 h 10000"/>
                <a:gd name="connsiteX4" fmla="*/ 2358 w 9849"/>
                <a:gd name="connsiteY4" fmla="*/ 2548 h 10000"/>
                <a:gd name="connsiteX5" fmla="*/ 3835 w 9849"/>
                <a:gd name="connsiteY5" fmla="*/ 249 h 10000"/>
                <a:gd name="connsiteX6" fmla="*/ 5115 w 9849"/>
                <a:gd name="connsiteY6" fmla="*/ 83 h 10000"/>
                <a:gd name="connsiteX7" fmla="*/ 7731 w 9849"/>
                <a:gd name="connsiteY7" fmla="*/ 1132 h 10000"/>
                <a:gd name="connsiteX8" fmla="*/ 9451 w 9849"/>
                <a:gd name="connsiteY8" fmla="*/ 3384 h 10000"/>
                <a:gd name="connsiteX9" fmla="*/ 8891 w 9849"/>
                <a:gd name="connsiteY9" fmla="*/ 8192 h 10000"/>
                <a:gd name="connsiteX10" fmla="*/ 6183 w 9849"/>
                <a:gd name="connsiteY10" fmla="*/ 9987 h 10000"/>
                <a:gd name="connsiteX11" fmla="*/ 5569 w 9849"/>
                <a:gd name="connsiteY11" fmla="*/ 9987 h 10000"/>
                <a:gd name="connsiteX0" fmla="*/ 5674 w 10021"/>
                <a:gd name="connsiteY0" fmla="*/ 9987 h 10000"/>
                <a:gd name="connsiteX1" fmla="*/ 1814 w 10021"/>
                <a:gd name="connsiteY1" fmla="*/ 8801 h 10000"/>
                <a:gd name="connsiteX2" fmla="*/ 52 w 10021"/>
                <a:gd name="connsiteY2" fmla="*/ 6549 h 10000"/>
                <a:gd name="connsiteX3" fmla="*/ 474 w 10021"/>
                <a:gd name="connsiteY3" fmla="*/ 5267 h 10000"/>
                <a:gd name="connsiteX4" fmla="*/ 2414 w 10021"/>
                <a:gd name="connsiteY4" fmla="*/ 2548 h 10000"/>
                <a:gd name="connsiteX5" fmla="*/ 3914 w 10021"/>
                <a:gd name="connsiteY5" fmla="*/ 249 h 10000"/>
                <a:gd name="connsiteX6" fmla="*/ 5213 w 10021"/>
                <a:gd name="connsiteY6" fmla="*/ 83 h 10000"/>
                <a:gd name="connsiteX7" fmla="*/ 7870 w 10021"/>
                <a:gd name="connsiteY7" fmla="*/ 1132 h 10000"/>
                <a:gd name="connsiteX8" fmla="*/ 9616 w 10021"/>
                <a:gd name="connsiteY8" fmla="*/ 3384 h 10000"/>
                <a:gd name="connsiteX9" fmla="*/ 9047 w 10021"/>
                <a:gd name="connsiteY9" fmla="*/ 8192 h 10000"/>
                <a:gd name="connsiteX10" fmla="*/ 6298 w 10021"/>
                <a:gd name="connsiteY10" fmla="*/ 9987 h 10000"/>
                <a:gd name="connsiteX11" fmla="*/ 5674 w 10021"/>
                <a:gd name="connsiteY11" fmla="*/ 9987 h 10000"/>
                <a:gd name="connsiteX0" fmla="*/ 5812 w 10159"/>
                <a:gd name="connsiteY0" fmla="*/ 9987 h 10000"/>
                <a:gd name="connsiteX1" fmla="*/ 1952 w 10159"/>
                <a:gd name="connsiteY1" fmla="*/ 8801 h 10000"/>
                <a:gd name="connsiteX2" fmla="*/ 190 w 10159"/>
                <a:gd name="connsiteY2" fmla="*/ 6549 h 10000"/>
                <a:gd name="connsiteX3" fmla="*/ 612 w 10159"/>
                <a:gd name="connsiteY3" fmla="*/ 5267 h 10000"/>
                <a:gd name="connsiteX4" fmla="*/ 2552 w 10159"/>
                <a:gd name="connsiteY4" fmla="*/ 2548 h 10000"/>
                <a:gd name="connsiteX5" fmla="*/ 4052 w 10159"/>
                <a:gd name="connsiteY5" fmla="*/ 249 h 10000"/>
                <a:gd name="connsiteX6" fmla="*/ 5351 w 10159"/>
                <a:gd name="connsiteY6" fmla="*/ 83 h 10000"/>
                <a:gd name="connsiteX7" fmla="*/ 8008 w 10159"/>
                <a:gd name="connsiteY7" fmla="*/ 1132 h 10000"/>
                <a:gd name="connsiteX8" fmla="*/ 9754 w 10159"/>
                <a:gd name="connsiteY8" fmla="*/ 3384 h 10000"/>
                <a:gd name="connsiteX9" fmla="*/ 9185 w 10159"/>
                <a:gd name="connsiteY9" fmla="*/ 8192 h 10000"/>
                <a:gd name="connsiteX10" fmla="*/ 6436 w 10159"/>
                <a:gd name="connsiteY10" fmla="*/ 9987 h 10000"/>
                <a:gd name="connsiteX11" fmla="*/ 5812 w 10159"/>
                <a:gd name="connsiteY11" fmla="*/ 9987 h 10000"/>
                <a:gd name="connsiteX0" fmla="*/ 5812 w 10159"/>
                <a:gd name="connsiteY0" fmla="*/ 9917 h 9930"/>
                <a:gd name="connsiteX1" fmla="*/ 1952 w 10159"/>
                <a:gd name="connsiteY1" fmla="*/ 8731 h 9930"/>
                <a:gd name="connsiteX2" fmla="*/ 190 w 10159"/>
                <a:gd name="connsiteY2" fmla="*/ 6479 h 9930"/>
                <a:gd name="connsiteX3" fmla="*/ 612 w 10159"/>
                <a:gd name="connsiteY3" fmla="*/ 5197 h 9930"/>
                <a:gd name="connsiteX4" fmla="*/ 2456 w 10159"/>
                <a:gd name="connsiteY4" fmla="*/ 1074 h 9930"/>
                <a:gd name="connsiteX5" fmla="*/ 4052 w 10159"/>
                <a:gd name="connsiteY5" fmla="*/ 179 h 9930"/>
                <a:gd name="connsiteX6" fmla="*/ 5351 w 10159"/>
                <a:gd name="connsiteY6" fmla="*/ 13 h 9930"/>
                <a:gd name="connsiteX7" fmla="*/ 8008 w 10159"/>
                <a:gd name="connsiteY7" fmla="*/ 1062 h 9930"/>
                <a:gd name="connsiteX8" fmla="*/ 9754 w 10159"/>
                <a:gd name="connsiteY8" fmla="*/ 3314 h 9930"/>
                <a:gd name="connsiteX9" fmla="*/ 9185 w 10159"/>
                <a:gd name="connsiteY9" fmla="*/ 8122 h 9930"/>
                <a:gd name="connsiteX10" fmla="*/ 6436 w 10159"/>
                <a:gd name="connsiteY10" fmla="*/ 9917 h 9930"/>
                <a:gd name="connsiteX11" fmla="*/ 5812 w 10159"/>
                <a:gd name="connsiteY11" fmla="*/ 9917 h 9930"/>
                <a:gd name="connsiteX0" fmla="*/ 5721 w 9999"/>
                <a:gd name="connsiteY0" fmla="*/ 9987 h 10000"/>
                <a:gd name="connsiteX1" fmla="*/ 1921 w 9999"/>
                <a:gd name="connsiteY1" fmla="*/ 8793 h 10000"/>
                <a:gd name="connsiteX2" fmla="*/ 187 w 9999"/>
                <a:gd name="connsiteY2" fmla="*/ 6525 h 10000"/>
                <a:gd name="connsiteX3" fmla="*/ 602 w 9999"/>
                <a:gd name="connsiteY3" fmla="*/ 5234 h 10000"/>
                <a:gd name="connsiteX4" fmla="*/ 2418 w 9999"/>
                <a:gd name="connsiteY4" fmla="*/ 1082 h 10000"/>
                <a:gd name="connsiteX5" fmla="*/ 3989 w 9999"/>
                <a:gd name="connsiteY5" fmla="*/ 180 h 10000"/>
                <a:gd name="connsiteX6" fmla="*/ 5267 w 9999"/>
                <a:gd name="connsiteY6" fmla="*/ 13 h 10000"/>
                <a:gd name="connsiteX7" fmla="*/ 7883 w 9999"/>
                <a:gd name="connsiteY7" fmla="*/ 1069 h 10000"/>
                <a:gd name="connsiteX8" fmla="*/ 9601 w 9999"/>
                <a:gd name="connsiteY8" fmla="*/ 3337 h 10000"/>
                <a:gd name="connsiteX9" fmla="*/ 9041 w 9999"/>
                <a:gd name="connsiteY9" fmla="*/ 8179 h 10000"/>
                <a:gd name="connsiteX10" fmla="*/ 6335 w 9999"/>
                <a:gd name="connsiteY10" fmla="*/ 9987 h 10000"/>
                <a:gd name="connsiteX11" fmla="*/ 5721 w 9999"/>
                <a:gd name="connsiteY11" fmla="*/ 9987 h 10000"/>
                <a:gd name="connsiteX0" fmla="*/ 5722 w 10000"/>
                <a:gd name="connsiteY0" fmla="*/ 9987 h 10000"/>
                <a:gd name="connsiteX1" fmla="*/ 1921 w 10000"/>
                <a:gd name="connsiteY1" fmla="*/ 8793 h 10000"/>
                <a:gd name="connsiteX2" fmla="*/ 187 w 10000"/>
                <a:gd name="connsiteY2" fmla="*/ 6525 h 10000"/>
                <a:gd name="connsiteX3" fmla="*/ 602 w 10000"/>
                <a:gd name="connsiteY3" fmla="*/ 5234 h 10000"/>
                <a:gd name="connsiteX4" fmla="*/ 2418 w 10000"/>
                <a:gd name="connsiteY4" fmla="*/ 1082 h 10000"/>
                <a:gd name="connsiteX5" fmla="*/ 3989 w 10000"/>
                <a:gd name="connsiteY5" fmla="*/ 180 h 10000"/>
                <a:gd name="connsiteX6" fmla="*/ 5268 w 10000"/>
                <a:gd name="connsiteY6" fmla="*/ 13 h 10000"/>
                <a:gd name="connsiteX7" fmla="*/ 7884 w 10000"/>
                <a:gd name="connsiteY7" fmla="*/ 1069 h 10000"/>
                <a:gd name="connsiteX8" fmla="*/ 9602 w 10000"/>
                <a:gd name="connsiteY8" fmla="*/ 3337 h 10000"/>
                <a:gd name="connsiteX9" fmla="*/ 9042 w 10000"/>
                <a:gd name="connsiteY9" fmla="*/ 8179 h 10000"/>
                <a:gd name="connsiteX10" fmla="*/ 6336 w 10000"/>
                <a:gd name="connsiteY10" fmla="*/ 9987 h 10000"/>
                <a:gd name="connsiteX11" fmla="*/ 5722 w 10000"/>
                <a:gd name="connsiteY11" fmla="*/ 9987 h 10000"/>
                <a:gd name="connsiteX0" fmla="*/ 5722 w 10000"/>
                <a:gd name="connsiteY0" fmla="*/ 9977 h 9990"/>
                <a:gd name="connsiteX1" fmla="*/ 1921 w 10000"/>
                <a:gd name="connsiteY1" fmla="*/ 8783 h 9990"/>
                <a:gd name="connsiteX2" fmla="*/ 187 w 10000"/>
                <a:gd name="connsiteY2" fmla="*/ 6515 h 9990"/>
                <a:gd name="connsiteX3" fmla="*/ 602 w 10000"/>
                <a:gd name="connsiteY3" fmla="*/ 5224 h 9990"/>
                <a:gd name="connsiteX4" fmla="*/ 2418 w 10000"/>
                <a:gd name="connsiteY4" fmla="*/ 1072 h 9990"/>
                <a:gd name="connsiteX5" fmla="*/ 4084 w 10000"/>
                <a:gd name="connsiteY5" fmla="*/ 768 h 9990"/>
                <a:gd name="connsiteX6" fmla="*/ 5268 w 10000"/>
                <a:gd name="connsiteY6" fmla="*/ 3 h 9990"/>
                <a:gd name="connsiteX7" fmla="*/ 7884 w 10000"/>
                <a:gd name="connsiteY7" fmla="*/ 1059 h 9990"/>
                <a:gd name="connsiteX8" fmla="*/ 9602 w 10000"/>
                <a:gd name="connsiteY8" fmla="*/ 3327 h 9990"/>
                <a:gd name="connsiteX9" fmla="*/ 9042 w 10000"/>
                <a:gd name="connsiteY9" fmla="*/ 8169 h 9990"/>
                <a:gd name="connsiteX10" fmla="*/ 6336 w 10000"/>
                <a:gd name="connsiteY10" fmla="*/ 9977 h 9990"/>
                <a:gd name="connsiteX11" fmla="*/ 5722 w 10000"/>
                <a:gd name="connsiteY11" fmla="*/ 9977 h 9990"/>
                <a:gd name="connsiteX0" fmla="*/ 5722 w 10000"/>
                <a:gd name="connsiteY0" fmla="*/ 9608 h 9621"/>
                <a:gd name="connsiteX1" fmla="*/ 1921 w 10000"/>
                <a:gd name="connsiteY1" fmla="*/ 8413 h 9621"/>
                <a:gd name="connsiteX2" fmla="*/ 187 w 10000"/>
                <a:gd name="connsiteY2" fmla="*/ 6143 h 9621"/>
                <a:gd name="connsiteX3" fmla="*/ 602 w 10000"/>
                <a:gd name="connsiteY3" fmla="*/ 4850 h 9621"/>
                <a:gd name="connsiteX4" fmla="*/ 2418 w 10000"/>
                <a:gd name="connsiteY4" fmla="*/ 694 h 9621"/>
                <a:gd name="connsiteX5" fmla="*/ 4084 w 10000"/>
                <a:gd name="connsiteY5" fmla="*/ 390 h 9621"/>
                <a:gd name="connsiteX6" fmla="*/ 6405 w 10000"/>
                <a:gd name="connsiteY6" fmla="*/ 5 h 9621"/>
                <a:gd name="connsiteX7" fmla="*/ 7884 w 10000"/>
                <a:gd name="connsiteY7" fmla="*/ 681 h 9621"/>
                <a:gd name="connsiteX8" fmla="*/ 9602 w 10000"/>
                <a:gd name="connsiteY8" fmla="*/ 2951 h 9621"/>
                <a:gd name="connsiteX9" fmla="*/ 9042 w 10000"/>
                <a:gd name="connsiteY9" fmla="*/ 7798 h 9621"/>
                <a:gd name="connsiteX10" fmla="*/ 6336 w 10000"/>
                <a:gd name="connsiteY10" fmla="*/ 9608 h 9621"/>
                <a:gd name="connsiteX11" fmla="*/ 5722 w 10000"/>
                <a:gd name="connsiteY11" fmla="*/ 9608 h 9621"/>
                <a:gd name="connsiteX0" fmla="*/ 5722 w 10000"/>
                <a:gd name="connsiteY0" fmla="*/ 10046 h 10060"/>
                <a:gd name="connsiteX1" fmla="*/ 1921 w 10000"/>
                <a:gd name="connsiteY1" fmla="*/ 8804 h 10060"/>
                <a:gd name="connsiteX2" fmla="*/ 187 w 10000"/>
                <a:gd name="connsiteY2" fmla="*/ 6445 h 10060"/>
                <a:gd name="connsiteX3" fmla="*/ 602 w 10000"/>
                <a:gd name="connsiteY3" fmla="*/ 5101 h 10060"/>
                <a:gd name="connsiteX4" fmla="*/ 2418 w 10000"/>
                <a:gd name="connsiteY4" fmla="*/ 781 h 10060"/>
                <a:gd name="connsiteX5" fmla="*/ 4084 w 10000"/>
                <a:gd name="connsiteY5" fmla="*/ 465 h 10060"/>
                <a:gd name="connsiteX6" fmla="*/ 6405 w 10000"/>
                <a:gd name="connsiteY6" fmla="*/ 65 h 10060"/>
                <a:gd name="connsiteX7" fmla="*/ 7884 w 10000"/>
                <a:gd name="connsiteY7" fmla="*/ 768 h 10060"/>
                <a:gd name="connsiteX8" fmla="*/ 9602 w 10000"/>
                <a:gd name="connsiteY8" fmla="*/ 3127 h 10060"/>
                <a:gd name="connsiteX9" fmla="*/ 9042 w 10000"/>
                <a:gd name="connsiteY9" fmla="*/ 8165 h 10060"/>
                <a:gd name="connsiteX10" fmla="*/ 6336 w 10000"/>
                <a:gd name="connsiteY10" fmla="*/ 10046 h 10060"/>
                <a:gd name="connsiteX11" fmla="*/ 5722 w 10000"/>
                <a:gd name="connsiteY11" fmla="*/ 10046 h 10060"/>
                <a:gd name="connsiteX0" fmla="*/ 5828 w 10106"/>
                <a:gd name="connsiteY0" fmla="*/ 10046 h 10060"/>
                <a:gd name="connsiteX1" fmla="*/ 2027 w 10106"/>
                <a:gd name="connsiteY1" fmla="*/ 8804 h 10060"/>
                <a:gd name="connsiteX2" fmla="*/ 293 w 10106"/>
                <a:gd name="connsiteY2" fmla="*/ 6445 h 10060"/>
                <a:gd name="connsiteX3" fmla="*/ 495 w 10106"/>
                <a:gd name="connsiteY3" fmla="*/ 4083 h 10060"/>
                <a:gd name="connsiteX4" fmla="*/ 2524 w 10106"/>
                <a:gd name="connsiteY4" fmla="*/ 781 h 10060"/>
                <a:gd name="connsiteX5" fmla="*/ 4190 w 10106"/>
                <a:gd name="connsiteY5" fmla="*/ 465 h 10060"/>
                <a:gd name="connsiteX6" fmla="*/ 6511 w 10106"/>
                <a:gd name="connsiteY6" fmla="*/ 65 h 10060"/>
                <a:gd name="connsiteX7" fmla="*/ 7990 w 10106"/>
                <a:gd name="connsiteY7" fmla="*/ 768 h 10060"/>
                <a:gd name="connsiteX8" fmla="*/ 9708 w 10106"/>
                <a:gd name="connsiteY8" fmla="*/ 3127 h 10060"/>
                <a:gd name="connsiteX9" fmla="*/ 9148 w 10106"/>
                <a:gd name="connsiteY9" fmla="*/ 8165 h 10060"/>
                <a:gd name="connsiteX10" fmla="*/ 6442 w 10106"/>
                <a:gd name="connsiteY10" fmla="*/ 10046 h 10060"/>
                <a:gd name="connsiteX11" fmla="*/ 5828 w 10106"/>
                <a:gd name="connsiteY11" fmla="*/ 10046 h 10060"/>
                <a:gd name="connsiteX0" fmla="*/ 5828 w 10106"/>
                <a:gd name="connsiteY0" fmla="*/ 10046 h 10060"/>
                <a:gd name="connsiteX1" fmla="*/ 2027 w 10106"/>
                <a:gd name="connsiteY1" fmla="*/ 8804 h 10060"/>
                <a:gd name="connsiteX2" fmla="*/ 293 w 10106"/>
                <a:gd name="connsiteY2" fmla="*/ 6445 h 10060"/>
                <a:gd name="connsiteX3" fmla="*/ 495 w 10106"/>
                <a:gd name="connsiteY3" fmla="*/ 4083 h 10060"/>
                <a:gd name="connsiteX4" fmla="*/ 2524 w 10106"/>
                <a:gd name="connsiteY4" fmla="*/ 781 h 10060"/>
                <a:gd name="connsiteX5" fmla="*/ 4190 w 10106"/>
                <a:gd name="connsiteY5" fmla="*/ 465 h 10060"/>
                <a:gd name="connsiteX6" fmla="*/ 6511 w 10106"/>
                <a:gd name="connsiteY6" fmla="*/ 65 h 10060"/>
                <a:gd name="connsiteX7" fmla="*/ 7990 w 10106"/>
                <a:gd name="connsiteY7" fmla="*/ 768 h 10060"/>
                <a:gd name="connsiteX8" fmla="*/ 9708 w 10106"/>
                <a:gd name="connsiteY8" fmla="*/ 3127 h 10060"/>
                <a:gd name="connsiteX9" fmla="*/ 9148 w 10106"/>
                <a:gd name="connsiteY9" fmla="*/ 8165 h 10060"/>
                <a:gd name="connsiteX10" fmla="*/ 6442 w 10106"/>
                <a:gd name="connsiteY10" fmla="*/ 10046 h 10060"/>
                <a:gd name="connsiteX11" fmla="*/ 5828 w 10106"/>
                <a:gd name="connsiteY11" fmla="*/ 10046 h 10060"/>
                <a:gd name="connsiteX0" fmla="*/ 5828 w 10106"/>
                <a:gd name="connsiteY0" fmla="*/ 10000 h 10014"/>
                <a:gd name="connsiteX1" fmla="*/ 2027 w 10106"/>
                <a:gd name="connsiteY1" fmla="*/ 8758 h 10014"/>
                <a:gd name="connsiteX2" fmla="*/ 293 w 10106"/>
                <a:gd name="connsiteY2" fmla="*/ 6399 h 10014"/>
                <a:gd name="connsiteX3" fmla="*/ 495 w 10106"/>
                <a:gd name="connsiteY3" fmla="*/ 4037 h 10014"/>
                <a:gd name="connsiteX4" fmla="*/ 2524 w 10106"/>
                <a:gd name="connsiteY4" fmla="*/ 735 h 10014"/>
                <a:gd name="connsiteX5" fmla="*/ 4190 w 10106"/>
                <a:gd name="connsiteY5" fmla="*/ 249 h 10014"/>
                <a:gd name="connsiteX6" fmla="*/ 6511 w 10106"/>
                <a:gd name="connsiteY6" fmla="*/ 19 h 10014"/>
                <a:gd name="connsiteX7" fmla="*/ 7990 w 10106"/>
                <a:gd name="connsiteY7" fmla="*/ 722 h 10014"/>
                <a:gd name="connsiteX8" fmla="*/ 9708 w 10106"/>
                <a:gd name="connsiteY8" fmla="*/ 3081 h 10014"/>
                <a:gd name="connsiteX9" fmla="*/ 9148 w 10106"/>
                <a:gd name="connsiteY9" fmla="*/ 8119 h 10014"/>
                <a:gd name="connsiteX10" fmla="*/ 6442 w 10106"/>
                <a:gd name="connsiteY10" fmla="*/ 10000 h 10014"/>
                <a:gd name="connsiteX11" fmla="*/ 5828 w 10106"/>
                <a:gd name="connsiteY11" fmla="*/ 10000 h 10014"/>
                <a:gd name="connsiteX0" fmla="*/ 5828 w 10106"/>
                <a:gd name="connsiteY0" fmla="*/ 10246 h 10260"/>
                <a:gd name="connsiteX1" fmla="*/ 2027 w 10106"/>
                <a:gd name="connsiteY1" fmla="*/ 9004 h 10260"/>
                <a:gd name="connsiteX2" fmla="*/ 293 w 10106"/>
                <a:gd name="connsiteY2" fmla="*/ 6645 h 10260"/>
                <a:gd name="connsiteX3" fmla="*/ 495 w 10106"/>
                <a:gd name="connsiteY3" fmla="*/ 4283 h 10260"/>
                <a:gd name="connsiteX4" fmla="*/ 2524 w 10106"/>
                <a:gd name="connsiteY4" fmla="*/ 981 h 10260"/>
                <a:gd name="connsiteX5" fmla="*/ 4190 w 10106"/>
                <a:gd name="connsiteY5" fmla="*/ 495 h 10260"/>
                <a:gd name="connsiteX6" fmla="*/ 6547 w 10106"/>
                <a:gd name="connsiteY6" fmla="*/ 10 h 10260"/>
                <a:gd name="connsiteX7" fmla="*/ 7990 w 10106"/>
                <a:gd name="connsiteY7" fmla="*/ 968 h 10260"/>
                <a:gd name="connsiteX8" fmla="*/ 9708 w 10106"/>
                <a:gd name="connsiteY8" fmla="*/ 3327 h 10260"/>
                <a:gd name="connsiteX9" fmla="*/ 9148 w 10106"/>
                <a:gd name="connsiteY9" fmla="*/ 8365 h 10260"/>
                <a:gd name="connsiteX10" fmla="*/ 6442 w 10106"/>
                <a:gd name="connsiteY10" fmla="*/ 10246 h 10260"/>
                <a:gd name="connsiteX11" fmla="*/ 5828 w 10106"/>
                <a:gd name="connsiteY11" fmla="*/ 10246 h 1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6" h="10260">
                  <a:moveTo>
                    <a:pt x="5828" y="10246"/>
                  </a:moveTo>
                  <a:cubicBezTo>
                    <a:pt x="4480" y="10200"/>
                    <a:pt x="3200" y="9833"/>
                    <a:pt x="2027" y="9004"/>
                  </a:cubicBezTo>
                  <a:cubicBezTo>
                    <a:pt x="1254" y="8462"/>
                    <a:pt x="600" y="7712"/>
                    <a:pt x="293" y="6645"/>
                  </a:cubicBezTo>
                  <a:cubicBezTo>
                    <a:pt x="80" y="5896"/>
                    <a:pt x="-334" y="5049"/>
                    <a:pt x="495" y="4283"/>
                  </a:cubicBezTo>
                  <a:cubicBezTo>
                    <a:pt x="1477" y="3130"/>
                    <a:pt x="1976" y="3419"/>
                    <a:pt x="2524" y="981"/>
                  </a:cubicBezTo>
                  <a:cubicBezTo>
                    <a:pt x="3190" y="359"/>
                    <a:pt x="3520" y="657"/>
                    <a:pt x="4190" y="495"/>
                  </a:cubicBezTo>
                  <a:cubicBezTo>
                    <a:pt x="4861" y="333"/>
                    <a:pt x="5914" y="-69"/>
                    <a:pt x="6547" y="10"/>
                  </a:cubicBezTo>
                  <a:cubicBezTo>
                    <a:pt x="7180" y="89"/>
                    <a:pt x="7463" y="415"/>
                    <a:pt x="7990" y="968"/>
                  </a:cubicBezTo>
                  <a:cubicBezTo>
                    <a:pt x="8517" y="1521"/>
                    <a:pt x="9335" y="2355"/>
                    <a:pt x="9708" y="3327"/>
                  </a:cubicBezTo>
                  <a:cubicBezTo>
                    <a:pt x="10402" y="5146"/>
                    <a:pt x="10175" y="6820"/>
                    <a:pt x="9148" y="8365"/>
                  </a:cubicBezTo>
                  <a:cubicBezTo>
                    <a:pt x="8455" y="9418"/>
                    <a:pt x="7536" y="10041"/>
                    <a:pt x="6442" y="10246"/>
                  </a:cubicBezTo>
                  <a:cubicBezTo>
                    <a:pt x="6241" y="10279"/>
                    <a:pt x="6028" y="10246"/>
                    <a:pt x="5828" y="1024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6" name="Freeform 12">
              <a:extLst>
                <a:ext uri="{FF2B5EF4-FFF2-40B4-BE49-F238E27FC236}">
                  <a16:creationId xmlns:a16="http://schemas.microsoft.com/office/drawing/2014/main" id="{D56A3623-30CF-4F1B-ACDC-5F73D702F618}"/>
                </a:ext>
              </a:extLst>
            </p:cNvPr>
            <p:cNvSpPr>
              <a:spLocks/>
            </p:cNvSpPr>
            <p:nvPr/>
          </p:nvSpPr>
          <p:spPr bwMode="auto">
            <a:xfrm rot="5577417">
              <a:off x="6513584" y="7493167"/>
              <a:ext cx="279115" cy="236111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5" h="655">
                  <a:moveTo>
                    <a:pt x="432" y="653"/>
                  </a:moveTo>
                  <a:cubicBezTo>
                    <a:pt x="331" y="650"/>
                    <a:pt x="235" y="627"/>
                    <a:pt x="147" y="575"/>
                  </a:cubicBezTo>
                  <a:cubicBezTo>
                    <a:pt x="89" y="541"/>
                    <a:pt x="40" y="494"/>
                    <a:pt x="17" y="427"/>
                  </a:cubicBezTo>
                  <a:cubicBezTo>
                    <a:pt x="1" y="380"/>
                    <a:pt x="0" y="334"/>
                    <a:pt x="9" y="286"/>
                  </a:cubicBezTo>
                  <a:cubicBezTo>
                    <a:pt x="24" y="203"/>
                    <a:pt x="65" y="136"/>
                    <a:pt x="131" y="86"/>
                  </a:cubicBezTo>
                  <a:cubicBezTo>
                    <a:pt x="181" y="47"/>
                    <a:pt x="236" y="19"/>
                    <a:pt x="302" y="13"/>
                  </a:cubicBezTo>
                  <a:cubicBezTo>
                    <a:pt x="334" y="10"/>
                    <a:pt x="365" y="0"/>
                    <a:pt x="398" y="2"/>
                  </a:cubicBezTo>
                  <a:cubicBezTo>
                    <a:pt x="470" y="5"/>
                    <a:pt x="534" y="29"/>
                    <a:pt x="594" y="71"/>
                  </a:cubicBezTo>
                  <a:cubicBezTo>
                    <a:pt x="651" y="110"/>
                    <a:pt x="695" y="158"/>
                    <a:pt x="723" y="219"/>
                  </a:cubicBezTo>
                  <a:cubicBezTo>
                    <a:pt x="775" y="333"/>
                    <a:pt x="758" y="438"/>
                    <a:pt x="681" y="535"/>
                  </a:cubicBezTo>
                  <a:cubicBezTo>
                    <a:pt x="629" y="601"/>
                    <a:pt x="560" y="640"/>
                    <a:pt x="478" y="653"/>
                  </a:cubicBezTo>
                  <a:cubicBezTo>
                    <a:pt x="463" y="655"/>
                    <a:pt x="447" y="653"/>
                    <a:pt x="432" y="6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7" name="Oval 13">
              <a:extLst>
                <a:ext uri="{FF2B5EF4-FFF2-40B4-BE49-F238E27FC236}">
                  <a16:creationId xmlns:a16="http://schemas.microsoft.com/office/drawing/2014/main" id="{5B06164B-7386-44EE-8465-0680B46CE1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77417">
              <a:off x="6551743" y="7547847"/>
              <a:ext cx="116724" cy="116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8" name="Freeform 10">
              <a:extLst>
                <a:ext uri="{FF2B5EF4-FFF2-40B4-BE49-F238E27FC236}">
                  <a16:creationId xmlns:a16="http://schemas.microsoft.com/office/drawing/2014/main" id="{EE58B28E-7E5B-4869-87FD-94CCC7B25553}"/>
                </a:ext>
              </a:extLst>
            </p:cNvPr>
            <p:cNvSpPr>
              <a:spLocks/>
            </p:cNvSpPr>
            <p:nvPr/>
          </p:nvSpPr>
          <p:spPr bwMode="auto">
            <a:xfrm rot="4620268">
              <a:off x="6646683" y="7635574"/>
              <a:ext cx="258111" cy="211399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  <a:gd name="connsiteX0" fmla="*/ 5532 w 10283"/>
                <a:gd name="connsiteY0" fmla="*/ 9943 h 9956"/>
                <a:gd name="connsiteX1" fmla="*/ 1855 w 10283"/>
                <a:gd name="connsiteY1" fmla="*/ 8753 h 9956"/>
                <a:gd name="connsiteX2" fmla="*/ 177 w 10283"/>
                <a:gd name="connsiteY2" fmla="*/ 6493 h 9956"/>
                <a:gd name="connsiteX3" fmla="*/ 74 w 10283"/>
                <a:gd name="connsiteY3" fmla="*/ 4340 h 9956"/>
                <a:gd name="connsiteX4" fmla="*/ 1648 w 10283"/>
                <a:gd name="connsiteY4" fmla="*/ 1287 h 9956"/>
                <a:gd name="connsiteX5" fmla="*/ 3855 w 10283"/>
                <a:gd name="connsiteY5" fmla="*/ 172 h 9956"/>
                <a:gd name="connsiteX6" fmla="*/ 5093 w 10283"/>
                <a:gd name="connsiteY6" fmla="*/ 5 h 9956"/>
                <a:gd name="connsiteX7" fmla="*/ 7623 w 10283"/>
                <a:gd name="connsiteY7" fmla="*/ 1058 h 9956"/>
                <a:gd name="connsiteX8" fmla="*/ 10065 w 10283"/>
                <a:gd name="connsiteY8" fmla="*/ 3489 h 9956"/>
                <a:gd name="connsiteX9" fmla="*/ 8745 w 10283"/>
                <a:gd name="connsiteY9" fmla="*/ 8142 h 9956"/>
                <a:gd name="connsiteX10" fmla="*/ 6126 w 10283"/>
                <a:gd name="connsiteY10" fmla="*/ 9943 h 9956"/>
                <a:gd name="connsiteX11" fmla="*/ 5532 w 10283"/>
                <a:gd name="connsiteY11" fmla="*/ 9943 h 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83" h="9956">
                  <a:moveTo>
                    <a:pt x="5532" y="9943"/>
                  </a:moveTo>
                  <a:cubicBezTo>
                    <a:pt x="4229" y="9898"/>
                    <a:pt x="2990" y="9547"/>
                    <a:pt x="1855" y="8753"/>
                  </a:cubicBezTo>
                  <a:cubicBezTo>
                    <a:pt x="1106" y="8234"/>
                    <a:pt x="474" y="7516"/>
                    <a:pt x="177" y="6493"/>
                  </a:cubicBezTo>
                  <a:cubicBezTo>
                    <a:pt x="-29" y="5776"/>
                    <a:pt x="-42" y="5073"/>
                    <a:pt x="74" y="4340"/>
                  </a:cubicBezTo>
                  <a:cubicBezTo>
                    <a:pt x="268" y="3073"/>
                    <a:pt x="797" y="2050"/>
                    <a:pt x="1648" y="1287"/>
                  </a:cubicBezTo>
                  <a:cubicBezTo>
                    <a:pt x="2293" y="692"/>
                    <a:pt x="3003" y="264"/>
                    <a:pt x="3855" y="172"/>
                  </a:cubicBezTo>
                  <a:cubicBezTo>
                    <a:pt x="4268" y="127"/>
                    <a:pt x="4668" y="-26"/>
                    <a:pt x="5093" y="5"/>
                  </a:cubicBezTo>
                  <a:cubicBezTo>
                    <a:pt x="6023" y="50"/>
                    <a:pt x="6794" y="477"/>
                    <a:pt x="7623" y="1058"/>
                  </a:cubicBezTo>
                  <a:cubicBezTo>
                    <a:pt x="8452" y="1639"/>
                    <a:pt x="9704" y="2557"/>
                    <a:pt x="10065" y="3489"/>
                  </a:cubicBezTo>
                  <a:cubicBezTo>
                    <a:pt x="10736" y="5229"/>
                    <a:pt x="9739" y="6661"/>
                    <a:pt x="8745" y="8142"/>
                  </a:cubicBezTo>
                  <a:cubicBezTo>
                    <a:pt x="8074" y="9150"/>
                    <a:pt x="7184" y="9745"/>
                    <a:pt x="6126" y="9943"/>
                  </a:cubicBezTo>
                  <a:cubicBezTo>
                    <a:pt x="5932" y="9974"/>
                    <a:pt x="5726" y="9943"/>
                    <a:pt x="5532" y="99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9" name="Oval 11">
              <a:extLst>
                <a:ext uri="{FF2B5EF4-FFF2-40B4-BE49-F238E27FC236}">
                  <a16:creationId xmlns:a16="http://schemas.microsoft.com/office/drawing/2014/main" id="{15595A4A-6516-4E4F-8132-191CDCA292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268">
              <a:off x="6771747" y="7680506"/>
              <a:ext cx="59851" cy="600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0" name="Freeform 14">
              <a:extLst>
                <a:ext uri="{FF2B5EF4-FFF2-40B4-BE49-F238E27FC236}">
                  <a16:creationId xmlns:a16="http://schemas.microsoft.com/office/drawing/2014/main" id="{31D17E3B-DF99-49BC-AC38-399BF6BC2B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63706" y="7401450"/>
              <a:ext cx="239031" cy="219465"/>
            </a:xfrm>
            <a:custGeom>
              <a:avLst/>
              <a:gdLst>
                <a:gd name="T0" fmla="*/ 567 w 761"/>
                <a:gd name="T1" fmla="*/ 602 h 668"/>
                <a:gd name="T2" fmla="*/ 278 w 761"/>
                <a:gd name="T3" fmla="*/ 662 h 668"/>
                <a:gd name="T4" fmla="*/ 95 w 761"/>
                <a:gd name="T5" fmla="*/ 588 h 668"/>
                <a:gd name="T6" fmla="*/ 23 w 761"/>
                <a:gd name="T7" fmla="*/ 466 h 668"/>
                <a:gd name="T8" fmla="*/ 42 w 761"/>
                <a:gd name="T9" fmla="*/ 232 h 668"/>
                <a:gd name="T10" fmla="*/ 162 w 761"/>
                <a:gd name="T11" fmla="*/ 90 h 668"/>
                <a:gd name="T12" fmla="*/ 242 w 761"/>
                <a:gd name="T13" fmla="*/ 36 h 668"/>
                <a:gd name="T14" fmla="*/ 448 w 761"/>
                <a:gd name="T15" fmla="*/ 9 h 668"/>
                <a:gd name="T16" fmla="*/ 630 w 761"/>
                <a:gd name="T17" fmla="*/ 84 h 668"/>
                <a:gd name="T18" fmla="*/ 736 w 761"/>
                <a:gd name="T19" fmla="*/ 385 h 668"/>
                <a:gd name="T20" fmla="*/ 608 w 761"/>
                <a:gd name="T21" fmla="*/ 581 h 668"/>
                <a:gd name="T22" fmla="*/ 567 w 761"/>
                <a:gd name="T23" fmla="*/ 602 h 668"/>
                <a:gd name="connsiteX0" fmla="*/ 7328 w 9609"/>
                <a:gd name="connsiteY0" fmla="*/ 9003 h 9915"/>
                <a:gd name="connsiteX1" fmla="*/ 3530 w 9609"/>
                <a:gd name="connsiteY1" fmla="*/ 9901 h 9915"/>
                <a:gd name="connsiteX2" fmla="*/ 1125 w 9609"/>
                <a:gd name="connsiteY2" fmla="*/ 8793 h 9915"/>
                <a:gd name="connsiteX3" fmla="*/ 179 w 9609"/>
                <a:gd name="connsiteY3" fmla="*/ 6967 h 9915"/>
                <a:gd name="connsiteX4" fmla="*/ 429 w 9609"/>
                <a:gd name="connsiteY4" fmla="*/ 3464 h 9915"/>
                <a:gd name="connsiteX5" fmla="*/ 2006 w 9609"/>
                <a:gd name="connsiteY5" fmla="*/ 1338 h 9915"/>
                <a:gd name="connsiteX6" fmla="*/ 3057 w 9609"/>
                <a:gd name="connsiteY6" fmla="*/ 530 h 9915"/>
                <a:gd name="connsiteX7" fmla="*/ 5764 w 9609"/>
                <a:gd name="connsiteY7" fmla="*/ 126 h 9915"/>
                <a:gd name="connsiteX8" fmla="*/ 7549 w 9609"/>
                <a:gd name="connsiteY8" fmla="*/ 2311 h 9915"/>
                <a:gd name="connsiteX9" fmla="*/ 9548 w 9609"/>
                <a:gd name="connsiteY9" fmla="*/ 5754 h 9915"/>
                <a:gd name="connsiteX10" fmla="*/ 7866 w 9609"/>
                <a:gd name="connsiteY10" fmla="*/ 8689 h 9915"/>
                <a:gd name="connsiteX11" fmla="*/ 7328 w 9609"/>
                <a:gd name="connsiteY11" fmla="*/ 9003 h 9915"/>
                <a:gd name="connsiteX0" fmla="*/ 7626 w 10056"/>
                <a:gd name="connsiteY0" fmla="*/ 9080 h 10000"/>
                <a:gd name="connsiteX1" fmla="*/ 3674 w 10056"/>
                <a:gd name="connsiteY1" fmla="*/ 9986 h 10000"/>
                <a:gd name="connsiteX2" fmla="*/ 1171 w 10056"/>
                <a:gd name="connsiteY2" fmla="*/ 8868 h 10000"/>
                <a:gd name="connsiteX3" fmla="*/ 186 w 10056"/>
                <a:gd name="connsiteY3" fmla="*/ 7027 h 10000"/>
                <a:gd name="connsiteX4" fmla="*/ 446 w 10056"/>
                <a:gd name="connsiteY4" fmla="*/ 3494 h 10000"/>
                <a:gd name="connsiteX5" fmla="*/ 2088 w 10056"/>
                <a:gd name="connsiteY5" fmla="*/ 1349 h 10000"/>
                <a:gd name="connsiteX6" fmla="*/ 3181 w 10056"/>
                <a:gd name="connsiteY6" fmla="*/ 535 h 10000"/>
                <a:gd name="connsiteX7" fmla="*/ 5999 w 10056"/>
                <a:gd name="connsiteY7" fmla="*/ 127 h 10000"/>
                <a:gd name="connsiteX8" fmla="*/ 7856 w 10056"/>
                <a:gd name="connsiteY8" fmla="*/ 2331 h 10000"/>
                <a:gd name="connsiteX9" fmla="*/ 9937 w 10056"/>
                <a:gd name="connsiteY9" fmla="*/ 5803 h 10000"/>
                <a:gd name="connsiteX10" fmla="*/ 8186 w 10056"/>
                <a:gd name="connsiteY10" fmla="*/ 8763 h 10000"/>
                <a:gd name="connsiteX11" fmla="*/ 7626 w 10056"/>
                <a:gd name="connsiteY11" fmla="*/ 9080 h 10000"/>
                <a:gd name="connsiteX0" fmla="*/ 7626 w 9647"/>
                <a:gd name="connsiteY0" fmla="*/ 9080 h 10000"/>
                <a:gd name="connsiteX1" fmla="*/ 3674 w 9647"/>
                <a:gd name="connsiteY1" fmla="*/ 9986 h 10000"/>
                <a:gd name="connsiteX2" fmla="*/ 1171 w 9647"/>
                <a:gd name="connsiteY2" fmla="*/ 8868 h 10000"/>
                <a:gd name="connsiteX3" fmla="*/ 186 w 9647"/>
                <a:gd name="connsiteY3" fmla="*/ 7027 h 10000"/>
                <a:gd name="connsiteX4" fmla="*/ 446 w 9647"/>
                <a:gd name="connsiteY4" fmla="*/ 3494 h 10000"/>
                <a:gd name="connsiteX5" fmla="*/ 2088 w 9647"/>
                <a:gd name="connsiteY5" fmla="*/ 1349 h 10000"/>
                <a:gd name="connsiteX6" fmla="*/ 3181 w 9647"/>
                <a:gd name="connsiteY6" fmla="*/ 535 h 10000"/>
                <a:gd name="connsiteX7" fmla="*/ 5999 w 9647"/>
                <a:gd name="connsiteY7" fmla="*/ 127 h 10000"/>
                <a:gd name="connsiteX8" fmla="*/ 7856 w 9647"/>
                <a:gd name="connsiteY8" fmla="*/ 2331 h 10000"/>
                <a:gd name="connsiteX9" fmla="*/ 9597 w 9647"/>
                <a:gd name="connsiteY9" fmla="*/ 5910 h 10000"/>
                <a:gd name="connsiteX10" fmla="*/ 8186 w 9647"/>
                <a:gd name="connsiteY10" fmla="*/ 8763 h 10000"/>
                <a:gd name="connsiteX11" fmla="*/ 7626 w 9647"/>
                <a:gd name="connsiteY11" fmla="*/ 9080 h 10000"/>
                <a:gd name="connsiteX0" fmla="*/ 7905 w 10442"/>
                <a:gd name="connsiteY0" fmla="*/ 9080 h 10000"/>
                <a:gd name="connsiteX1" fmla="*/ 3808 w 10442"/>
                <a:gd name="connsiteY1" fmla="*/ 9986 h 10000"/>
                <a:gd name="connsiteX2" fmla="*/ 1214 w 10442"/>
                <a:gd name="connsiteY2" fmla="*/ 8868 h 10000"/>
                <a:gd name="connsiteX3" fmla="*/ 193 w 10442"/>
                <a:gd name="connsiteY3" fmla="*/ 7027 h 10000"/>
                <a:gd name="connsiteX4" fmla="*/ 462 w 10442"/>
                <a:gd name="connsiteY4" fmla="*/ 3494 h 10000"/>
                <a:gd name="connsiteX5" fmla="*/ 2164 w 10442"/>
                <a:gd name="connsiteY5" fmla="*/ 1349 h 10000"/>
                <a:gd name="connsiteX6" fmla="*/ 3297 w 10442"/>
                <a:gd name="connsiteY6" fmla="*/ 535 h 10000"/>
                <a:gd name="connsiteX7" fmla="*/ 6219 w 10442"/>
                <a:gd name="connsiteY7" fmla="*/ 127 h 10000"/>
                <a:gd name="connsiteX8" fmla="*/ 8143 w 10442"/>
                <a:gd name="connsiteY8" fmla="*/ 2331 h 10000"/>
                <a:gd name="connsiteX9" fmla="*/ 9948 w 10442"/>
                <a:gd name="connsiteY9" fmla="*/ 5910 h 10000"/>
                <a:gd name="connsiteX10" fmla="*/ 8486 w 10442"/>
                <a:gd name="connsiteY10" fmla="*/ 8763 h 10000"/>
                <a:gd name="connsiteX11" fmla="*/ 7905 w 10442"/>
                <a:gd name="connsiteY11" fmla="*/ 9080 h 10000"/>
                <a:gd name="connsiteX0" fmla="*/ 7905 w 10442"/>
                <a:gd name="connsiteY0" fmla="*/ 9065 h 9985"/>
                <a:gd name="connsiteX1" fmla="*/ 3808 w 10442"/>
                <a:gd name="connsiteY1" fmla="*/ 9971 h 9985"/>
                <a:gd name="connsiteX2" fmla="*/ 1214 w 10442"/>
                <a:gd name="connsiteY2" fmla="*/ 8853 h 9985"/>
                <a:gd name="connsiteX3" fmla="*/ 193 w 10442"/>
                <a:gd name="connsiteY3" fmla="*/ 7012 h 9985"/>
                <a:gd name="connsiteX4" fmla="*/ 462 w 10442"/>
                <a:gd name="connsiteY4" fmla="*/ 3479 h 9985"/>
                <a:gd name="connsiteX5" fmla="*/ 3524 w 10442"/>
                <a:gd name="connsiteY5" fmla="*/ 2191 h 9985"/>
                <a:gd name="connsiteX6" fmla="*/ 3297 w 10442"/>
                <a:gd name="connsiteY6" fmla="*/ 520 h 9985"/>
                <a:gd name="connsiteX7" fmla="*/ 6219 w 10442"/>
                <a:gd name="connsiteY7" fmla="*/ 112 h 9985"/>
                <a:gd name="connsiteX8" fmla="*/ 8143 w 10442"/>
                <a:gd name="connsiteY8" fmla="*/ 2316 h 9985"/>
                <a:gd name="connsiteX9" fmla="*/ 9948 w 10442"/>
                <a:gd name="connsiteY9" fmla="*/ 5895 h 9985"/>
                <a:gd name="connsiteX10" fmla="*/ 8486 w 10442"/>
                <a:gd name="connsiteY10" fmla="*/ 8748 h 9985"/>
                <a:gd name="connsiteX11" fmla="*/ 7905 w 10442"/>
                <a:gd name="connsiteY11" fmla="*/ 9065 h 9985"/>
                <a:gd name="connsiteX0" fmla="*/ 7570 w 10029"/>
                <a:gd name="connsiteY0" fmla="*/ 9070 h 9991"/>
                <a:gd name="connsiteX1" fmla="*/ 3647 w 10029"/>
                <a:gd name="connsiteY1" fmla="*/ 9977 h 9991"/>
                <a:gd name="connsiteX2" fmla="*/ 1163 w 10029"/>
                <a:gd name="connsiteY2" fmla="*/ 8857 h 9991"/>
                <a:gd name="connsiteX3" fmla="*/ 185 w 10029"/>
                <a:gd name="connsiteY3" fmla="*/ 7014 h 9991"/>
                <a:gd name="connsiteX4" fmla="*/ 442 w 10029"/>
                <a:gd name="connsiteY4" fmla="*/ 3475 h 9991"/>
                <a:gd name="connsiteX5" fmla="*/ 3375 w 10029"/>
                <a:gd name="connsiteY5" fmla="*/ 2185 h 9991"/>
                <a:gd name="connsiteX6" fmla="*/ 3157 w 10029"/>
                <a:gd name="connsiteY6" fmla="*/ 512 h 9991"/>
                <a:gd name="connsiteX7" fmla="*/ 5956 w 10029"/>
                <a:gd name="connsiteY7" fmla="*/ 103 h 9991"/>
                <a:gd name="connsiteX8" fmla="*/ 8015 w 10029"/>
                <a:gd name="connsiteY8" fmla="*/ 2189 h 9991"/>
                <a:gd name="connsiteX9" fmla="*/ 9527 w 10029"/>
                <a:gd name="connsiteY9" fmla="*/ 5895 h 9991"/>
                <a:gd name="connsiteX10" fmla="*/ 8127 w 10029"/>
                <a:gd name="connsiteY10" fmla="*/ 8752 h 9991"/>
                <a:gd name="connsiteX11" fmla="*/ 7570 w 10029"/>
                <a:gd name="connsiteY11" fmla="*/ 9070 h 9991"/>
                <a:gd name="connsiteX0" fmla="*/ 7548 w 9993"/>
                <a:gd name="connsiteY0" fmla="*/ 9256 h 10178"/>
                <a:gd name="connsiteX1" fmla="*/ 3636 w 9993"/>
                <a:gd name="connsiteY1" fmla="*/ 10164 h 10178"/>
                <a:gd name="connsiteX2" fmla="*/ 1160 w 9993"/>
                <a:gd name="connsiteY2" fmla="*/ 9043 h 10178"/>
                <a:gd name="connsiteX3" fmla="*/ 184 w 9993"/>
                <a:gd name="connsiteY3" fmla="*/ 7198 h 10178"/>
                <a:gd name="connsiteX4" fmla="*/ 441 w 9993"/>
                <a:gd name="connsiteY4" fmla="*/ 3656 h 10178"/>
                <a:gd name="connsiteX5" fmla="*/ 3365 w 9993"/>
                <a:gd name="connsiteY5" fmla="*/ 2365 h 10178"/>
                <a:gd name="connsiteX6" fmla="*/ 3148 w 9993"/>
                <a:gd name="connsiteY6" fmla="*/ 690 h 10178"/>
                <a:gd name="connsiteX7" fmla="*/ 6264 w 9993"/>
                <a:gd name="connsiteY7" fmla="*/ 80 h 10178"/>
                <a:gd name="connsiteX8" fmla="*/ 7992 w 9993"/>
                <a:gd name="connsiteY8" fmla="*/ 2369 h 10178"/>
                <a:gd name="connsiteX9" fmla="*/ 9499 w 9993"/>
                <a:gd name="connsiteY9" fmla="*/ 6078 h 10178"/>
                <a:gd name="connsiteX10" fmla="*/ 8103 w 9993"/>
                <a:gd name="connsiteY10" fmla="*/ 8938 h 10178"/>
                <a:gd name="connsiteX11" fmla="*/ 7548 w 9993"/>
                <a:gd name="connsiteY11" fmla="*/ 9256 h 10178"/>
                <a:gd name="connsiteX0" fmla="*/ 7553 w 10000"/>
                <a:gd name="connsiteY0" fmla="*/ 9094 h 10066"/>
                <a:gd name="connsiteX1" fmla="*/ 3639 w 10000"/>
                <a:gd name="connsiteY1" fmla="*/ 9986 h 10066"/>
                <a:gd name="connsiteX2" fmla="*/ 836 w 10000"/>
                <a:gd name="connsiteY2" fmla="*/ 9518 h 10066"/>
                <a:gd name="connsiteX3" fmla="*/ 184 w 10000"/>
                <a:gd name="connsiteY3" fmla="*/ 7072 h 10066"/>
                <a:gd name="connsiteX4" fmla="*/ 441 w 10000"/>
                <a:gd name="connsiteY4" fmla="*/ 3592 h 10066"/>
                <a:gd name="connsiteX5" fmla="*/ 3367 w 10000"/>
                <a:gd name="connsiteY5" fmla="*/ 2324 h 10066"/>
                <a:gd name="connsiteX6" fmla="*/ 3150 w 10000"/>
                <a:gd name="connsiteY6" fmla="*/ 678 h 10066"/>
                <a:gd name="connsiteX7" fmla="*/ 6268 w 10000"/>
                <a:gd name="connsiteY7" fmla="*/ 79 h 10066"/>
                <a:gd name="connsiteX8" fmla="*/ 7998 w 10000"/>
                <a:gd name="connsiteY8" fmla="*/ 2328 h 10066"/>
                <a:gd name="connsiteX9" fmla="*/ 9506 w 10000"/>
                <a:gd name="connsiteY9" fmla="*/ 5972 h 10066"/>
                <a:gd name="connsiteX10" fmla="*/ 8109 w 10000"/>
                <a:gd name="connsiteY10" fmla="*/ 8782 h 10066"/>
                <a:gd name="connsiteX11" fmla="*/ 7553 w 10000"/>
                <a:gd name="connsiteY11" fmla="*/ 9094 h 1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66">
                  <a:moveTo>
                    <a:pt x="7553" y="9094"/>
                  </a:moveTo>
                  <a:cubicBezTo>
                    <a:pt x="6322" y="9735"/>
                    <a:pt x="4758" y="9915"/>
                    <a:pt x="3639" y="9986"/>
                  </a:cubicBezTo>
                  <a:cubicBezTo>
                    <a:pt x="2520" y="10057"/>
                    <a:pt x="1526" y="10263"/>
                    <a:pt x="836" y="9518"/>
                  </a:cubicBezTo>
                  <a:cubicBezTo>
                    <a:pt x="360" y="9014"/>
                    <a:pt x="374" y="7772"/>
                    <a:pt x="184" y="7072"/>
                  </a:cubicBezTo>
                  <a:cubicBezTo>
                    <a:pt x="-127" y="5881"/>
                    <a:pt x="-46" y="4707"/>
                    <a:pt x="441" y="3592"/>
                  </a:cubicBezTo>
                  <a:cubicBezTo>
                    <a:pt x="809" y="2744"/>
                    <a:pt x="2608" y="2844"/>
                    <a:pt x="3367" y="2324"/>
                  </a:cubicBezTo>
                  <a:cubicBezTo>
                    <a:pt x="3734" y="2072"/>
                    <a:pt x="2667" y="1052"/>
                    <a:pt x="3150" y="678"/>
                  </a:cubicBezTo>
                  <a:cubicBezTo>
                    <a:pt x="3634" y="304"/>
                    <a:pt x="5460" y="-196"/>
                    <a:pt x="6268" y="79"/>
                  </a:cubicBezTo>
                  <a:cubicBezTo>
                    <a:pt x="7076" y="353"/>
                    <a:pt x="7458" y="1345"/>
                    <a:pt x="7998" y="2328"/>
                  </a:cubicBezTo>
                  <a:cubicBezTo>
                    <a:pt x="8537" y="3310"/>
                    <a:pt x="11049" y="1204"/>
                    <a:pt x="9506" y="5972"/>
                  </a:cubicBezTo>
                  <a:cubicBezTo>
                    <a:pt x="9275" y="7192"/>
                    <a:pt x="9017" y="8053"/>
                    <a:pt x="8109" y="8782"/>
                  </a:cubicBezTo>
                  <a:cubicBezTo>
                    <a:pt x="7948" y="8915"/>
                    <a:pt x="7744" y="9004"/>
                    <a:pt x="7553" y="909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1" name="Freeform 15">
              <a:extLst>
                <a:ext uri="{FF2B5EF4-FFF2-40B4-BE49-F238E27FC236}">
                  <a16:creationId xmlns:a16="http://schemas.microsoft.com/office/drawing/2014/main" id="{D6EAE301-B147-4B86-AE61-8ABF25FA21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687462" y="7458616"/>
              <a:ext cx="176239" cy="107916"/>
            </a:xfrm>
            <a:custGeom>
              <a:avLst/>
              <a:gdLst>
                <a:gd name="T0" fmla="*/ 527 w 544"/>
                <a:gd name="T1" fmla="*/ 108 h 333"/>
                <a:gd name="T2" fmla="*/ 303 w 544"/>
                <a:gd name="T3" fmla="*/ 301 h 333"/>
                <a:gd name="T4" fmla="*/ 17 w 544"/>
                <a:gd name="T5" fmla="*/ 225 h 333"/>
                <a:gd name="T6" fmla="*/ 241 w 544"/>
                <a:gd name="T7" fmla="*/ 32 h 333"/>
                <a:gd name="T8" fmla="*/ 527 w 544"/>
                <a:gd name="T9" fmla="*/ 10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33">
                  <a:moveTo>
                    <a:pt x="527" y="108"/>
                  </a:moveTo>
                  <a:cubicBezTo>
                    <a:pt x="544" y="182"/>
                    <a:pt x="444" y="269"/>
                    <a:pt x="303" y="301"/>
                  </a:cubicBezTo>
                  <a:cubicBezTo>
                    <a:pt x="162" y="333"/>
                    <a:pt x="34" y="299"/>
                    <a:pt x="17" y="225"/>
                  </a:cubicBezTo>
                  <a:cubicBezTo>
                    <a:pt x="0" y="151"/>
                    <a:pt x="100" y="64"/>
                    <a:pt x="241" y="32"/>
                  </a:cubicBezTo>
                  <a:cubicBezTo>
                    <a:pt x="382" y="0"/>
                    <a:pt x="510" y="34"/>
                    <a:pt x="5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A09EAA94-4ECD-4021-A40F-B96948BE297E}"/>
                </a:ext>
              </a:extLst>
            </p:cNvPr>
            <p:cNvSpPr>
              <a:spLocks/>
            </p:cNvSpPr>
            <p:nvPr/>
          </p:nvSpPr>
          <p:spPr bwMode="auto">
            <a:xfrm rot="16018197">
              <a:off x="6828527" y="7306296"/>
              <a:ext cx="228120" cy="255973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  <a:gd name="connsiteX0" fmla="*/ 5532 w 9524"/>
                <a:gd name="connsiteY0" fmla="*/ 9999 h 10012"/>
                <a:gd name="connsiteX1" fmla="*/ 1855 w 9524"/>
                <a:gd name="connsiteY1" fmla="*/ 8809 h 10012"/>
                <a:gd name="connsiteX2" fmla="*/ 177 w 9524"/>
                <a:gd name="connsiteY2" fmla="*/ 6549 h 10012"/>
                <a:gd name="connsiteX3" fmla="*/ 74 w 9524"/>
                <a:gd name="connsiteY3" fmla="*/ 4396 h 10012"/>
                <a:gd name="connsiteX4" fmla="*/ 1648 w 9524"/>
                <a:gd name="connsiteY4" fmla="*/ 1343 h 10012"/>
                <a:gd name="connsiteX5" fmla="*/ 3855 w 9524"/>
                <a:gd name="connsiteY5" fmla="*/ 228 h 10012"/>
                <a:gd name="connsiteX6" fmla="*/ 5093 w 9524"/>
                <a:gd name="connsiteY6" fmla="*/ 61 h 10012"/>
                <a:gd name="connsiteX7" fmla="*/ 7623 w 9524"/>
                <a:gd name="connsiteY7" fmla="*/ 1114 h 10012"/>
                <a:gd name="connsiteX8" fmla="*/ 9047 w 9524"/>
                <a:gd name="connsiteY8" fmla="*/ 266 h 10012"/>
                <a:gd name="connsiteX9" fmla="*/ 8745 w 9524"/>
                <a:gd name="connsiteY9" fmla="*/ 8198 h 10012"/>
                <a:gd name="connsiteX10" fmla="*/ 6126 w 9524"/>
                <a:gd name="connsiteY10" fmla="*/ 9999 h 10012"/>
                <a:gd name="connsiteX11" fmla="*/ 5532 w 9524"/>
                <a:gd name="connsiteY11" fmla="*/ 9999 h 10012"/>
                <a:gd name="connsiteX0" fmla="*/ 5807 w 9807"/>
                <a:gd name="connsiteY0" fmla="*/ 10618 h 10631"/>
                <a:gd name="connsiteX1" fmla="*/ 1947 w 9807"/>
                <a:gd name="connsiteY1" fmla="*/ 9429 h 10631"/>
                <a:gd name="connsiteX2" fmla="*/ 185 w 9807"/>
                <a:gd name="connsiteY2" fmla="*/ 7172 h 10631"/>
                <a:gd name="connsiteX3" fmla="*/ 77 w 9807"/>
                <a:gd name="connsiteY3" fmla="*/ 5022 h 10631"/>
                <a:gd name="connsiteX4" fmla="*/ 1729 w 9807"/>
                <a:gd name="connsiteY4" fmla="*/ 1972 h 10631"/>
                <a:gd name="connsiteX5" fmla="*/ 4047 w 9807"/>
                <a:gd name="connsiteY5" fmla="*/ 859 h 10631"/>
                <a:gd name="connsiteX6" fmla="*/ 5347 w 9807"/>
                <a:gd name="connsiteY6" fmla="*/ 692 h 10631"/>
                <a:gd name="connsiteX7" fmla="*/ 8005 w 9807"/>
                <a:gd name="connsiteY7" fmla="*/ 159 h 10631"/>
                <a:gd name="connsiteX8" fmla="*/ 9498 w 9807"/>
                <a:gd name="connsiteY8" fmla="*/ 897 h 10631"/>
                <a:gd name="connsiteX9" fmla="*/ 9181 w 9807"/>
                <a:gd name="connsiteY9" fmla="*/ 8819 h 10631"/>
                <a:gd name="connsiteX10" fmla="*/ 6431 w 9807"/>
                <a:gd name="connsiteY10" fmla="*/ 10618 h 10631"/>
                <a:gd name="connsiteX11" fmla="*/ 5807 w 9807"/>
                <a:gd name="connsiteY11" fmla="*/ 10618 h 10631"/>
                <a:gd name="connsiteX0" fmla="*/ 5921 w 9704"/>
                <a:gd name="connsiteY0" fmla="*/ 10012 h 10024"/>
                <a:gd name="connsiteX1" fmla="*/ 1985 w 9704"/>
                <a:gd name="connsiteY1" fmla="*/ 8893 h 10024"/>
                <a:gd name="connsiteX2" fmla="*/ 189 w 9704"/>
                <a:gd name="connsiteY2" fmla="*/ 6770 h 10024"/>
                <a:gd name="connsiteX3" fmla="*/ 79 w 9704"/>
                <a:gd name="connsiteY3" fmla="*/ 4748 h 10024"/>
                <a:gd name="connsiteX4" fmla="*/ 1763 w 9704"/>
                <a:gd name="connsiteY4" fmla="*/ 1879 h 10024"/>
                <a:gd name="connsiteX5" fmla="*/ 4127 w 9704"/>
                <a:gd name="connsiteY5" fmla="*/ 832 h 10024"/>
                <a:gd name="connsiteX6" fmla="*/ 5452 w 9704"/>
                <a:gd name="connsiteY6" fmla="*/ 675 h 10024"/>
                <a:gd name="connsiteX7" fmla="*/ 8163 w 9704"/>
                <a:gd name="connsiteY7" fmla="*/ 174 h 10024"/>
                <a:gd name="connsiteX8" fmla="*/ 9685 w 9704"/>
                <a:gd name="connsiteY8" fmla="*/ 868 h 10024"/>
                <a:gd name="connsiteX9" fmla="*/ 8606 w 9704"/>
                <a:gd name="connsiteY9" fmla="*/ 8699 h 10024"/>
                <a:gd name="connsiteX10" fmla="*/ 6558 w 9704"/>
                <a:gd name="connsiteY10" fmla="*/ 10012 h 10024"/>
                <a:gd name="connsiteX11" fmla="*/ 5921 w 9704"/>
                <a:gd name="connsiteY11" fmla="*/ 10012 h 10024"/>
                <a:gd name="connsiteX0" fmla="*/ 6102 w 10000"/>
                <a:gd name="connsiteY0" fmla="*/ 9988 h 10000"/>
                <a:gd name="connsiteX1" fmla="*/ 2046 w 10000"/>
                <a:gd name="connsiteY1" fmla="*/ 8872 h 10000"/>
                <a:gd name="connsiteX2" fmla="*/ 195 w 10000"/>
                <a:gd name="connsiteY2" fmla="*/ 6754 h 10000"/>
                <a:gd name="connsiteX3" fmla="*/ 81 w 10000"/>
                <a:gd name="connsiteY3" fmla="*/ 4737 h 10000"/>
                <a:gd name="connsiteX4" fmla="*/ 1817 w 10000"/>
                <a:gd name="connsiteY4" fmla="*/ 1875 h 10000"/>
                <a:gd name="connsiteX5" fmla="*/ 4253 w 10000"/>
                <a:gd name="connsiteY5" fmla="*/ 830 h 10000"/>
                <a:gd name="connsiteX6" fmla="*/ 5618 w 10000"/>
                <a:gd name="connsiteY6" fmla="*/ 673 h 10000"/>
                <a:gd name="connsiteX7" fmla="*/ 8412 w 10000"/>
                <a:gd name="connsiteY7" fmla="*/ 174 h 10000"/>
                <a:gd name="connsiteX8" fmla="*/ 9980 w 10000"/>
                <a:gd name="connsiteY8" fmla="*/ 866 h 10000"/>
                <a:gd name="connsiteX9" fmla="*/ 8869 w 10000"/>
                <a:gd name="connsiteY9" fmla="*/ 8678 h 10000"/>
                <a:gd name="connsiteX10" fmla="*/ 6758 w 10000"/>
                <a:gd name="connsiteY10" fmla="*/ 9988 h 10000"/>
                <a:gd name="connsiteX11" fmla="*/ 6102 w 10000"/>
                <a:gd name="connsiteY11" fmla="*/ 9988 h 10000"/>
                <a:gd name="connsiteX0" fmla="*/ 6102 w 10000"/>
                <a:gd name="connsiteY0" fmla="*/ 9988 h 11209"/>
                <a:gd name="connsiteX1" fmla="*/ 2046 w 10000"/>
                <a:gd name="connsiteY1" fmla="*/ 8872 h 11209"/>
                <a:gd name="connsiteX2" fmla="*/ 195 w 10000"/>
                <a:gd name="connsiteY2" fmla="*/ 6754 h 11209"/>
                <a:gd name="connsiteX3" fmla="*/ 81 w 10000"/>
                <a:gd name="connsiteY3" fmla="*/ 4737 h 11209"/>
                <a:gd name="connsiteX4" fmla="*/ 1817 w 10000"/>
                <a:gd name="connsiteY4" fmla="*/ 1875 h 11209"/>
                <a:gd name="connsiteX5" fmla="*/ 4253 w 10000"/>
                <a:gd name="connsiteY5" fmla="*/ 830 h 11209"/>
                <a:gd name="connsiteX6" fmla="*/ 5618 w 10000"/>
                <a:gd name="connsiteY6" fmla="*/ 673 h 11209"/>
                <a:gd name="connsiteX7" fmla="*/ 8412 w 10000"/>
                <a:gd name="connsiteY7" fmla="*/ 174 h 11209"/>
                <a:gd name="connsiteX8" fmla="*/ 9980 w 10000"/>
                <a:gd name="connsiteY8" fmla="*/ 866 h 11209"/>
                <a:gd name="connsiteX9" fmla="*/ 8869 w 10000"/>
                <a:gd name="connsiteY9" fmla="*/ 8678 h 11209"/>
                <a:gd name="connsiteX10" fmla="*/ 8373 w 10000"/>
                <a:gd name="connsiteY10" fmla="*/ 11187 h 11209"/>
                <a:gd name="connsiteX11" fmla="*/ 6758 w 10000"/>
                <a:gd name="connsiteY11" fmla="*/ 9988 h 11209"/>
                <a:gd name="connsiteX12" fmla="*/ 6102 w 10000"/>
                <a:gd name="connsiteY12" fmla="*/ 9988 h 11209"/>
                <a:gd name="connsiteX0" fmla="*/ 6102 w 10000"/>
                <a:gd name="connsiteY0" fmla="*/ 9988 h 11298"/>
                <a:gd name="connsiteX1" fmla="*/ 2046 w 10000"/>
                <a:gd name="connsiteY1" fmla="*/ 8872 h 11298"/>
                <a:gd name="connsiteX2" fmla="*/ 195 w 10000"/>
                <a:gd name="connsiteY2" fmla="*/ 6754 h 11298"/>
                <a:gd name="connsiteX3" fmla="*/ 81 w 10000"/>
                <a:gd name="connsiteY3" fmla="*/ 4737 h 11298"/>
                <a:gd name="connsiteX4" fmla="*/ 1817 w 10000"/>
                <a:gd name="connsiteY4" fmla="*/ 1875 h 11298"/>
                <a:gd name="connsiteX5" fmla="*/ 4253 w 10000"/>
                <a:gd name="connsiteY5" fmla="*/ 830 h 11298"/>
                <a:gd name="connsiteX6" fmla="*/ 5618 w 10000"/>
                <a:gd name="connsiteY6" fmla="*/ 673 h 11298"/>
                <a:gd name="connsiteX7" fmla="*/ 8412 w 10000"/>
                <a:gd name="connsiteY7" fmla="*/ 174 h 11298"/>
                <a:gd name="connsiteX8" fmla="*/ 9980 w 10000"/>
                <a:gd name="connsiteY8" fmla="*/ 866 h 11298"/>
                <a:gd name="connsiteX9" fmla="*/ 8869 w 10000"/>
                <a:gd name="connsiteY9" fmla="*/ 8678 h 11298"/>
                <a:gd name="connsiteX10" fmla="*/ 8373 w 10000"/>
                <a:gd name="connsiteY10" fmla="*/ 11187 h 11298"/>
                <a:gd name="connsiteX11" fmla="*/ 6692 w 10000"/>
                <a:gd name="connsiteY11" fmla="*/ 11243 h 11298"/>
                <a:gd name="connsiteX12" fmla="*/ 6102 w 10000"/>
                <a:gd name="connsiteY12" fmla="*/ 9988 h 11298"/>
                <a:gd name="connsiteX0" fmla="*/ 5602 w 10000"/>
                <a:gd name="connsiteY0" fmla="*/ 10114 h 11298"/>
                <a:gd name="connsiteX1" fmla="*/ 2046 w 10000"/>
                <a:gd name="connsiteY1" fmla="*/ 8872 h 11298"/>
                <a:gd name="connsiteX2" fmla="*/ 195 w 10000"/>
                <a:gd name="connsiteY2" fmla="*/ 6754 h 11298"/>
                <a:gd name="connsiteX3" fmla="*/ 81 w 10000"/>
                <a:gd name="connsiteY3" fmla="*/ 4737 h 11298"/>
                <a:gd name="connsiteX4" fmla="*/ 1817 w 10000"/>
                <a:gd name="connsiteY4" fmla="*/ 1875 h 11298"/>
                <a:gd name="connsiteX5" fmla="*/ 4253 w 10000"/>
                <a:gd name="connsiteY5" fmla="*/ 830 h 11298"/>
                <a:gd name="connsiteX6" fmla="*/ 5618 w 10000"/>
                <a:gd name="connsiteY6" fmla="*/ 673 h 11298"/>
                <a:gd name="connsiteX7" fmla="*/ 8412 w 10000"/>
                <a:gd name="connsiteY7" fmla="*/ 174 h 11298"/>
                <a:gd name="connsiteX8" fmla="*/ 9980 w 10000"/>
                <a:gd name="connsiteY8" fmla="*/ 866 h 11298"/>
                <a:gd name="connsiteX9" fmla="*/ 8869 w 10000"/>
                <a:gd name="connsiteY9" fmla="*/ 8678 h 11298"/>
                <a:gd name="connsiteX10" fmla="*/ 8373 w 10000"/>
                <a:gd name="connsiteY10" fmla="*/ 11187 h 11298"/>
                <a:gd name="connsiteX11" fmla="*/ 6692 w 10000"/>
                <a:gd name="connsiteY11" fmla="*/ 11243 h 11298"/>
                <a:gd name="connsiteX12" fmla="*/ 5602 w 10000"/>
                <a:gd name="connsiteY12" fmla="*/ 10114 h 11298"/>
                <a:gd name="connsiteX0" fmla="*/ 5602 w 10205"/>
                <a:gd name="connsiteY0" fmla="*/ 10115 h 11299"/>
                <a:gd name="connsiteX1" fmla="*/ 2046 w 10205"/>
                <a:gd name="connsiteY1" fmla="*/ 8873 h 11299"/>
                <a:gd name="connsiteX2" fmla="*/ 195 w 10205"/>
                <a:gd name="connsiteY2" fmla="*/ 6755 h 11299"/>
                <a:gd name="connsiteX3" fmla="*/ 81 w 10205"/>
                <a:gd name="connsiteY3" fmla="*/ 4738 h 11299"/>
                <a:gd name="connsiteX4" fmla="*/ 1817 w 10205"/>
                <a:gd name="connsiteY4" fmla="*/ 1876 h 11299"/>
                <a:gd name="connsiteX5" fmla="*/ 4253 w 10205"/>
                <a:gd name="connsiteY5" fmla="*/ 831 h 11299"/>
                <a:gd name="connsiteX6" fmla="*/ 5618 w 10205"/>
                <a:gd name="connsiteY6" fmla="*/ 674 h 11299"/>
                <a:gd name="connsiteX7" fmla="*/ 8412 w 10205"/>
                <a:gd name="connsiteY7" fmla="*/ 175 h 11299"/>
                <a:gd name="connsiteX8" fmla="*/ 9980 w 10205"/>
                <a:gd name="connsiteY8" fmla="*/ 867 h 11299"/>
                <a:gd name="connsiteX9" fmla="*/ 9475 w 10205"/>
                <a:gd name="connsiteY9" fmla="*/ 8711 h 11299"/>
                <a:gd name="connsiteX10" fmla="*/ 8373 w 10205"/>
                <a:gd name="connsiteY10" fmla="*/ 11188 h 11299"/>
                <a:gd name="connsiteX11" fmla="*/ 6692 w 10205"/>
                <a:gd name="connsiteY11" fmla="*/ 11244 h 11299"/>
                <a:gd name="connsiteX12" fmla="*/ 5602 w 10205"/>
                <a:gd name="connsiteY12" fmla="*/ 10115 h 11299"/>
                <a:gd name="connsiteX0" fmla="*/ 5602 w 10027"/>
                <a:gd name="connsiteY0" fmla="*/ 10115 h 11299"/>
                <a:gd name="connsiteX1" fmla="*/ 2046 w 10027"/>
                <a:gd name="connsiteY1" fmla="*/ 8873 h 11299"/>
                <a:gd name="connsiteX2" fmla="*/ 195 w 10027"/>
                <a:gd name="connsiteY2" fmla="*/ 6755 h 11299"/>
                <a:gd name="connsiteX3" fmla="*/ 81 w 10027"/>
                <a:gd name="connsiteY3" fmla="*/ 4738 h 11299"/>
                <a:gd name="connsiteX4" fmla="*/ 1817 w 10027"/>
                <a:gd name="connsiteY4" fmla="*/ 1876 h 11299"/>
                <a:gd name="connsiteX5" fmla="*/ 4253 w 10027"/>
                <a:gd name="connsiteY5" fmla="*/ 831 h 11299"/>
                <a:gd name="connsiteX6" fmla="*/ 5618 w 10027"/>
                <a:gd name="connsiteY6" fmla="*/ 674 h 11299"/>
                <a:gd name="connsiteX7" fmla="*/ 8412 w 10027"/>
                <a:gd name="connsiteY7" fmla="*/ 175 h 11299"/>
                <a:gd name="connsiteX8" fmla="*/ 9980 w 10027"/>
                <a:gd name="connsiteY8" fmla="*/ 867 h 11299"/>
                <a:gd name="connsiteX9" fmla="*/ 9475 w 10027"/>
                <a:gd name="connsiteY9" fmla="*/ 8711 h 11299"/>
                <a:gd name="connsiteX10" fmla="*/ 8373 w 10027"/>
                <a:gd name="connsiteY10" fmla="*/ 11188 h 11299"/>
                <a:gd name="connsiteX11" fmla="*/ 6692 w 10027"/>
                <a:gd name="connsiteY11" fmla="*/ 11244 h 11299"/>
                <a:gd name="connsiteX12" fmla="*/ 5602 w 10027"/>
                <a:gd name="connsiteY12" fmla="*/ 10115 h 1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27" h="11299">
                  <a:moveTo>
                    <a:pt x="5602" y="10115"/>
                  </a:moveTo>
                  <a:cubicBezTo>
                    <a:pt x="4164" y="10072"/>
                    <a:pt x="2947" y="9433"/>
                    <a:pt x="2046" y="8873"/>
                  </a:cubicBezTo>
                  <a:cubicBezTo>
                    <a:pt x="1145" y="8313"/>
                    <a:pt x="522" y="7714"/>
                    <a:pt x="195" y="6755"/>
                  </a:cubicBezTo>
                  <a:cubicBezTo>
                    <a:pt x="-33" y="6083"/>
                    <a:pt x="-47" y="5424"/>
                    <a:pt x="81" y="4738"/>
                  </a:cubicBezTo>
                  <a:cubicBezTo>
                    <a:pt x="295" y="3549"/>
                    <a:pt x="878" y="2591"/>
                    <a:pt x="1817" y="1876"/>
                  </a:cubicBezTo>
                  <a:cubicBezTo>
                    <a:pt x="2529" y="1318"/>
                    <a:pt x="3312" y="918"/>
                    <a:pt x="4253" y="831"/>
                  </a:cubicBezTo>
                  <a:cubicBezTo>
                    <a:pt x="4707" y="789"/>
                    <a:pt x="4925" y="784"/>
                    <a:pt x="5618" y="674"/>
                  </a:cubicBezTo>
                  <a:cubicBezTo>
                    <a:pt x="6312" y="565"/>
                    <a:pt x="7684" y="143"/>
                    <a:pt x="8412" y="175"/>
                  </a:cubicBezTo>
                  <a:cubicBezTo>
                    <a:pt x="9138" y="207"/>
                    <a:pt x="9803" y="-556"/>
                    <a:pt x="9980" y="867"/>
                  </a:cubicBezTo>
                  <a:cubicBezTo>
                    <a:pt x="10157" y="2290"/>
                    <a:pt x="9802" y="6786"/>
                    <a:pt x="9475" y="8711"/>
                  </a:cubicBezTo>
                  <a:cubicBezTo>
                    <a:pt x="9142" y="10224"/>
                    <a:pt x="8725" y="10970"/>
                    <a:pt x="8373" y="11188"/>
                  </a:cubicBezTo>
                  <a:cubicBezTo>
                    <a:pt x="8021" y="11406"/>
                    <a:pt x="7005" y="11237"/>
                    <a:pt x="6692" y="11244"/>
                  </a:cubicBezTo>
                  <a:cubicBezTo>
                    <a:pt x="6478" y="11273"/>
                    <a:pt x="5816" y="10115"/>
                    <a:pt x="5602" y="101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3" name="Oval 11">
              <a:extLst>
                <a:ext uri="{FF2B5EF4-FFF2-40B4-BE49-F238E27FC236}">
                  <a16:creationId xmlns:a16="http://schemas.microsoft.com/office/drawing/2014/main" id="{FB21D971-17AD-4E1D-AAA6-466B4B7006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18197">
              <a:off x="6931808" y="7368052"/>
              <a:ext cx="59851" cy="600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6481146A-0F05-4C78-B174-44144790EEBC}"/>
                </a:ext>
              </a:extLst>
            </p:cNvPr>
            <p:cNvSpPr>
              <a:spLocks/>
            </p:cNvSpPr>
            <p:nvPr/>
          </p:nvSpPr>
          <p:spPr bwMode="auto">
            <a:xfrm rot="5577417">
              <a:off x="6983411" y="7393200"/>
              <a:ext cx="279115" cy="236111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5" h="655">
                  <a:moveTo>
                    <a:pt x="432" y="653"/>
                  </a:moveTo>
                  <a:cubicBezTo>
                    <a:pt x="331" y="650"/>
                    <a:pt x="235" y="627"/>
                    <a:pt x="147" y="575"/>
                  </a:cubicBezTo>
                  <a:cubicBezTo>
                    <a:pt x="89" y="541"/>
                    <a:pt x="40" y="494"/>
                    <a:pt x="17" y="427"/>
                  </a:cubicBezTo>
                  <a:cubicBezTo>
                    <a:pt x="1" y="380"/>
                    <a:pt x="0" y="334"/>
                    <a:pt x="9" y="286"/>
                  </a:cubicBezTo>
                  <a:cubicBezTo>
                    <a:pt x="24" y="203"/>
                    <a:pt x="65" y="136"/>
                    <a:pt x="131" y="86"/>
                  </a:cubicBezTo>
                  <a:cubicBezTo>
                    <a:pt x="181" y="47"/>
                    <a:pt x="236" y="19"/>
                    <a:pt x="302" y="13"/>
                  </a:cubicBezTo>
                  <a:cubicBezTo>
                    <a:pt x="334" y="10"/>
                    <a:pt x="365" y="0"/>
                    <a:pt x="398" y="2"/>
                  </a:cubicBezTo>
                  <a:cubicBezTo>
                    <a:pt x="470" y="5"/>
                    <a:pt x="534" y="29"/>
                    <a:pt x="594" y="71"/>
                  </a:cubicBezTo>
                  <a:cubicBezTo>
                    <a:pt x="651" y="110"/>
                    <a:pt x="695" y="158"/>
                    <a:pt x="723" y="219"/>
                  </a:cubicBezTo>
                  <a:cubicBezTo>
                    <a:pt x="775" y="333"/>
                    <a:pt x="758" y="438"/>
                    <a:pt x="681" y="535"/>
                  </a:cubicBezTo>
                  <a:cubicBezTo>
                    <a:pt x="629" y="601"/>
                    <a:pt x="560" y="640"/>
                    <a:pt x="478" y="653"/>
                  </a:cubicBezTo>
                  <a:cubicBezTo>
                    <a:pt x="463" y="655"/>
                    <a:pt x="447" y="653"/>
                    <a:pt x="432" y="65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5" name="Oval 13">
              <a:extLst>
                <a:ext uri="{FF2B5EF4-FFF2-40B4-BE49-F238E27FC236}">
                  <a16:creationId xmlns:a16="http://schemas.microsoft.com/office/drawing/2014/main" id="{8BDA3097-1705-424C-B6D0-C69A748C66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77417">
              <a:off x="7091687" y="7430215"/>
              <a:ext cx="116724" cy="116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6" name="Freeform 10">
              <a:extLst>
                <a:ext uri="{FF2B5EF4-FFF2-40B4-BE49-F238E27FC236}">
                  <a16:creationId xmlns:a16="http://schemas.microsoft.com/office/drawing/2014/main" id="{6C7FB983-0A5F-4917-893E-1B03572DC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248" y="7599859"/>
              <a:ext cx="236095" cy="253239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  <a:gd name="connsiteX0" fmla="*/ 3297 w 9672"/>
                <a:gd name="connsiteY0" fmla="*/ 11447 h 11447"/>
                <a:gd name="connsiteX1" fmla="*/ 1855 w 9672"/>
                <a:gd name="connsiteY1" fmla="*/ 8753 h 11447"/>
                <a:gd name="connsiteX2" fmla="*/ 177 w 9672"/>
                <a:gd name="connsiteY2" fmla="*/ 6493 h 11447"/>
                <a:gd name="connsiteX3" fmla="*/ 74 w 9672"/>
                <a:gd name="connsiteY3" fmla="*/ 4340 h 11447"/>
                <a:gd name="connsiteX4" fmla="*/ 1648 w 9672"/>
                <a:gd name="connsiteY4" fmla="*/ 1287 h 11447"/>
                <a:gd name="connsiteX5" fmla="*/ 3855 w 9672"/>
                <a:gd name="connsiteY5" fmla="*/ 172 h 11447"/>
                <a:gd name="connsiteX6" fmla="*/ 5093 w 9672"/>
                <a:gd name="connsiteY6" fmla="*/ 5 h 11447"/>
                <a:gd name="connsiteX7" fmla="*/ 7623 w 9672"/>
                <a:gd name="connsiteY7" fmla="*/ 1058 h 11447"/>
                <a:gd name="connsiteX8" fmla="*/ 9287 w 9672"/>
                <a:gd name="connsiteY8" fmla="*/ 3318 h 11447"/>
                <a:gd name="connsiteX9" fmla="*/ 8745 w 9672"/>
                <a:gd name="connsiteY9" fmla="*/ 8142 h 11447"/>
                <a:gd name="connsiteX10" fmla="*/ 6126 w 9672"/>
                <a:gd name="connsiteY10" fmla="*/ 9943 h 11447"/>
                <a:gd name="connsiteX11" fmla="*/ 3297 w 9672"/>
                <a:gd name="connsiteY11" fmla="*/ 11447 h 11447"/>
                <a:gd name="connsiteX0" fmla="*/ 3408 w 9722"/>
                <a:gd name="connsiteY0" fmla="*/ 10365 h 10365"/>
                <a:gd name="connsiteX1" fmla="*/ 1917 w 9722"/>
                <a:gd name="connsiteY1" fmla="*/ 8012 h 10365"/>
                <a:gd name="connsiteX2" fmla="*/ 182 w 9722"/>
                <a:gd name="connsiteY2" fmla="*/ 6037 h 10365"/>
                <a:gd name="connsiteX3" fmla="*/ 76 w 9722"/>
                <a:gd name="connsiteY3" fmla="*/ 4156 h 10365"/>
                <a:gd name="connsiteX4" fmla="*/ 1703 w 9722"/>
                <a:gd name="connsiteY4" fmla="*/ 1489 h 10365"/>
                <a:gd name="connsiteX5" fmla="*/ 3985 w 9722"/>
                <a:gd name="connsiteY5" fmla="*/ 515 h 10365"/>
                <a:gd name="connsiteX6" fmla="*/ 5265 w 9722"/>
                <a:gd name="connsiteY6" fmla="*/ 369 h 10365"/>
                <a:gd name="connsiteX7" fmla="*/ 8805 w 9722"/>
                <a:gd name="connsiteY7" fmla="*/ 224 h 10365"/>
                <a:gd name="connsiteX8" fmla="*/ 9601 w 9722"/>
                <a:gd name="connsiteY8" fmla="*/ 3264 h 10365"/>
                <a:gd name="connsiteX9" fmla="*/ 9041 w 9722"/>
                <a:gd name="connsiteY9" fmla="*/ 7478 h 10365"/>
                <a:gd name="connsiteX10" fmla="*/ 6333 w 9722"/>
                <a:gd name="connsiteY10" fmla="*/ 9051 h 10365"/>
                <a:gd name="connsiteX11" fmla="*/ 3408 w 9722"/>
                <a:gd name="connsiteY11" fmla="*/ 10365 h 10365"/>
                <a:gd name="connsiteX0" fmla="*/ 3505 w 10000"/>
                <a:gd name="connsiteY0" fmla="*/ 9921 h 9921"/>
                <a:gd name="connsiteX1" fmla="*/ 1972 w 10000"/>
                <a:gd name="connsiteY1" fmla="*/ 7651 h 9921"/>
                <a:gd name="connsiteX2" fmla="*/ 187 w 10000"/>
                <a:gd name="connsiteY2" fmla="*/ 5745 h 9921"/>
                <a:gd name="connsiteX3" fmla="*/ 78 w 10000"/>
                <a:gd name="connsiteY3" fmla="*/ 3931 h 9921"/>
                <a:gd name="connsiteX4" fmla="*/ 1752 w 10000"/>
                <a:gd name="connsiteY4" fmla="*/ 1358 h 9921"/>
                <a:gd name="connsiteX5" fmla="*/ 4099 w 10000"/>
                <a:gd name="connsiteY5" fmla="*/ 418 h 9921"/>
                <a:gd name="connsiteX6" fmla="*/ 5416 w 10000"/>
                <a:gd name="connsiteY6" fmla="*/ 277 h 9921"/>
                <a:gd name="connsiteX7" fmla="*/ 9057 w 10000"/>
                <a:gd name="connsiteY7" fmla="*/ 137 h 9921"/>
                <a:gd name="connsiteX8" fmla="*/ 9876 w 10000"/>
                <a:gd name="connsiteY8" fmla="*/ 3070 h 9921"/>
                <a:gd name="connsiteX9" fmla="*/ 9300 w 10000"/>
                <a:gd name="connsiteY9" fmla="*/ 7136 h 9921"/>
                <a:gd name="connsiteX10" fmla="*/ 6514 w 10000"/>
                <a:gd name="connsiteY10" fmla="*/ 8653 h 9921"/>
                <a:gd name="connsiteX11" fmla="*/ 3505 w 10000"/>
                <a:gd name="connsiteY11" fmla="*/ 9921 h 9921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1752 w 10003"/>
                <a:gd name="connsiteY4" fmla="*/ 1501 h 10132"/>
                <a:gd name="connsiteX5" fmla="*/ 4099 w 10003"/>
                <a:gd name="connsiteY5" fmla="*/ 553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553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553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6476 w 10003"/>
                <a:gd name="connsiteY6" fmla="*/ 549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6476 w 10003"/>
                <a:gd name="connsiteY6" fmla="*/ 549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3" h="10132">
                  <a:moveTo>
                    <a:pt x="3505" y="10132"/>
                  </a:moveTo>
                  <a:cubicBezTo>
                    <a:pt x="2120" y="10094"/>
                    <a:pt x="2525" y="8544"/>
                    <a:pt x="1972" y="7844"/>
                  </a:cubicBezTo>
                  <a:cubicBezTo>
                    <a:pt x="1418" y="7141"/>
                    <a:pt x="503" y="6793"/>
                    <a:pt x="187" y="5923"/>
                  </a:cubicBezTo>
                  <a:cubicBezTo>
                    <a:pt x="-32" y="5314"/>
                    <a:pt x="-45" y="4717"/>
                    <a:pt x="78" y="4094"/>
                  </a:cubicBezTo>
                  <a:cubicBezTo>
                    <a:pt x="284" y="3019"/>
                    <a:pt x="1834" y="2874"/>
                    <a:pt x="2739" y="2226"/>
                  </a:cubicBezTo>
                  <a:cubicBezTo>
                    <a:pt x="3023" y="-627"/>
                    <a:pt x="3037" y="522"/>
                    <a:pt x="4099" y="346"/>
                  </a:cubicBezTo>
                  <a:cubicBezTo>
                    <a:pt x="4772" y="234"/>
                    <a:pt x="5656" y="585"/>
                    <a:pt x="6476" y="549"/>
                  </a:cubicBezTo>
                  <a:cubicBezTo>
                    <a:pt x="7296" y="513"/>
                    <a:pt x="8453" y="-314"/>
                    <a:pt x="9020" y="132"/>
                  </a:cubicBezTo>
                  <a:cubicBezTo>
                    <a:pt x="9587" y="578"/>
                    <a:pt x="9829" y="2027"/>
                    <a:pt x="9876" y="3226"/>
                  </a:cubicBezTo>
                  <a:cubicBezTo>
                    <a:pt x="9923" y="4425"/>
                    <a:pt x="10356" y="6066"/>
                    <a:pt x="9300" y="7325"/>
                  </a:cubicBezTo>
                  <a:cubicBezTo>
                    <a:pt x="8586" y="8181"/>
                    <a:pt x="7639" y="8686"/>
                    <a:pt x="6514" y="8854"/>
                  </a:cubicBezTo>
                  <a:cubicBezTo>
                    <a:pt x="6307" y="8880"/>
                    <a:pt x="3711" y="10132"/>
                    <a:pt x="3505" y="1013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7" name="Oval 11">
              <a:extLst>
                <a:ext uri="{FF2B5EF4-FFF2-40B4-BE49-F238E27FC236}">
                  <a16:creationId xmlns:a16="http://schemas.microsoft.com/office/drawing/2014/main" id="{963C6EE3-DDFA-49DB-8D94-D8D3AAE41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798" y="7659393"/>
              <a:ext cx="59851" cy="600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8" name="Freeform 14">
              <a:extLst>
                <a:ext uri="{FF2B5EF4-FFF2-40B4-BE49-F238E27FC236}">
                  <a16:creationId xmlns:a16="http://schemas.microsoft.com/office/drawing/2014/main" id="{3C291AD0-0FDB-455A-A32B-A4A004C98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550" y="7526498"/>
              <a:ext cx="236845" cy="208549"/>
            </a:xfrm>
            <a:custGeom>
              <a:avLst/>
              <a:gdLst>
                <a:gd name="T0" fmla="*/ 567 w 761"/>
                <a:gd name="T1" fmla="*/ 602 h 668"/>
                <a:gd name="T2" fmla="*/ 278 w 761"/>
                <a:gd name="T3" fmla="*/ 662 h 668"/>
                <a:gd name="T4" fmla="*/ 95 w 761"/>
                <a:gd name="T5" fmla="*/ 588 h 668"/>
                <a:gd name="T6" fmla="*/ 23 w 761"/>
                <a:gd name="T7" fmla="*/ 466 h 668"/>
                <a:gd name="T8" fmla="*/ 42 w 761"/>
                <a:gd name="T9" fmla="*/ 232 h 668"/>
                <a:gd name="T10" fmla="*/ 162 w 761"/>
                <a:gd name="T11" fmla="*/ 90 h 668"/>
                <a:gd name="T12" fmla="*/ 242 w 761"/>
                <a:gd name="T13" fmla="*/ 36 h 668"/>
                <a:gd name="T14" fmla="*/ 448 w 761"/>
                <a:gd name="T15" fmla="*/ 9 h 668"/>
                <a:gd name="T16" fmla="*/ 630 w 761"/>
                <a:gd name="T17" fmla="*/ 84 h 668"/>
                <a:gd name="T18" fmla="*/ 736 w 761"/>
                <a:gd name="T19" fmla="*/ 385 h 668"/>
                <a:gd name="T20" fmla="*/ 608 w 761"/>
                <a:gd name="T21" fmla="*/ 581 h 668"/>
                <a:gd name="T22" fmla="*/ 567 w 761"/>
                <a:gd name="T23" fmla="*/ 602 h 668"/>
                <a:gd name="connsiteX0" fmla="*/ 7328 w 9616"/>
                <a:gd name="connsiteY0" fmla="*/ 8975 h 9887"/>
                <a:gd name="connsiteX1" fmla="*/ 3530 w 9616"/>
                <a:gd name="connsiteY1" fmla="*/ 9873 h 9887"/>
                <a:gd name="connsiteX2" fmla="*/ 1125 w 9616"/>
                <a:gd name="connsiteY2" fmla="*/ 8765 h 9887"/>
                <a:gd name="connsiteX3" fmla="*/ 179 w 9616"/>
                <a:gd name="connsiteY3" fmla="*/ 6939 h 9887"/>
                <a:gd name="connsiteX4" fmla="*/ 429 w 9616"/>
                <a:gd name="connsiteY4" fmla="*/ 3436 h 9887"/>
                <a:gd name="connsiteX5" fmla="*/ 2006 w 9616"/>
                <a:gd name="connsiteY5" fmla="*/ 1310 h 9887"/>
                <a:gd name="connsiteX6" fmla="*/ 3057 w 9616"/>
                <a:gd name="connsiteY6" fmla="*/ 502 h 9887"/>
                <a:gd name="connsiteX7" fmla="*/ 5764 w 9616"/>
                <a:gd name="connsiteY7" fmla="*/ 98 h 9887"/>
                <a:gd name="connsiteX8" fmla="*/ 7701 w 9616"/>
                <a:gd name="connsiteY8" fmla="*/ 1897 h 9887"/>
                <a:gd name="connsiteX9" fmla="*/ 9548 w 9616"/>
                <a:gd name="connsiteY9" fmla="*/ 5726 h 9887"/>
                <a:gd name="connsiteX10" fmla="*/ 7866 w 9616"/>
                <a:gd name="connsiteY10" fmla="*/ 8661 h 9887"/>
                <a:gd name="connsiteX11" fmla="*/ 7328 w 9616"/>
                <a:gd name="connsiteY11" fmla="*/ 8975 h 9887"/>
                <a:gd name="connsiteX0" fmla="*/ 7621 w 9971"/>
                <a:gd name="connsiteY0" fmla="*/ 8986 h 9908"/>
                <a:gd name="connsiteX1" fmla="*/ 3671 w 9971"/>
                <a:gd name="connsiteY1" fmla="*/ 9894 h 9908"/>
                <a:gd name="connsiteX2" fmla="*/ 1170 w 9971"/>
                <a:gd name="connsiteY2" fmla="*/ 8773 h 9908"/>
                <a:gd name="connsiteX3" fmla="*/ 186 w 9971"/>
                <a:gd name="connsiteY3" fmla="*/ 6926 h 9908"/>
                <a:gd name="connsiteX4" fmla="*/ 446 w 9971"/>
                <a:gd name="connsiteY4" fmla="*/ 3383 h 9908"/>
                <a:gd name="connsiteX5" fmla="*/ 2086 w 9971"/>
                <a:gd name="connsiteY5" fmla="*/ 1233 h 9908"/>
                <a:gd name="connsiteX6" fmla="*/ 3179 w 9971"/>
                <a:gd name="connsiteY6" fmla="*/ 416 h 9908"/>
                <a:gd name="connsiteX7" fmla="*/ 5994 w 9971"/>
                <a:gd name="connsiteY7" fmla="*/ 7 h 9908"/>
                <a:gd name="connsiteX8" fmla="*/ 7271 w 9971"/>
                <a:gd name="connsiteY8" fmla="*/ 295 h 9908"/>
                <a:gd name="connsiteX9" fmla="*/ 8009 w 9971"/>
                <a:gd name="connsiteY9" fmla="*/ 1827 h 9908"/>
                <a:gd name="connsiteX10" fmla="*/ 9929 w 9971"/>
                <a:gd name="connsiteY10" fmla="*/ 5699 h 9908"/>
                <a:gd name="connsiteX11" fmla="*/ 8180 w 9971"/>
                <a:gd name="connsiteY11" fmla="*/ 8668 h 9908"/>
                <a:gd name="connsiteX12" fmla="*/ 7621 w 9971"/>
                <a:gd name="connsiteY12" fmla="*/ 8986 h 9908"/>
                <a:gd name="connsiteX0" fmla="*/ 7643 w 10000"/>
                <a:gd name="connsiteY0" fmla="*/ 9063 h 9994"/>
                <a:gd name="connsiteX1" fmla="*/ 3682 w 10000"/>
                <a:gd name="connsiteY1" fmla="*/ 9980 h 9994"/>
                <a:gd name="connsiteX2" fmla="*/ 1173 w 10000"/>
                <a:gd name="connsiteY2" fmla="*/ 8848 h 9994"/>
                <a:gd name="connsiteX3" fmla="*/ 187 w 10000"/>
                <a:gd name="connsiteY3" fmla="*/ 6984 h 9994"/>
                <a:gd name="connsiteX4" fmla="*/ 447 w 10000"/>
                <a:gd name="connsiteY4" fmla="*/ 3408 h 9994"/>
                <a:gd name="connsiteX5" fmla="*/ 2092 w 10000"/>
                <a:gd name="connsiteY5" fmla="*/ 1238 h 9994"/>
                <a:gd name="connsiteX6" fmla="*/ 3188 w 10000"/>
                <a:gd name="connsiteY6" fmla="*/ 414 h 9994"/>
                <a:gd name="connsiteX7" fmla="*/ 6011 w 10000"/>
                <a:gd name="connsiteY7" fmla="*/ 1 h 9994"/>
                <a:gd name="connsiteX8" fmla="*/ 7292 w 10000"/>
                <a:gd name="connsiteY8" fmla="*/ 292 h 9994"/>
                <a:gd name="connsiteX9" fmla="*/ 8032 w 10000"/>
                <a:gd name="connsiteY9" fmla="*/ 1838 h 9994"/>
                <a:gd name="connsiteX10" fmla="*/ 9958 w 10000"/>
                <a:gd name="connsiteY10" fmla="*/ 5746 h 9994"/>
                <a:gd name="connsiteX11" fmla="*/ 8204 w 10000"/>
                <a:gd name="connsiteY11" fmla="*/ 8742 h 9994"/>
                <a:gd name="connsiteX12" fmla="*/ 7643 w 10000"/>
                <a:gd name="connsiteY12" fmla="*/ 9063 h 9994"/>
                <a:gd name="connsiteX0" fmla="*/ 7643 w 10000"/>
                <a:gd name="connsiteY0" fmla="*/ 8776 h 9708"/>
                <a:gd name="connsiteX1" fmla="*/ 3682 w 10000"/>
                <a:gd name="connsiteY1" fmla="*/ 9694 h 9708"/>
                <a:gd name="connsiteX2" fmla="*/ 1173 w 10000"/>
                <a:gd name="connsiteY2" fmla="*/ 8561 h 9708"/>
                <a:gd name="connsiteX3" fmla="*/ 187 w 10000"/>
                <a:gd name="connsiteY3" fmla="*/ 6696 h 9708"/>
                <a:gd name="connsiteX4" fmla="*/ 447 w 10000"/>
                <a:gd name="connsiteY4" fmla="*/ 3118 h 9708"/>
                <a:gd name="connsiteX5" fmla="*/ 2092 w 10000"/>
                <a:gd name="connsiteY5" fmla="*/ 947 h 9708"/>
                <a:gd name="connsiteX6" fmla="*/ 3188 w 10000"/>
                <a:gd name="connsiteY6" fmla="*/ 122 h 9708"/>
                <a:gd name="connsiteX7" fmla="*/ 6048 w 10000"/>
                <a:gd name="connsiteY7" fmla="*/ 319 h 9708"/>
                <a:gd name="connsiteX8" fmla="*/ 7292 w 10000"/>
                <a:gd name="connsiteY8" fmla="*/ 0 h 9708"/>
                <a:gd name="connsiteX9" fmla="*/ 8032 w 10000"/>
                <a:gd name="connsiteY9" fmla="*/ 1547 h 9708"/>
                <a:gd name="connsiteX10" fmla="*/ 9958 w 10000"/>
                <a:gd name="connsiteY10" fmla="*/ 5457 h 9708"/>
                <a:gd name="connsiteX11" fmla="*/ 8204 w 10000"/>
                <a:gd name="connsiteY11" fmla="*/ 8455 h 9708"/>
                <a:gd name="connsiteX12" fmla="*/ 7643 w 10000"/>
                <a:gd name="connsiteY12" fmla="*/ 8776 h 9708"/>
                <a:gd name="connsiteX0" fmla="*/ 7314 w 9671"/>
                <a:gd name="connsiteY0" fmla="*/ 9040 h 10000"/>
                <a:gd name="connsiteX1" fmla="*/ 3353 w 9671"/>
                <a:gd name="connsiteY1" fmla="*/ 9986 h 10000"/>
                <a:gd name="connsiteX2" fmla="*/ 844 w 9671"/>
                <a:gd name="connsiteY2" fmla="*/ 8819 h 10000"/>
                <a:gd name="connsiteX3" fmla="*/ 1136 w 9671"/>
                <a:gd name="connsiteY3" fmla="*/ 5933 h 10000"/>
                <a:gd name="connsiteX4" fmla="*/ 118 w 9671"/>
                <a:gd name="connsiteY4" fmla="*/ 3212 h 10000"/>
                <a:gd name="connsiteX5" fmla="*/ 1763 w 9671"/>
                <a:gd name="connsiteY5" fmla="*/ 975 h 10000"/>
                <a:gd name="connsiteX6" fmla="*/ 2859 w 9671"/>
                <a:gd name="connsiteY6" fmla="*/ 126 h 10000"/>
                <a:gd name="connsiteX7" fmla="*/ 5719 w 9671"/>
                <a:gd name="connsiteY7" fmla="*/ 329 h 10000"/>
                <a:gd name="connsiteX8" fmla="*/ 6963 w 9671"/>
                <a:gd name="connsiteY8" fmla="*/ 0 h 10000"/>
                <a:gd name="connsiteX9" fmla="*/ 7703 w 9671"/>
                <a:gd name="connsiteY9" fmla="*/ 1594 h 10000"/>
                <a:gd name="connsiteX10" fmla="*/ 9629 w 9671"/>
                <a:gd name="connsiteY10" fmla="*/ 5621 h 10000"/>
                <a:gd name="connsiteX11" fmla="*/ 7875 w 9671"/>
                <a:gd name="connsiteY11" fmla="*/ 8709 h 10000"/>
                <a:gd name="connsiteX12" fmla="*/ 7314 w 9671"/>
                <a:gd name="connsiteY12" fmla="*/ 9040 h 10000"/>
                <a:gd name="connsiteX0" fmla="*/ 7587 w 10024"/>
                <a:gd name="connsiteY0" fmla="*/ 9040 h 10000"/>
                <a:gd name="connsiteX1" fmla="*/ 3491 w 10024"/>
                <a:gd name="connsiteY1" fmla="*/ 9986 h 10000"/>
                <a:gd name="connsiteX2" fmla="*/ 897 w 10024"/>
                <a:gd name="connsiteY2" fmla="*/ 8819 h 10000"/>
                <a:gd name="connsiteX3" fmla="*/ 1199 w 10024"/>
                <a:gd name="connsiteY3" fmla="*/ 5933 h 10000"/>
                <a:gd name="connsiteX4" fmla="*/ 146 w 10024"/>
                <a:gd name="connsiteY4" fmla="*/ 3212 h 10000"/>
                <a:gd name="connsiteX5" fmla="*/ 1847 w 10024"/>
                <a:gd name="connsiteY5" fmla="*/ 975 h 10000"/>
                <a:gd name="connsiteX6" fmla="*/ 2980 w 10024"/>
                <a:gd name="connsiteY6" fmla="*/ 126 h 10000"/>
                <a:gd name="connsiteX7" fmla="*/ 5938 w 10024"/>
                <a:gd name="connsiteY7" fmla="*/ 329 h 10000"/>
                <a:gd name="connsiteX8" fmla="*/ 7224 w 10024"/>
                <a:gd name="connsiteY8" fmla="*/ 0 h 10000"/>
                <a:gd name="connsiteX9" fmla="*/ 7989 w 10024"/>
                <a:gd name="connsiteY9" fmla="*/ 1594 h 10000"/>
                <a:gd name="connsiteX10" fmla="*/ 9981 w 10024"/>
                <a:gd name="connsiteY10" fmla="*/ 5621 h 10000"/>
                <a:gd name="connsiteX11" fmla="*/ 8167 w 10024"/>
                <a:gd name="connsiteY11" fmla="*/ 8709 h 10000"/>
                <a:gd name="connsiteX12" fmla="*/ 7587 w 10024"/>
                <a:gd name="connsiteY12" fmla="*/ 9040 h 10000"/>
                <a:gd name="connsiteX0" fmla="*/ 7928 w 10365"/>
                <a:gd name="connsiteY0" fmla="*/ 9040 h 10000"/>
                <a:gd name="connsiteX1" fmla="*/ 3832 w 10365"/>
                <a:gd name="connsiteY1" fmla="*/ 9986 h 10000"/>
                <a:gd name="connsiteX2" fmla="*/ 1238 w 10365"/>
                <a:gd name="connsiteY2" fmla="*/ 8819 h 10000"/>
                <a:gd name="connsiteX3" fmla="*/ 1540 w 10365"/>
                <a:gd name="connsiteY3" fmla="*/ 5933 h 10000"/>
                <a:gd name="connsiteX4" fmla="*/ 50 w 10365"/>
                <a:gd name="connsiteY4" fmla="*/ 4947 h 10000"/>
                <a:gd name="connsiteX5" fmla="*/ 487 w 10365"/>
                <a:gd name="connsiteY5" fmla="*/ 3212 h 10000"/>
                <a:gd name="connsiteX6" fmla="*/ 2188 w 10365"/>
                <a:gd name="connsiteY6" fmla="*/ 975 h 10000"/>
                <a:gd name="connsiteX7" fmla="*/ 3321 w 10365"/>
                <a:gd name="connsiteY7" fmla="*/ 126 h 10000"/>
                <a:gd name="connsiteX8" fmla="*/ 6279 w 10365"/>
                <a:gd name="connsiteY8" fmla="*/ 329 h 10000"/>
                <a:gd name="connsiteX9" fmla="*/ 7565 w 10365"/>
                <a:gd name="connsiteY9" fmla="*/ 0 h 10000"/>
                <a:gd name="connsiteX10" fmla="*/ 8330 w 10365"/>
                <a:gd name="connsiteY10" fmla="*/ 1594 h 10000"/>
                <a:gd name="connsiteX11" fmla="*/ 10322 w 10365"/>
                <a:gd name="connsiteY11" fmla="*/ 5621 h 10000"/>
                <a:gd name="connsiteX12" fmla="*/ 8508 w 10365"/>
                <a:gd name="connsiteY12" fmla="*/ 8709 h 10000"/>
                <a:gd name="connsiteX13" fmla="*/ 7928 w 10365"/>
                <a:gd name="connsiteY13" fmla="*/ 9040 h 10000"/>
                <a:gd name="connsiteX0" fmla="*/ 7928 w 10365"/>
                <a:gd name="connsiteY0" fmla="*/ 9040 h 10000"/>
                <a:gd name="connsiteX1" fmla="*/ 3832 w 10365"/>
                <a:gd name="connsiteY1" fmla="*/ 9986 h 10000"/>
                <a:gd name="connsiteX2" fmla="*/ 1238 w 10365"/>
                <a:gd name="connsiteY2" fmla="*/ 8819 h 10000"/>
                <a:gd name="connsiteX3" fmla="*/ 1464 w 10365"/>
                <a:gd name="connsiteY3" fmla="*/ 6771 h 10000"/>
                <a:gd name="connsiteX4" fmla="*/ 50 w 10365"/>
                <a:gd name="connsiteY4" fmla="*/ 4947 h 10000"/>
                <a:gd name="connsiteX5" fmla="*/ 487 w 10365"/>
                <a:gd name="connsiteY5" fmla="*/ 3212 h 10000"/>
                <a:gd name="connsiteX6" fmla="*/ 2188 w 10365"/>
                <a:gd name="connsiteY6" fmla="*/ 975 h 10000"/>
                <a:gd name="connsiteX7" fmla="*/ 3321 w 10365"/>
                <a:gd name="connsiteY7" fmla="*/ 126 h 10000"/>
                <a:gd name="connsiteX8" fmla="*/ 6279 w 10365"/>
                <a:gd name="connsiteY8" fmla="*/ 329 h 10000"/>
                <a:gd name="connsiteX9" fmla="*/ 7565 w 10365"/>
                <a:gd name="connsiteY9" fmla="*/ 0 h 10000"/>
                <a:gd name="connsiteX10" fmla="*/ 8330 w 10365"/>
                <a:gd name="connsiteY10" fmla="*/ 1594 h 10000"/>
                <a:gd name="connsiteX11" fmla="*/ 10322 w 10365"/>
                <a:gd name="connsiteY11" fmla="*/ 5621 h 10000"/>
                <a:gd name="connsiteX12" fmla="*/ 8508 w 10365"/>
                <a:gd name="connsiteY12" fmla="*/ 8709 h 10000"/>
                <a:gd name="connsiteX13" fmla="*/ 7928 w 10365"/>
                <a:gd name="connsiteY13" fmla="*/ 9040 h 10000"/>
                <a:gd name="connsiteX0" fmla="*/ 7928 w 10365"/>
                <a:gd name="connsiteY0" fmla="*/ 9040 h 9992"/>
                <a:gd name="connsiteX1" fmla="*/ 3832 w 10365"/>
                <a:gd name="connsiteY1" fmla="*/ 9986 h 9992"/>
                <a:gd name="connsiteX2" fmla="*/ 2598 w 10365"/>
                <a:gd name="connsiteY2" fmla="*/ 8693 h 9992"/>
                <a:gd name="connsiteX3" fmla="*/ 1464 w 10365"/>
                <a:gd name="connsiteY3" fmla="*/ 6771 h 9992"/>
                <a:gd name="connsiteX4" fmla="*/ 50 w 10365"/>
                <a:gd name="connsiteY4" fmla="*/ 4947 h 9992"/>
                <a:gd name="connsiteX5" fmla="*/ 487 w 10365"/>
                <a:gd name="connsiteY5" fmla="*/ 3212 h 9992"/>
                <a:gd name="connsiteX6" fmla="*/ 2188 w 10365"/>
                <a:gd name="connsiteY6" fmla="*/ 975 h 9992"/>
                <a:gd name="connsiteX7" fmla="*/ 3321 w 10365"/>
                <a:gd name="connsiteY7" fmla="*/ 126 h 9992"/>
                <a:gd name="connsiteX8" fmla="*/ 6279 w 10365"/>
                <a:gd name="connsiteY8" fmla="*/ 329 h 9992"/>
                <a:gd name="connsiteX9" fmla="*/ 7565 w 10365"/>
                <a:gd name="connsiteY9" fmla="*/ 0 h 9992"/>
                <a:gd name="connsiteX10" fmla="*/ 8330 w 10365"/>
                <a:gd name="connsiteY10" fmla="*/ 1594 h 9992"/>
                <a:gd name="connsiteX11" fmla="*/ 10322 w 10365"/>
                <a:gd name="connsiteY11" fmla="*/ 5621 h 9992"/>
                <a:gd name="connsiteX12" fmla="*/ 8508 w 10365"/>
                <a:gd name="connsiteY12" fmla="*/ 8709 h 9992"/>
                <a:gd name="connsiteX13" fmla="*/ 7928 w 10365"/>
                <a:gd name="connsiteY13" fmla="*/ 9040 h 9992"/>
                <a:gd name="connsiteX0" fmla="*/ 7649 w 10001"/>
                <a:gd name="connsiteY0" fmla="*/ 9047 h 10000"/>
                <a:gd name="connsiteX1" fmla="*/ 3697 w 10001"/>
                <a:gd name="connsiteY1" fmla="*/ 9994 h 10000"/>
                <a:gd name="connsiteX2" fmla="*/ 2507 w 10001"/>
                <a:gd name="connsiteY2" fmla="*/ 8700 h 10000"/>
                <a:gd name="connsiteX3" fmla="*/ 1412 w 10001"/>
                <a:gd name="connsiteY3" fmla="*/ 6776 h 10000"/>
                <a:gd name="connsiteX4" fmla="*/ 48 w 10001"/>
                <a:gd name="connsiteY4" fmla="*/ 4951 h 10000"/>
                <a:gd name="connsiteX5" fmla="*/ 470 w 10001"/>
                <a:gd name="connsiteY5" fmla="*/ 3215 h 10000"/>
                <a:gd name="connsiteX6" fmla="*/ 2585 w 10001"/>
                <a:gd name="connsiteY6" fmla="*/ 1563 h 10000"/>
                <a:gd name="connsiteX7" fmla="*/ 3204 w 10001"/>
                <a:gd name="connsiteY7" fmla="*/ 126 h 10000"/>
                <a:gd name="connsiteX8" fmla="*/ 6058 w 10001"/>
                <a:gd name="connsiteY8" fmla="*/ 329 h 10000"/>
                <a:gd name="connsiteX9" fmla="*/ 7299 w 10001"/>
                <a:gd name="connsiteY9" fmla="*/ 0 h 10000"/>
                <a:gd name="connsiteX10" fmla="*/ 8037 w 10001"/>
                <a:gd name="connsiteY10" fmla="*/ 1595 h 10000"/>
                <a:gd name="connsiteX11" fmla="*/ 9959 w 10001"/>
                <a:gd name="connsiteY11" fmla="*/ 5626 h 10000"/>
                <a:gd name="connsiteX12" fmla="*/ 8208 w 10001"/>
                <a:gd name="connsiteY12" fmla="*/ 8716 h 10000"/>
                <a:gd name="connsiteX13" fmla="*/ 7649 w 10001"/>
                <a:gd name="connsiteY13" fmla="*/ 9047 h 10000"/>
                <a:gd name="connsiteX0" fmla="*/ 7649 w 10001"/>
                <a:gd name="connsiteY0" fmla="*/ 9047 h 10000"/>
                <a:gd name="connsiteX1" fmla="*/ 3697 w 10001"/>
                <a:gd name="connsiteY1" fmla="*/ 9994 h 10000"/>
                <a:gd name="connsiteX2" fmla="*/ 2507 w 10001"/>
                <a:gd name="connsiteY2" fmla="*/ 8700 h 10000"/>
                <a:gd name="connsiteX3" fmla="*/ 1412 w 10001"/>
                <a:gd name="connsiteY3" fmla="*/ 6776 h 10000"/>
                <a:gd name="connsiteX4" fmla="*/ 48 w 10001"/>
                <a:gd name="connsiteY4" fmla="*/ 4951 h 10000"/>
                <a:gd name="connsiteX5" fmla="*/ 470 w 10001"/>
                <a:gd name="connsiteY5" fmla="*/ 3215 h 10000"/>
                <a:gd name="connsiteX6" fmla="*/ 2366 w 10001"/>
                <a:gd name="connsiteY6" fmla="*/ 1269 h 10000"/>
                <a:gd name="connsiteX7" fmla="*/ 3204 w 10001"/>
                <a:gd name="connsiteY7" fmla="*/ 126 h 10000"/>
                <a:gd name="connsiteX8" fmla="*/ 6058 w 10001"/>
                <a:gd name="connsiteY8" fmla="*/ 329 h 10000"/>
                <a:gd name="connsiteX9" fmla="*/ 7299 w 10001"/>
                <a:gd name="connsiteY9" fmla="*/ 0 h 10000"/>
                <a:gd name="connsiteX10" fmla="*/ 8037 w 10001"/>
                <a:gd name="connsiteY10" fmla="*/ 1595 h 10000"/>
                <a:gd name="connsiteX11" fmla="*/ 9959 w 10001"/>
                <a:gd name="connsiteY11" fmla="*/ 5626 h 10000"/>
                <a:gd name="connsiteX12" fmla="*/ 8208 w 10001"/>
                <a:gd name="connsiteY12" fmla="*/ 8716 h 10000"/>
                <a:gd name="connsiteX13" fmla="*/ 7649 w 10001"/>
                <a:gd name="connsiteY13" fmla="*/ 9047 h 10000"/>
                <a:gd name="connsiteX0" fmla="*/ 7649 w 10001"/>
                <a:gd name="connsiteY0" fmla="*/ 9047 h 10000"/>
                <a:gd name="connsiteX1" fmla="*/ 3697 w 10001"/>
                <a:gd name="connsiteY1" fmla="*/ 9994 h 10000"/>
                <a:gd name="connsiteX2" fmla="*/ 2507 w 10001"/>
                <a:gd name="connsiteY2" fmla="*/ 8700 h 10000"/>
                <a:gd name="connsiteX3" fmla="*/ 1339 w 10001"/>
                <a:gd name="connsiteY3" fmla="*/ 7154 h 10000"/>
                <a:gd name="connsiteX4" fmla="*/ 48 w 10001"/>
                <a:gd name="connsiteY4" fmla="*/ 4951 h 10000"/>
                <a:gd name="connsiteX5" fmla="*/ 470 w 10001"/>
                <a:gd name="connsiteY5" fmla="*/ 3215 h 10000"/>
                <a:gd name="connsiteX6" fmla="*/ 2366 w 10001"/>
                <a:gd name="connsiteY6" fmla="*/ 1269 h 10000"/>
                <a:gd name="connsiteX7" fmla="*/ 3204 w 10001"/>
                <a:gd name="connsiteY7" fmla="*/ 126 h 10000"/>
                <a:gd name="connsiteX8" fmla="*/ 6058 w 10001"/>
                <a:gd name="connsiteY8" fmla="*/ 329 h 10000"/>
                <a:gd name="connsiteX9" fmla="*/ 7299 w 10001"/>
                <a:gd name="connsiteY9" fmla="*/ 0 h 10000"/>
                <a:gd name="connsiteX10" fmla="*/ 8037 w 10001"/>
                <a:gd name="connsiteY10" fmla="*/ 1595 h 10000"/>
                <a:gd name="connsiteX11" fmla="*/ 9959 w 10001"/>
                <a:gd name="connsiteY11" fmla="*/ 5626 h 10000"/>
                <a:gd name="connsiteX12" fmla="*/ 8208 w 10001"/>
                <a:gd name="connsiteY12" fmla="*/ 8716 h 10000"/>
                <a:gd name="connsiteX13" fmla="*/ 7649 w 10001"/>
                <a:gd name="connsiteY13" fmla="*/ 9047 h 10000"/>
                <a:gd name="connsiteX0" fmla="*/ 7649 w 10001"/>
                <a:gd name="connsiteY0" fmla="*/ 9047 h 10140"/>
                <a:gd name="connsiteX1" fmla="*/ 3697 w 10001"/>
                <a:gd name="connsiteY1" fmla="*/ 9994 h 10140"/>
                <a:gd name="connsiteX2" fmla="*/ 2580 w 10001"/>
                <a:gd name="connsiteY2" fmla="*/ 9833 h 10140"/>
                <a:gd name="connsiteX3" fmla="*/ 1339 w 10001"/>
                <a:gd name="connsiteY3" fmla="*/ 7154 h 10140"/>
                <a:gd name="connsiteX4" fmla="*/ 48 w 10001"/>
                <a:gd name="connsiteY4" fmla="*/ 4951 h 10140"/>
                <a:gd name="connsiteX5" fmla="*/ 470 w 10001"/>
                <a:gd name="connsiteY5" fmla="*/ 3215 h 10140"/>
                <a:gd name="connsiteX6" fmla="*/ 2366 w 10001"/>
                <a:gd name="connsiteY6" fmla="*/ 1269 h 10140"/>
                <a:gd name="connsiteX7" fmla="*/ 3204 w 10001"/>
                <a:gd name="connsiteY7" fmla="*/ 126 h 10140"/>
                <a:gd name="connsiteX8" fmla="*/ 6058 w 10001"/>
                <a:gd name="connsiteY8" fmla="*/ 329 h 10140"/>
                <a:gd name="connsiteX9" fmla="*/ 7299 w 10001"/>
                <a:gd name="connsiteY9" fmla="*/ 0 h 10140"/>
                <a:gd name="connsiteX10" fmla="*/ 8037 w 10001"/>
                <a:gd name="connsiteY10" fmla="*/ 1595 h 10140"/>
                <a:gd name="connsiteX11" fmla="*/ 9959 w 10001"/>
                <a:gd name="connsiteY11" fmla="*/ 5626 h 10140"/>
                <a:gd name="connsiteX12" fmla="*/ 8208 w 10001"/>
                <a:gd name="connsiteY12" fmla="*/ 8716 h 10140"/>
                <a:gd name="connsiteX13" fmla="*/ 7649 w 10001"/>
                <a:gd name="connsiteY13" fmla="*/ 9047 h 1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1" h="10140">
                  <a:moveTo>
                    <a:pt x="7649" y="9047"/>
                  </a:moveTo>
                  <a:cubicBezTo>
                    <a:pt x="6404" y="9726"/>
                    <a:pt x="4542" y="9863"/>
                    <a:pt x="3697" y="9994"/>
                  </a:cubicBezTo>
                  <a:cubicBezTo>
                    <a:pt x="2852" y="10125"/>
                    <a:pt x="2973" y="10306"/>
                    <a:pt x="2580" y="9833"/>
                  </a:cubicBezTo>
                  <a:cubicBezTo>
                    <a:pt x="2187" y="9360"/>
                    <a:pt x="1470" y="8038"/>
                    <a:pt x="1339" y="7154"/>
                  </a:cubicBezTo>
                  <a:cubicBezTo>
                    <a:pt x="1209" y="6271"/>
                    <a:pt x="218" y="5405"/>
                    <a:pt x="48" y="4951"/>
                  </a:cubicBezTo>
                  <a:cubicBezTo>
                    <a:pt x="-122" y="4498"/>
                    <a:pt x="187" y="3639"/>
                    <a:pt x="470" y="3215"/>
                  </a:cubicBezTo>
                  <a:cubicBezTo>
                    <a:pt x="839" y="2318"/>
                    <a:pt x="1601" y="1821"/>
                    <a:pt x="2366" y="1269"/>
                  </a:cubicBezTo>
                  <a:cubicBezTo>
                    <a:pt x="2735" y="1003"/>
                    <a:pt x="2589" y="283"/>
                    <a:pt x="3204" y="126"/>
                  </a:cubicBezTo>
                  <a:cubicBezTo>
                    <a:pt x="3819" y="-31"/>
                    <a:pt x="5375" y="349"/>
                    <a:pt x="6058" y="329"/>
                  </a:cubicBezTo>
                  <a:cubicBezTo>
                    <a:pt x="6740" y="308"/>
                    <a:pt x="6744" y="439"/>
                    <a:pt x="7299" y="0"/>
                  </a:cubicBezTo>
                  <a:cubicBezTo>
                    <a:pt x="7634" y="315"/>
                    <a:pt x="7594" y="658"/>
                    <a:pt x="8037" y="1595"/>
                  </a:cubicBezTo>
                  <a:cubicBezTo>
                    <a:pt x="8480" y="2533"/>
                    <a:pt x="10300" y="3704"/>
                    <a:pt x="9959" y="5626"/>
                  </a:cubicBezTo>
                  <a:cubicBezTo>
                    <a:pt x="9726" y="6919"/>
                    <a:pt x="9124" y="7945"/>
                    <a:pt x="8208" y="8716"/>
                  </a:cubicBezTo>
                  <a:cubicBezTo>
                    <a:pt x="8044" y="8858"/>
                    <a:pt x="7840" y="8953"/>
                    <a:pt x="7649" y="904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99" name="Freeform 15">
              <a:extLst>
                <a:ext uri="{FF2B5EF4-FFF2-40B4-BE49-F238E27FC236}">
                  <a16:creationId xmlns:a16="http://schemas.microsoft.com/office/drawing/2014/main" id="{89E3D436-1304-4BB5-BF53-6773C718C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3979" y="7592553"/>
              <a:ext cx="110648" cy="112116"/>
            </a:xfrm>
            <a:custGeom>
              <a:avLst/>
              <a:gdLst>
                <a:gd name="T0" fmla="*/ 527 w 544"/>
                <a:gd name="T1" fmla="*/ 108 h 333"/>
                <a:gd name="T2" fmla="*/ 303 w 544"/>
                <a:gd name="T3" fmla="*/ 301 h 333"/>
                <a:gd name="T4" fmla="*/ 17 w 544"/>
                <a:gd name="T5" fmla="*/ 225 h 333"/>
                <a:gd name="T6" fmla="*/ 241 w 544"/>
                <a:gd name="T7" fmla="*/ 32 h 333"/>
                <a:gd name="T8" fmla="*/ 527 w 544"/>
                <a:gd name="T9" fmla="*/ 10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33">
                  <a:moveTo>
                    <a:pt x="527" y="108"/>
                  </a:moveTo>
                  <a:cubicBezTo>
                    <a:pt x="544" y="182"/>
                    <a:pt x="444" y="269"/>
                    <a:pt x="303" y="301"/>
                  </a:cubicBezTo>
                  <a:cubicBezTo>
                    <a:pt x="162" y="333"/>
                    <a:pt x="34" y="299"/>
                    <a:pt x="17" y="225"/>
                  </a:cubicBezTo>
                  <a:cubicBezTo>
                    <a:pt x="0" y="151"/>
                    <a:pt x="100" y="64"/>
                    <a:pt x="241" y="32"/>
                  </a:cubicBezTo>
                  <a:cubicBezTo>
                    <a:pt x="382" y="0"/>
                    <a:pt x="510" y="34"/>
                    <a:pt x="5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0" name="Freeform 12">
              <a:extLst>
                <a:ext uri="{FF2B5EF4-FFF2-40B4-BE49-F238E27FC236}">
                  <a16:creationId xmlns:a16="http://schemas.microsoft.com/office/drawing/2014/main" id="{AC59EA69-D9DE-40C0-A3FE-69D652DAC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715" y="7718147"/>
              <a:ext cx="245460" cy="208629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  <a:gd name="connsiteX0" fmla="*/ 5532 w 9672"/>
                <a:gd name="connsiteY0" fmla="*/ 10021 h 10034"/>
                <a:gd name="connsiteX1" fmla="*/ 1855 w 9672"/>
                <a:gd name="connsiteY1" fmla="*/ 8831 h 10034"/>
                <a:gd name="connsiteX2" fmla="*/ 177 w 9672"/>
                <a:gd name="connsiteY2" fmla="*/ 6571 h 10034"/>
                <a:gd name="connsiteX3" fmla="*/ 74 w 9672"/>
                <a:gd name="connsiteY3" fmla="*/ 4418 h 10034"/>
                <a:gd name="connsiteX4" fmla="*/ 2427 w 9672"/>
                <a:gd name="connsiteY4" fmla="*/ 2557 h 10034"/>
                <a:gd name="connsiteX5" fmla="*/ 3855 w 9672"/>
                <a:gd name="connsiteY5" fmla="*/ 250 h 10034"/>
                <a:gd name="connsiteX6" fmla="*/ 5093 w 9672"/>
                <a:gd name="connsiteY6" fmla="*/ 83 h 10034"/>
                <a:gd name="connsiteX7" fmla="*/ 7623 w 9672"/>
                <a:gd name="connsiteY7" fmla="*/ 1136 h 10034"/>
                <a:gd name="connsiteX8" fmla="*/ 9287 w 9672"/>
                <a:gd name="connsiteY8" fmla="*/ 3396 h 10034"/>
                <a:gd name="connsiteX9" fmla="*/ 8745 w 9672"/>
                <a:gd name="connsiteY9" fmla="*/ 8220 h 10034"/>
                <a:gd name="connsiteX10" fmla="*/ 6126 w 9672"/>
                <a:gd name="connsiteY10" fmla="*/ 10021 h 10034"/>
                <a:gd name="connsiteX11" fmla="*/ 5532 w 9672"/>
                <a:gd name="connsiteY11" fmla="*/ 10021 h 10034"/>
                <a:gd name="connsiteX0" fmla="*/ 5569 w 9849"/>
                <a:gd name="connsiteY0" fmla="*/ 9987 h 10000"/>
                <a:gd name="connsiteX1" fmla="*/ 1767 w 9849"/>
                <a:gd name="connsiteY1" fmla="*/ 8801 h 10000"/>
                <a:gd name="connsiteX2" fmla="*/ 32 w 9849"/>
                <a:gd name="connsiteY2" fmla="*/ 6549 h 10000"/>
                <a:gd name="connsiteX3" fmla="*/ 874 w 9849"/>
                <a:gd name="connsiteY3" fmla="*/ 5267 h 10000"/>
                <a:gd name="connsiteX4" fmla="*/ 2358 w 9849"/>
                <a:gd name="connsiteY4" fmla="*/ 2548 h 10000"/>
                <a:gd name="connsiteX5" fmla="*/ 3835 w 9849"/>
                <a:gd name="connsiteY5" fmla="*/ 249 h 10000"/>
                <a:gd name="connsiteX6" fmla="*/ 5115 w 9849"/>
                <a:gd name="connsiteY6" fmla="*/ 83 h 10000"/>
                <a:gd name="connsiteX7" fmla="*/ 7731 w 9849"/>
                <a:gd name="connsiteY7" fmla="*/ 1132 h 10000"/>
                <a:gd name="connsiteX8" fmla="*/ 9451 w 9849"/>
                <a:gd name="connsiteY8" fmla="*/ 3384 h 10000"/>
                <a:gd name="connsiteX9" fmla="*/ 8891 w 9849"/>
                <a:gd name="connsiteY9" fmla="*/ 8192 h 10000"/>
                <a:gd name="connsiteX10" fmla="*/ 6183 w 9849"/>
                <a:gd name="connsiteY10" fmla="*/ 9987 h 10000"/>
                <a:gd name="connsiteX11" fmla="*/ 5569 w 9849"/>
                <a:gd name="connsiteY11" fmla="*/ 9987 h 10000"/>
                <a:gd name="connsiteX0" fmla="*/ 5674 w 10021"/>
                <a:gd name="connsiteY0" fmla="*/ 9987 h 10000"/>
                <a:gd name="connsiteX1" fmla="*/ 1814 w 10021"/>
                <a:gd name="connsiteY1" fmla="*/ 8801 h 10000"/>
                <a:gd name="connsiteX2" fmla="*/ 52 w 10021"/>
                <a:gd name="connsiteY2" fmla="*/ 6549 h 10000"/>
                <a:gd name="connsiteX3" fmla="*/ 474 w 10021"/>
                <a:gd name="connsiteY3" fmla="*/ 5267 h 10000"/>
                <a:gd name="connsiteX4" fmla="*/ 2414 w 10021"/>
                <a:gd name="connsiteY4" fmla="*/ 2548 h 10000"/>
                <a:gd name="connsiteX5" fmla="*/ 3914 w 10021"/>
                <a:gd name="connsiteY5" fmla="*/ 249 h 10000"/>
                <a:gd name="connsiteX6" fmla="*/ 5213 w 10021"/>
                <a:gd name="connsiteY6" fmla="*/ 83 h 10000"/>
                <a:gd name="connsiteX7" fmla="*/ 7870 w 10021"/>
                <a:gd name="connsiteY7" fmla="*/ 1132 h 10000"/>
                <a:gd name="connsiteX8" fmla="*/ 9616 w 10021"/>
                <a:gd name="connsiteY8" fmla="*/ 3384 h 10000"/>
                <a:gd name="connsiteX9" fmla="*/ 9047 w 10021"/>
                <a:gd name="connsiteY9" fmla="*/ 8192 h 10000"/>
                <a:gd name="connsiteX10" fmla="*/ 6298 w 10021"/>
                <a:gd name="connsiteY10" fmla="*/ 9987 h 10000"/>
                <a:gd name="connsiteX11" fmla="*/ 5674 w 10021"/>
                <a:gd name="connsiteY11" fmla="*/ 9987 h 10000"/>
                <a:gd name="connsiteX0" fmla="*/ 5812 w 10159"/>
                <a:gd name="connsiteY0" fmla="*/ 9987 h 10000"/>
                <a:gd name="connsiteX1" fmla="*/ 1952 w 10159"/>
                <a:gd name="connsiteY1" fmla="*/ 8801 h 10000"/>
                <a:gd name="connsiteX2" fmla="*/ 190 w 10159"/>
                <a:gd name="connsiteY2" fmla="*/ 6549 h 10000"/>
                <a:gd name="connsiteX3" fmla="*/ 612 w 10159"/>
                <a:gd name="connsiteY3" fmla="*/ 5267 h 10000"/>
                <a:gd name="connsiteX4" fmla="*/ 2552 w 10159"/>
                <a:gd name="connsiteY4" fmla="*/ 2548 h 10000"/>
                <a:gd name="connsiteX5" fmla="*/ 4052 w 10159"/>
                <a:gd name="connsiteY5" fmla="*/ 249 h 10000"/>
                <a:gd name="connsiteX6" fmla="*/ 5351 w 10159"/>
                <a:gd name="connsiteY6" fmla="*/ 83 h 10000"/>
                <a:gd name="connsiteX7" fmla="*/ 8008 w 10159"/>
                <a:gd name="connsiteY7" fmla="*/ 1132 h 10000"/>
                <a:gd name="connsiteX8" fmla="*/ 9754 w 10159"/>
                <a:gd name="connsiteY8" fmla="*/ 3384 h 10000"/>
                <a:gd name="connsiteX9" fmla="*/ 9185 w 10159"/>
                <a:gd name="connsiteY9" fmla="*/ 8192 h 10000"/>
                <a:gd name="connsiteX10" fmla="*/ 6436 w 10159"/>
                <a:gd name="connsiteY10" fmla="*/ 9987 h 10000"/>
                <a:gd name="connsiteX11" fmla="*/ 5812 w 10159"/>
                <a:gd name="connsiteY11" fmla="*/ 9987 h 10000"/>
                <a:gd name="connsiteX0" fmla="*/ 5812 w 10159"/>
                <a:gd name="connsiteY0" fmla="*/ 9917 h 9930"/>
                <a:gd name="connsiteX1" fmla="*/ 1952 w 10159"/>
                <a:gd name="connsiteY1" fmla="*/ 8731 h 9930"/>
                <a:gd name="connsiteX2" fmla="*/ 190 w 10159"/>
                <a:gd name="connsiteY2" fmla="*/ 6479 h 9930"/>
                <a:gd name="connsiteX3" fmla="*/ 612 w 10159"/>
                <a:gd name="connsiteY3" fmla="*/ 5197 h 9930"/>
                <a:gd name="connsiteX4" fmla="*/ 2456 w 10159"/>
                <a:gd name="connsiteY4" fmla="*/ 1074 h 9930"/>
                <a:gd name="connsiteX5" fmla="*/ 4052 w 10159"/>
                <a:gd name="connsiteY5" fmla="*/ 179 h 9930"/>
                <a:gd name="connsiteX6" fmla="*/ 5351 w 10159"/>
                <a:gd name="connsiteY6" fmla="*/ 13 h 9930"/>
                <a:gd name="connsiteX7" fmla="*/ 8008 w 10159"/>
                <a:gd name="connsiteY7" fmla="*/ 1062 h 9930"/>
                <a:gd name="connsiteX8" fmla="*/ 9754 w 10159"/>
                <a:gd name="connsiteY8" fmla="*/ 3314 h 9930"/>
                <a:gd name="connsiteX9" fmla="*/ 9185 w 10159"/>
                <a:gd name="connsiteY9" fmla="*/ 8122 h 9930"/>
                <a:gd name="connsiteX10" fmla="*/ 6436 w 10159"/>
                <a:gd name="connsiteY10" fmla="*/ 9917 h 9930"/>
                <a:gd name="connsiteX11" fmla="*/ 5812 w 10159"/>
                <a:gd name="connsiteY11" fmla="*/ 9917 h 9930"/>
                <a:gd name="connsiteX0" fmla="*/ 5721 w 9999"/>
                <a:gd name="connsiteY0" fmla="*/ 9987 h 10000"/>
                <a:gd name="connsiteX1" fmla="*/ 1921 w 9999"/>
                <a:gd name="connsiteY1" fmla="*/ 8793 h 10000"/>
                <a:gd name="connsiteX2" fmla="*/ 187 w 9999"/>
                <a:gd name="connsiteY2" fmla="*/ 6525 h 10000"/>
                <a:gd name="connsiteX3" fmla="*/ 602 w 9999"/>
                <a:gd name="connsiteY3" fmla="*/ 5234 h 10000"/>
                <a:gd name="connsiteX4" fmla="*/ 2418 w 9999"/>
                <a:gd name="connsiteY4" fmla="*/ 1082 h 10000"/>
                <a:gd name="connsiteX5" fmla="*/ 3989 w 9999"/>
                <a:gd name="connsiteY5" fmla="*/ 180 h 10000"/>
                <a:gd name="connsiteX6" fmla="*/ 5267 w 9999"/>
                <a:gd name="connsiteY6" fmla="*/ 13 h 10000"/>
                <a:gd name="connsiteX7" fmla="*/ 7883 w 9999"/>
                <a:gd name="connsiteY7" fmla="*/ 1069 h 10000"/>
                <a:gd name="connsiteX8" fmla="*/ 9601 w 9999"/>
                <a:gd name="connsiteY8" fmla="*/ 3337 h 10000"/>
                <a:gd name="connsiteX9" fmla="*/ 9041 w 9999"/>
                <a:gd name="connsiteY9" fmla="*/ 8179 h 10000"/>
                <a:gd name="connsiteX10" fmla="*/ 6335 w 9999"/>
                <a:gd name="connsiteY10" fmla="*/ 9987 h 10000"/>
                <a:gd name="connsiteX11" fmla="*/ 5721 w 9999"/>
                <a:gd name="connsiteY11" fmla="*/ 9987 h 10000"/>
                <a:gd name="connsiteX0" fmla="*/ 5722 w 10000"/>
                <a:gd name="connsiteY0" fmla="*/ 9987 h 10000"/>
                <a:gd name="connsiteX1" fmla="*/ 1921 w 10000"/>
                <a:gd name="connsiteY1" fmla="*/ 8793 h 10000"/>
                <a:gd name="connsiteX2" fmla="*/ 187 w 10000"/>
                <a:gd name="connsiteY2" fmla="*/ 6525 h 10000"/>
                <a:gd name="connsiteX3" fmla="*/ 602 w 10000"/>
                <a:gd name="connsiteY3" fmla="*/ 5234 h 10000"/>
                <a:gd name="connsiteX4" fmla="*/ 2418 w 10000"/>
                <a:gd name="connsiteY4" fmla="*/ 1082 h 10000"/>
                <a:gd name="connsiteX5" fmla="*/ 3989 w 10000"/>
                <a:gd name="connsiteY5" fmla="*/ 180 h 10000"/>
                <a:gd name="connsiteX6" fmla="*/ 5268 w 10000"/>
                <a:gd name="connsiteY6" fmla="*/ 13 h 10000"/>
                <a:gd name="connsiteX7" fmla="*/ 7884 w 10000"/>
                <a:gd name="connsiteY7" fmla="*/ 1069 h 10000"/>
                <a:gd name="connsiteX8" fmla="*/ 9602 w 10000"/>
                <a:gd name="connsiteY8" fmla="*/ 3337 h 10000"/>
                <a:gd name="connsiteX9" fmla="*/ 9042 w 10000"/>
                <a:gd name="connsiteY9" fmla="*/ 8179 h 10000"/>
                <a:gd name="connsiteX10" fmla="*/ 6336 w 10000"/>
                <a:gd name="connsiteY10" fmla="*/ 9987 h 10000"/>
                <a:gd name="connsiteX11" fmla="*/ 5722 w 10000"/>
                <a:gd name="connsiteY11" fmla="*/ 9987 h 10000"/>
                <a:gd name="connsiteX0" fmla="*/ 5722 w 10000"/>
                <a:gd name="connsiteY0" fmla="*/ 9977 h 9990"/>
                <a:gd name="connsiteX1" fmla="*/ 1921 w 10000"/>
                <a:gd name="connsiteY1" fmla="*/ 8783 h 9990"/>
                <a:gd name="connsiteX2" fmla="*/ 187 w 10000"/>
                <a:gd name="connsiteY2" fmla="*/ 6515 h 9990"/>
                <a:gd name="connsiteX3" fmla="*/ 602 w 10000"/>
                <a:gd name="connsiteY3" fmla="*/ 5224 h 9990"/>
                <a:gd name="connsiteX4" fmla="*/ 2418 w 10000"/>
                <a:gd name="connsiteY4" fmla="*/ 1072 h 9990"/>
                <a:gd name="connsiteX5" fmla="*/ 4084 w 10000"/>
                <a:gd name="connsiteY5" fmla="*/ 768 h 9990"/>
                <a:gd name="connsiteX6" fmla="*/ 5268 w 10000"/>
                <a:gd name="connsiteY6" fmla="*/ 3 h 9990"/>
                <a:gd name="connsiteX7" fmla="*/ 7884 w 10000"/>
                <a:gd name="connsiteY7" fmla="*/ 1059 h 9990"/>
                <a:gd name="connsiteX8" fmla="*/ 9602 w 10000"/>
                <a:gd name="connsiteY8" fmla="*/ 3327 h 9990"/>
                <a:gd name="connsiteX9" fmla="*/ 9042 w 10000"/>
                <a:gd name="connsiteY9" fmla="*/ 8169 h 9990"/>
                <a:gd name="connsiteX10" fmla="*/ 6336 w 10000"/>
                <a:gd name="connsiteY10" fmla="*/ 9977 h 9990"/>
                <a:gd name="connsiteX11" fmla="*/ 5722 w 10000"/>
                <a:gd name="connsiteY11" fmla="*/ 9977 h 9990"/>
                <a:gd name="connsiteX0" fmla="*/ 5722 w 10000"/>
                <a:gd name="connsiteY0" fmla="*/ 9608 h 9621"/>
                <a:gd name="connsiteX1" fmla="*/ 1921 w 10000"/>
                <a:gd name="connsiteY1" fmla="*/ 8413 h 9621"/>
                <a:gd name="connsiteX2" fmla="*/ 187 w 10000"/>
                <a:gd name="connsiteY2" fmla="*/ 6143 h 9621"/>
                <a:gd name="connsiteX3" fmla="*/ 602 w 10000"/>
                <a:gd name="connsiteY3" fmla="*/ 4850 h 9621"/>
                <a:gd name="connsiteX4" fmla="*/ 2418 w 10000"/>
                <a:gd name="connsiteY4" fmla="*/ 694 h 9621"/>
                <a:gd name="connsiteX5" fmla="*/ 4084 w 10000"/>
                <a:gd name="connsiteY5" fmla="*/ 390 h 9621"/>
                <a:gd name="connsiteX6" fmla="*/ 6405 w 10000"/>
                <a:gd name="connsiteY6" fmla="*/ 5 h 9621"/>
                <a:gd name="connsiteX7" fmla="*/ 7884 w 10000"/>
                <a:gd name="connsiteY7" fmla="*/ 681 h 9621"/>
                <a:gd name="connsiteX8" fmla="*/ 9602 w 10000"/>
                <a:gd name="connsiteY8" fmla="*/ 2951 h 9621"/>
                <a:gd name="connsiteX9" fmla="*/ 9042 w 10000"/>
                <a:gd name="connsiteY9" fmla="*/ 7798 h 9621"/>
                <a:gd name="connsiteX10" fmla="*/ 6336 w 10000"/>
                <a:gd name="connsiteY10" fmla="*/ 9608 h 9621"/>
                <a:gd name="connsiteX11" fmla="*/ 5722 w 10000"/>
                <a:gd name="connsiteY11" fmla="*/ 9608 h 9621"/>
                <a:gd name="connsiteX0" fmla="*/ 5722 w 10000"/>
                <a:gd name="connsiteY0" fmla="*/ 10046 h 10060"/>
                <a:gd name="connsiteX1" fmla="*/ 1921 w 10000"/>
                <a:gd name="connsiteY1" fmla="*/ 8804 h 10060"/>
                <a:gd name="connsiteX2" fmla="*/ 187 w 10000"/>
                <a:gd name="connsiteY2" fmla="*/ 6445 h 10060"/>
                <a:gd name="connsiteX3" fmla="*/ 602 w 10000"/>
                <a:gd name="connsiteY3" fmla="*/ 5101 h 10060"/>
                <a:gd name="connsiteX4" fmla="*/ 2418 w 10000"/>
                <a:gd name="connsiteY4" fmla="*/ 781 h 10060"/>
                <a:gd name="connsiteX5" fmla="*/ 4084 w 10000"/>
                <a:gd name="connsiteY5" fmla="*/ 465 h 10060"/>
                <a:gd name="connsiteX6" fmla="*/ 6405 w 10000"/>
                <a:gd name="connsiteY6" fmla="*/ 65 h 10060"/>
                <a:gd name="connsiteX7" fmla="*/ 7884 w 10000"/>
                <a:gd name="connsiteY7" fmla="*/ 768 h 10060"/>
                <a:gd name="connsiteX8" fmla="*/ 9602 w 10000"/>
                <a:gd name="connsiteY8" fmla="*/ 3127 h 10060"/>
                <a:gd name="connsiteX9" fmla="*/ 9042 w 10000"/>
                <a:gd name="connsiteY9" fmla="*/ 8165 h 10060"/>
                <a:gd name="connsiteX10" fmla="*/ 6336 w 10000"/>
                <a:gd name="connsiteY10" fmla="*/ 10046 h 10060"/>
                <a:gd name="connsiteX11" fmla="*/ 5722 w 10000"/>
                <a:gd name="connsiteY11" fmla="*/ 10046 h 10060"/>
                <a:gd name="connsiteX0" fmla="*/ 5828 w 10106"/>
                <a:gd name="connsiteY0" fmla="*/ 10046 h 10060"/>
                <a:gd name="connsiteX1" fmla="*/ 2027 w 10106"/>
                <a:gd name="connsiteY1" fmla="*/ 8804 h 10060"/>
                <a:gd name="connsiteX2" fmla="*/ 293 w 10106"/>
                <a:gd name="connsiteY2" fmla="*/ 6445 h 10060"/>
                <a:gd name="connsiteX3" fmla="*/ 495 w 10106"/>
                <a:gd name="connsiteY3" fmla="*/ 4083 h 10060"/>
                <a:gd name="connsiteX4" fmla="*/ 2524 w 10106"/>
                <a:gd name="connsiteY4" fmla="*/ 781 h 10060"/>
                <a:gd name="connsiteX5" fmla="*/ 4190 w 10106"/>
                <a:gd name="connsiteY5" fmla="*/ 465 h 10060"/>
                <a:gd name="connsiteX6" fmla="*/ 6511 w 10106"/>
                <a:gd name="connsiteY6" fmla="*/ 65 h 10060"/>
                <a:gd name="connsiteX7" fmla="*/ 7990 w 10106"/>
                <a:gd name="connsiteY7" fmla="*/ 768 h 10060"/>
                <a:gd name="connsiteX8" fmla="*/ 9708 w 10106"/>
                <a:gd name="connsiteY8" fmla="*/ 3127 h 10060"/>
                <a:gd name="connsiteX9" fmla="*/ 9148 w 10106"/>
                <a:gd name="connsiteY9" fmla="*/ 8165 h 10060"/>
                <a:gd name="connsiteX10" fmla="*/ 6442 w 10106"/>
                <a:gd name="connsiteY10" fmla="*/ 10046 h 10060"/>
                <a:gd name="connsiteX11" fmla="*/ 5828 w 10106"/>
                <a:gd name="connsiteY11" fmla="*/ 10046 h 10060"/>
                <a:gd name="connsiteX0" fmla="*/ 5828 w 10106"/>
                <a:gd name="connsiteY0" fmla="*/ 10046 h 10060"/>
                <a:gd name="connsiteX1" fmla="*/ 2027 w 10106"/>
                <a:gd name="connsiteY1" fmla="*/ 8804 h 10060"/>
                <a:gd name="connsiteX2" fmla="*/ 293 w 10106"/>
                <a:gd name="connsiteY2" fmla="*/ 6445 h 10060"/>
                <a:gd name="connsiteX3" fmla="*/ 495 w 10106"/>
                <a:gd name="connsiteY3" fmla="*/ 4083 h 10060"/>
                <a:gd name="connsiteX4" fmla="*/ 2524 w 10106"/>
                <a:gd name="connsiteY4" fmla="*/ 781 h 10060"/>
                <a:gd name="connsiteX5" fmla="*/ 4190 w 10106"/>
                <a:gd name="connsiteY5" fmla="*/ 465 h 10060"/>
                <a:gd name="connsiteX6" fmla="*/ 6511 w 10106"/>
                <a:gd name="connsiteY6" fmla="*/ 65 h 10060"/>
                <a:gd name="connsiteX7" fmla="*/ 7990 w 10106"/>
                <a:gd name="connsiteY7" fmla="*/ 768 h 10060"/>
                <a:gd name="connsiteX8" fmla="*/ 9708 w 10106"/>
                <a:gd name="connsiteY8" fmla="*/ 3127 h 10060"/>
                <a:gd name="connsiteX9" fmla="*/ 9148 w 10106"/>
                <a:gd name="connsiteY9" fmla="*/ 8165 h 10060"/>
                <a:gd name="connsiteX10" fmla="*/ 6442 w 10106"/>
                <a:gd name="connsiteY10" fmla="*/ 10046 h 10060"/>
                <a:gd name="connsiteX11" fmla="*/ 5828 w 10106"/>
                <a:gd name="connsiteY11" fmla="*/ 10046 h 10060"/>
                <a:gd name="connsiteX0" fmla="*/ 5828 w 10106"/>
                <a:gd name="connsiteY0" fmla="*/ 10000 h 10014"/>
                <a:gd name="connsiteX1" fmla="*/ 2027 w 10106"/>
                <a:gd name="connsiteY1" fmla="*/ 8758 h 10014"/>
                <a:gd name="connsiteX2" fmla="*/ 293 w 10106"/>
                <a:gd name="connsiteY2" fmla="*/ 6399 h 10014"/>
                <a:gd name="connsiteX3" fmla="*/ 495 w 10106"/>
                <a:gd name="connsiteY3" fmla="*/ 4037 h 10014"/>
                <a:gd name="connsiteX4" fmla="*/ 2524 w 10106"/>
                <a:gd name="connsiteY4" fmla="*/ 735 h 10014"/>
                <a:gd name="connsiteX5" fmla="*/ 4190 w 10106"/>
                <a:gd name="connsiteY5" fmla="*/ 249 h 10014"/>
                <a:gd name="connsiteX6" fmla="*/ 6511 w 10106"/>
                <a:gd name="connsiteY6" fmla="*/ 19 h 10014"/>
                <a:gd name="connsiteX7" fmla="*/ 7990 w 10106"/>
                <a:gd name="connsiteY7" fmla="*/ 722 h 10014"/>
                <a:gd name="connsiteX8" fmla="*/ 9708 w 10106"/>
                <a:gd name="connsiteY8" fmla="*/ 3081 h 10014"/>
                <a:gd name="connsiteX9" fmla="*/ 9148 w 10106"/>
                <a:gd name="connsiteY9" fmla="*/ 8119 h 10014"/>
                <a:gd name="connsiteX10" fmla="*/ 6442 w 10106"/>
                <a:gd name="connsiteY10" fmla="*/ 10000 h 10014"/>
                <a:gd name="connsiteX11" fmla="*/ 5828 w 10106"/>
                <a:gd name="connsiteY11" fmla="*/ 10000 h 10014"/>
                <a:gd name="connsiteX0" fmla="*/ 5828 w 10106"/>
                <a:gd name="connsiteY0" fmla="*/ 10246 h 10260"/>
                <a:gd name="connsiteX1" fmla="*/ 2027 w 10106"/>
                <a:gd name="connsiteY1" fmla="*/ 9004 h 10260"/>
                <a:gd name="connsiteX2" fmla="*/ 293 w 10106"/>
                <a:gd name="connsiteY2" fmla="*/ 6645 h 10260"/>
                <a:gd name="connsiteX3" fmla="*/ 495 w 10106"/>
                <a:gd name="connsiteY3" fmla="*/ 4283 h 10260"/>
                <a:gd name="connsiteX4" fmla="*/ 2524 w 10106"/>
                <a:gd name="connsiteY4" fmla="*/ 981 h 10260"/>
                <a:gd name="connsiteX5" fmla="*/ 4190 w 10106"/>
                <a:gd name="connsiteY5" fmla="*/ 495 h 10260"/>
                <a:gd name="connsiteX6" fmla="*/ 6547 w 10106"/>
                <a:gd name="connsiteY6" fmla="*/ 10 h 10260"/>
                <a:gd name="connsiteX7" fmla="*/ 7990 w 10106"/>
                <a:gd name="connsiteY7" fmla="*/ 968 h 10260"/>
                <a:gd name="connsiteX8" fmla="*/ 9708 w 10106"/>
                <a:gd name="connsiteY8" fmla="*/ 3327 h 10260"/>
                <a:gd name="connsiteX9" fmla="*/ 9148 w 10106"/>
                <a:gd name="connsiteY9" fmla="*/ 8365 h 10260"/>
                <a:gd name="connsiteX10" fmla="*/ 6442 w 10106"/>
                <a:gd name="connsiteY10" fmla="*/ 10246 h 10260"/>
                <a:gd name="connsiteX11" fmla="*/ 5828 w 10106"/>
                <a:gd name="connsiteY11" fmla="*/ 10246 h 1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6" h="10260">
                  <a:moveTo>
                    <a:pt x="5828" y="10246"/>
                  </a:moveTo>
                  <a:cubicBezTo>
                    <a:pt x="4480" y="10200"/>
                    <a:pt x="3200" y="9833"/>
                    <a:pt x="2027" y="9004"/>
                  </a:cubicBezTo>
                  <a:cubicBezTo>
                    <a:pt x="1254" y="8462"/>
                    <a:pt x="600" y="7712"/>
                    <a:pt x="293" y="6645"/>
                  </a:cubicBezTo>
                  <a:cubicBezTo>
                    <a:pt x="80" y="5896"/>
                    <a:pt x="-334" y="5049"/>
                    <a:pt x="495" y="4283"/>
                  </a:cubicBezTo>
                  <a:cubicBezTo>
                    <a:pt x="1477" y="3130"/>
                    <a:pt x="1976" y="3419"/>
                    <a:pt x="2524" y="981"/>
                  </a:cubicBezTo>
                  <a:cubicBezTo>
                    <a:pt x="3190" y="359"/>
                    <a:pt x="3520" y="657"/>
                    <a:pt x="4190" y="495"/>
                  </a:cubicBezTo>
                  <a:cubicBezTo>
                    <a:pt x="4861" y="333"/>
                    <a:pt x="5914" y="-69"/>
                    <a:pt x="6547" y="10"/>
                  </a:cubicBezTo>
                  <a:cubicBezTo>
                    <a:pt x="7180" y="89"/>
                    <a:pt x="7463" y="415"/>
                    <a:pt x="7990" y="968"/>
                  </a:cubicBezTo>
                  <a:cubicBezTo>
                    <a:pt x="8517" y="1521"/>
                    <a:pt x="9335" y="2355"/>
                    <a:pt x="9708" y="3327"/>
                  </a:cubicBezTo>
                  <a:cubicBezTo>
                    <a:pt x="10402" y="5146"/>
                    <a:pt x="10175" y="6820"/>
                    <a:pt x="9148" y="8365"/>
                  </a:cubicBezTo>
                  <a:cubicBezTo>
                    <a:pt x="8455" y="9418"/>
                    <a:pt x="7536" y="10041"/>
                    <a:pt x="6442" y="10246"/>
                  </a:cubicBezTo>
                  <a:cubicBezTo>
                    <a:pt x="6241" y="10279"/>
                    <a:pt x="6028" y="10246"/>
                    <a:pt x="5828" y="1024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1" name="Oval 13">
              <a:extLst>
                <a:ext uri="{FF2B5EF4-FFF2-40B4-BE49-F238E27FC236}">
                  <a16:creationId xmlns:a16="http://schemas.microsoft.com/office/drawing/2014/main" id="{943762B0-B518-4A76-B6F2-3FCF0CAFE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8106" y="7751841"/>
              <a:ext cx="104970" cy="1049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2" name="Freeform 10">
              <a:extLst>
                <a:ext uri="{FF2B5EF4-FFF2-40B4-BE49-F238E27FC236}">
                  <a16:creationId xmlns:a16="http://schemas.microsoft.com/office/drawing/2014/main" id="{A2BC3A8C-070F-452A-A1FC-683F4D8C4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92" y="7481559"/>
              <a:ext cx="236095" cy="253239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  <a:gd name="connsiteX0" fmla="*/ 3297 w 9672"/>
                <a:gd name="connsiteY0" fmla="*/ 11447 h 11447"/>
                <a:gd name="connsiteX1" fmla="*/ 1855 w 9672"/>
                <a:gd name="connsiteY1" fmla="*/ 8753 h 11447"/>
                <a:gd name="connsiteX2" fmla="*/ 177 w 9672"/>
                <a:gd name="connsiteY2" fmla="*/ 6493 h 11447"/>
                <a:gd name="connsiteX3" fmla="*/ 74 w 9672"/>
                <a:gd name="connsiteY3" fmla="*/ 4340 h 11447"/>
                <a:gd name="connsiteX4" fmla="*/ 1648 w 9672"/>
                <a:gd name="connsiteY4" fmla="*/ 1287 h 11447"/>
                <a:gd name="connsiteX5" fmla="*/ 3855 w 9672"/>
                <a:gd name="connsiteY5" fmla="*/ 172 h 11447"/>
                <a:gd name="connsiteX6" fmla="*/ 5093 w 9672"/>
                <a:gd name="connsiteY6" fmla="*/ 5 h 11447"/>
                <a:gd name="connsiteX7" fmla="*/ 7623 w 9672"/>
                <a:gd name="connsiteY7" fmla="*/ 1058 h 11447"/>
                <a:gd name="connsiteX8" fmla="*/ 9287 w 9672"/>
                <a:gd name="connsiteY8" fmla="*/ 3318 h 11447"/>
                <a:gd name="connsiteX9" fmla="*/ 8745 w 9672"/>
                <a:gd name="connsiteY9" fmla="*/ 8142 h 11447"/>
                <a:gd name="connsiteX10" fmla="*/ 6126 w 9672"/>
                <a:gd name="connsiteY10" fmla="*/ 9943 h 11447"/>
                <a:gd name="connsiteX11" fmla="*/ 3297 w 9672"/>
                <a:gd name="connsiteY11" fmla="*/ 11447 h 11447"/>
                <a:gd name="connsiteX0" fmla="*/ 3408 w 9722"/>
                <a:gd name="connsiteY0" fmla="*/ 10365 h 10365"/>
                <a:gd name="connsiteX1" fmla="*/ 1917 w 9722"/>
                <a:gd name="connsiteY1" fmla="*/ 8012 h 10365"/>
                <a:gd name="connsiteX2" fmla="*/ 182 w 9722"/>
                <a:gd name="connsiteY2" fmla="*/ 6037 h 10365"/>
                <a:gd name="connsiteX3" fmla="*/ 76 w 9722"/>
                <a:gd name="connsiteY3" fmla="*/ 4156 h 10365"/>
                <a:gd name="connsiteX4" fmla="*/ 1703 w 9722"/>
                <a:gd name="connsiteY4" fmla="*/ 1489 h 10365"/>
                <a:gd name="connsiteX5" fmla="*/ 3985 w 9722"/>
                <a:gd name="connsiteY5" fmla="*/ 515 h 10365"/>
                <a:gd name="connsiteX6" fmla="*/ 5265 w 9722"/>
                <a:gd name="connsiteY6" fmla="*/ 369 h 10365"/>
                <a:gd name="connsiteX7" fmla="*/ 8805 w 9722"/>
                <a:gd name="connsiteY7" fmla="*/ 224 h 10365"/>
                <a:gd name="connsiteX8" fmla="*/ 9601 w 9722"/>
                <a:gd name="connsiteY8" fmla="*/ 3264 h 10365"/>
                <a:gd name="connsiteX9" fmla="*/ 9041 w 9722"/>
                <a:gd name="connsiteY9" fmla="*/ 7478 h 10365"/>
                <a:gd name="connsiteX10" fmla="*/ 6333 w 9722"/>
                <a:gd name="connsiteY10" fmla="*/ 9051 h 10365"/>
                <a:gd name="connsiteX11" fmla="*/ 3408 w 9722"/>
                <a:gd name="connsiteY11" fmla="*/ 10365 h 10365"/>
                <a:gd name="connsiteX0" fmla="*/ 3505 w 10000"/>
                <a:gd name="connsiteY0" fmla="*/ 9921 h 9921"/>
                <a:gd name="connsiteX1" fmla="*/ 1972 w 10000"/>
                <a:gd name="connsiteY1" fmla="*/ 7651 h 9921"/>
                <a:gd name="connsiteX2" fmla="*/ 187 w 10000"/>
                <a:gd name="connsiteY2" fmla="*/ 5745 h 9921"/>
                <a:gd name="connsiteX3" fmla="*/ 78 w 10000"/>
                <a:gd name="connsiteY3" fmla="*/ 3931 h 9921"/>
                <a:gd name="connsiteX4" fmla="*/ 1752 w 10000"/>
                <a:gd name="connsiteY4" fmla="*/ 1358 h 9921"/>
                <a:gd name="connsiteX5" fmla="*/ 4099 w 10000"/>
                <a:gd name="connsiteY5" fmla="*/ 418 h 9921"/>
                <a:gd name="connsiteX6" fmla="*/ 5416 w 10000"/>
                <a:gd name="connsiteY6" fmla="*/ 277 h 9921"/>
                <a:gd name="connsiteX7" fmla="*/ 9057 w 10000"/>
                <a:gd name="connsiteY7" fmla="*/ 137 h 9921"/>
                <a:gd name="connsiteX8" fmla="*/ 9876 w 10000"/>
                <a:gd name="connsiteY8" fmla="*/ 3070 h 9921"/>
                <a:gd name="connsiteX9" fmla="*/ 9300 w 10000"/>
                <a:gd name="connsiteY9" fmla="*/ 7136 h 9921"/>
                <a:gd name="connsiteX10" fmla="*/ 6514 w 10000"/>
                <a:gd name="connsiteY10" fmla="*/ 8653 h 9921"/>
                <a:gd name="connsiteX11" fmla="*/ 3505 w 10000"/>
                <a:gd name="connsiteY11" fmla="*/ 9921 h 9921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1752 w 10003"/>
                <a:gd name="connsiteY4" fmla="*/ 1501 h 10132"/>
                <a:gd name="connsiteX5" fmla="*/ 4099 w 10003"/>
                <a:gd name="connsiteY5" fmla="*/ 553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553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553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6476 w 10003"/>
                <a:gd name="connsiteY6" fmla="*/ 549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6476 w 10003"/>
                <a:gd name="connsiteY6" fmla="*/ 549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3" h="10132">
                  <a:moveTo>
                    <a:pt x="3505" y="10132"/>
                  </a:moveTo>
                  <a:cubicBezTo>
                    <a:pt x="2120" y="10094"/>
                    <a:pt x="2525" y="8544"/>
                    <a:pt x="1972" y="7844"/>
                  </a:cubicBezTo>
                  <a:cubicBezTo>
                    <a:pt x="1418" y="7141"/>
                    <a:pt x="503" y="6793"/>
                    <a:pt x="187" y="5923"/>
                  </a:cubicBezTo>
                  <a:cubicBezTo>
                    <a:pt x="-32" y="5314"/>
                    <a:pt x="-45" y="4717"/>
                    <a:pt x="78" y="4094"/>
                  </a:cubicBezTo>
                  <a:cubicBezTo>
                    <a:pt x="284" y="3019"/>
                    <a:pt x="1834" y="2874"/>
                    <a:pt x="2739" y="2226"/>
                  </a:cubicBezTo>
                  <a:cubicBezTo>
                    <a:pt x="3023" y="-627"/>
                    <a:pt x="3037" y="522"/>
                    <a:pt x="4099" y="346"/>
                  </a:cubicBezTo>
                  <a:cubicBezTo>
                    <a:pt x="4772" y="234"/>
                    <a:pt x="5656" y="585"/>
                    <a:pt x="6476" y="549"/>
                  </a:cubicBezTo>
                  <a:cubicBezTo>
                    <a:pt x="7296" y="513"/>
                    <a:pt x="8453" y="-314"/>
                    <a:pt x="9020" y="132"/>
                  </a:cubicBezTo>
                  <a:cubicBezTo>
                    <a:pt x="9587" y="578"/>
                    <a:pt x="9829" y="2027"/>
                    <a:pt x="9876" y="3226"/>
                  </a:cubicBezTo>
                  <a:cubicBezTo>
                    <a:pt x="9923" y="4425"/>
                    <a:pt x="10356" y="6066"/>
                    <a:pt x="9300" y="7325"/>
                  </a:cubicBezTo>
                  <a:cubicBezTo>
                    <a:pt x="8586" y="8181"/>
                    <a:pt x="7639" y="8686"/>
                    <a:pt x="6514" y="8854"/>
                  </a:cubicBezTo>
                  <a:cubicBezTo>
                    <a:pt x="6307" y="8880"/>
                    <a:pt x="3711" y="10132"/>
                    <a:pt x="3505" y="1013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3" name="Oval 11">
              <a:extLst>
                <a:ext uri="{FF2B5EF4-FFF2-40B4-BE49-F238E27FC236}">
                  <a16:creationId xmlns:a16="http://schemas.microsoft.com/office/drawing/2014/main" id="{3260C056-AD38-48B4-AEF4-BD6EBF755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0642" y="7541093"/>
              <a:ext cx="59851" cy="600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4" name="Freeform 10">
              <a:extLst>
                <a:ext uri="{FF2B5EF4-FFF2-40B4-BE49-F238E27FC236}">
                  <a16:creationId xmlns:a16="http://schemas.microsoft.com/office/drawing/2014/main" id="{FFC58479-EDAF-4996-AC42-B8F334058958}"/>
                </a:ext>
              </a:extLst>
            </p:cNvPr>
            <p:cNvSpPr>
              <a:spLocks/>
            </p:cNvSpPr>
            <p:nvPr/>
          </p:nvSpPr>
          <p:spPr bwMode="auto">
            <a:xfrm rot="4620268">
              <a:off x="7153135" y="7263457"/>
              <a:ext cx="258111" cy="211399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  <a:gd name="connsiteX0" fmla="*/ 5532 w 10283"/>
                <a:gd name="connsiteY0" fmla="*/ 9943 h 9956"/>
                <a:gd name="connsiteX1" fmla="*/ 1855 w 10283"/>
                <a:gd name="connsiteY1" fmla="*/ 8753 h 9956"/>
                <a:gd name="connsiteX2" fmla="*/ 177 w 10283"/>
                <a:gd name="connsiteY2" fmla="*/ 6493 h 9956"/>
                <a:gd name="connsiteX3" fmla="*/ 74 w 10283"/>
                <a:gd name="connsiteY3" fmla="*/ 4340 h 9956"/>
                <a:gd name="connsiteX4" fmla="*/ 1648 w 10283"/>
                <a:gd name="connsiteY4" fmla="*/ 1287 h 9956"/>
                <a:gd name="connsiteX5" fmla="*/ 3855 w 10283"/>
                <a:gd name="connsiteY5" fmla="*/ 172 h 9956"/>
                <a:gd name="connsiteX6" fmla="*/ 5093 w 10283"/>
                <a:gd name="connsiteY6" fmla="*/ 5 h 9956"/>
                <a:gd name="connsiteX7" fmla="*/ 7623 w 10283"/>
                <a:gd name="connsiteY7" fmla="*/ 1058 h 9956"/>
                <a:gd name="connsiteX8" fmla="*/ 10065 w 10283"/>
                <a:gd name="connsiteY8" fmla="*/ 3489 h 9956"/>
                <a:gd name="connsiteX9" fmla="*/ 8745 w 10283"/>
                <a:gd name="connsiteY9" fmla="*/ 8142 h 9956"/>
                <a:gd name="connsiteX10" fmla="*/ 6126 w 10283"/>
                <a:gd name="connsiteY10" fmla="*/ 9943 h 9956"/>
                <a:gd name="connsiteX11" fmla="*/ 5532 w 10283"/>
                <a:gd name="connsiteY11" fmla="*/ 9943 h 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83" h="9956">
                  <a:moveTo>
                    <a:pt x="5532" y="9943"/>
                  </a:moveTo>
                  <a:cubicBezTo>
                    <a:pt x="4229" y="9898"/>
                    <a:pt x="2990" y="9547"/>
                    <a:pt x="1855" y="8753"/>
                  </a:cubicBezTo>
                  <a:cubicBezTo>
                    <a:pt x="1106" y="8234"/>
                    <a:pt x="474" y="7516"/>
                    <a:pt x="177" y="6493"/>
                  </a:cubicBezTo>
                  <a:cubicBezTo>
                    <a:pt x="-29" y="5776"/>
                    <a:pt x="-42" y="5073"/>
                    <a:pt x="74" y="4340"/>
                  </a:cubicBezTo>
                  <a:cubicBezTo>
                    <a:pt x="268" y="3073"/>
                    <a:pt x="797" y="2050"/>
                    <a:pt x="1648" y="1287"/>
                  </a:cubicBezTo>
                  <a:cubicBezTo>
                    <a:pt x="2293" y="692"/>
                    <a:pt x="3003" y="264"/>
                    <a:pt x="3855" y="172"/>
                  </a:cubicBezTo>
                  <a:cubicBezTo>
                    <a:pt x="4268" y="127"/>
                    <a:pt x="4668" y="-26"/>
                    <a:pt x="5093" y="5"/>
                  </a:cubicBezTo>
                  <a:cubicBezTo>
                    <a:pt x="6023" y="50"/>
                    <a:pt x="6794" y="477"/>
                    <a:pt x="7623" y="1058"/>
                  </a:cubicBezTo>
                  <a:cubicBezTo>
                    <a:pt x="8452" y="1639"/>
                    <a:pt x="9704" y="2557"/>
                    <a:pt x="10065" y="3489"/>
                  </a:cubicBezTo>
                  <a:cubicBezTo>
                    <a:pt x="10736" y="5229"/>
                    <a:pt x="9739" y="6661"/>
                    <a:pt x="8745" y="8142"/>
                  </a:cubicBezTo>
                  <a:cubicBezTo>
                    <a:pt x="8074" y="9150"/>
                    <a:pt x="7184" y="9745"/>
                    <a:pt x="6126" y="9943"/>
                  </a:cubicBezTo>
                  <a:cubicBezTo>
                    <a:pt x="5932" y="9974"/>
                    <a:pt x="5726" y="9943"/>
                    <a:pt x="5532" y="99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5" name="Oval 11">
              <a:extLst>
                <a:ext uri="{FF2B5EF4-FFF2-40B4-BE49-F238E27FC236}">
                  <a16:creationId xmlns:a16="http://schemas.microsoft.com/office/drawing/2014/main" id="{9E5FF739-3C39-4E5B-8208-4DD54AE933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0268">
              <a:off x="7278199" y="7308389"/>
              <a:ext cx="59851" cy="600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6" name="Freeform 12">
              <a:extLst>
                <a:ext uri="{FF2B5EF4-FFF2-40B4-BE49-F238E27FC236}">
                  <a16:creationId xmlns:a16="http://schemas.microsoft.com/office/drawing/2014/main" id="{3ACFD3A0-80F7-4714-A5E1-E8425F8DC239}"/>
                </a:ext>
              </a:extLst>
            </p:cNvPr>
            <p:cNvSpPr>
              <a:spLocks/>
            </p:cNvSpPr>
            <p:nvPr/>
          </p:nvSpPr>
          <p:spPr bwMode="auto">
            <a:xfrm rot="16746572">
              <a:off x="6977326" y="7178532"/>
              <a:ext cx="245460" cy="208629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  <a:gd name="connsiteX0" fmla="*/ 5532 w 9672"/>
                <a:gd name="connsiteY0" fmla="*/ 10021 h 10034"/>
                <a:gd name="connsiteX1" fmla="*/ 1855 w 9672"/>
                <a:gd name="connsiteY1" fmla="*/ 8831 h 10034"/>
                <a:gd name="connsiteX2" fmla="*/ 177 w 9672"/>
                <a:gd name="connsiteY2" fmla="*/ 6571 h 10034"/>
                <a:gd name="connsiteX3" fmla="*/ 74 w 9672"/>
                <a:gd name="connsiteY3" fmla="*/ 4418 h 10034"/>
                <a:gd name="connsiteX4" fmla="*/ 2427 w 9672"/>
                <a:gd name="connsiteY4" fmla="*/ 2557 h 10034"/>
                <a:gd name="connsiteX5" fmla="*/ 3855 w 9672"/>
                <a:gd name="connsiteY5" fmla="*/ 250 h 10034"/>
                <a:gd name="connsiteX6" fmla="*/ 5093 w 9672"/>
                <a:gd name="connsiteY6" fmla="*/ 83 h 10034"/>
                <a:gd name="connsiteX7" fmla="*/ 7623 w 9672"/>
                <a:gd name="connsiteY7" fmla="*/ 1136 h 10034"/>
                <a:gd name="connsiteX8" fmla="*/ 9287 w 9672"/>
                <a:gd name="connsiteY8" fmla="*/ 3396 h 10034"/>
                <a:gd name="connsiteX9" fmla="*/ 8745 w 9672"/>
                <a:gd name="connsiteY9" fmla="*/ 8220 h 10034"/>
                <a:gd name="connsiteX10" fmla="*/ 6126 w 9672"/>
                <a:gd name="connsiteY10" fmla="*/ 10021 h 10034"/>
                <a:gd name="connsiteX11" fmla="*/ 5532 w 9672"/>
                <a:gd name="connsiteY11" fmla="*/ 10021 h 10034"/>
                <a:gd name="connsiteX0" fmla="*/ 5569 w 9849"/>
                <a:gd name="connsiteY0" fmla="*/ 9987 h 10000"/>
                <a:gd name="connsiteX1" fmla="*/ 1767 w 9849"/>
                <a:gd name="connsiteY1" fmla="*/ 8801 h 10000"/>
                <a:gd name="connsiteX2" fmla="*/ 32 w 9849"/>
                <a:gd name="connsiteY2" fmla="*/ 6549 h 10000"/>
                <a:gd name="connsiteX3" fmla="*/ 874 w 9849"/>
                <a:gd name="connsiteY3" fmla="*/ 5267 h 10000"/>
                <a:gd name="connsiteX4" fmla="*/ 2358 w 9849"/>
                <a:gd name="connsiteY4" fmla="*/ 2548 h 10000"/>
                <a:gd name="connsiteX5" fmla="*/ 3835 w 9849"/>
                <a:gd name="connsiteY5" fmla="*/ 249 h 10000"/>
                <a:gd name="connsiteX6" fmla="*/ 5115 w 9849"/>
                <a:gd name="connsiteY6" fmla="*/ 83 h 10000"/>
                <a:gd name="connsiteX7" fmla="*/ 7731 w 9849"/>
                <a:gd name="connsiteY7" fmla="*/ 1132 h 10000"/>
                <a:gd name="connsiteX8" fmla="*/ 9451 w 9849"/>
                <a:gd name="connsiteY8" fmla="*/ 3384 h 10000"/>
                <a:gd name="connsiteX9" fmla="*/ 8891 w 9849"/>
                <a:gd name="connsiteY9" fmla="*/ 8192 h 10000"/>
                <a:gd name="connsiteX10" fmla="*/ 6183 w 9849"/>
                <a:gd name="connsiteY10" fmla="*/ 9987 h 10000"/>
                <a:gd name="connsiteX11" fmla="*/ 5569 w 9849"/>
                <a:gd name="connsiteY11" fmla="*/ 9987 h 10000"/>
                <a:gd name="connsiteX0" fmla="*/ 5674 w 10021"/>
                <a:gd name="connsiteY0" fmla="*/ 9987 h 10000"/>
                <a:gd name="connsiteX1" fmla="*/ 1814 w 10021"/>
                <a:gd name="connsiteY1" fmla="*/ 8801 h 10000"/>
                <a:gd name="connsiteX2" fmla="*/ 52 w 10021"/>
                <a:gd name="connsiteY2" fmla="*/ 6549 h 10000"/>
                <a:gd name="connsiteX3" fmla="*/ 474 w 10021"/>
                <a:gd name="connsiteY3" fmla="*/ 5267 h 10000"/>
                <a:gd name="connsiteX4" fmla="*/ 2414 w 10021"/>
                <a:gd name="connsiteY4" fmla="*/ 2548 h 10000"/>
                <a:gd name="connsiteX5" fmla="*/ 3914 w 10021"/>
                <a:gd name="connsiteY5" fmla="*/ 249 h 10000"/>
                <a:gd name="connsiteX6" fmla="*/ 5213 w 10021"/>
                <a:gd name="connsiteY6" fmla="*/ 83 h 10000"/>
                <a:gd name="connsiteX7" fmla="*/ 7870 w 10021"/>
                <a:gd name="connsiteY7" fmla="*/ 1132 h 10000"/>
                <a:gd name="connsiteX8" fmla="*/ 9616 w 10021"/>
                <a:gd name="connsiteY8" fmla="*/ 3384 h 10000"/>
                <a:gd name="connsiteX9" fmla="*/ 9047 w 10021"/>
                <a:gd name="connsiteY9" fmla="*/ 8192 h 10000"/>
                <a:gd name="connsiteX10" fmla="*/ 6298 w 10021"/>
                <a:gd name="connsiteY10" fmla="*/ 9987 h 10000"/>
                <a:gd name="connsiteX11" fmla="*/ 5674 w 10021"/>
                <a:gd name="connsiteY11" fmla="*/ 9987 h 10000"/>
                <a:gd name="connsiteX0" fmla="*/ 5812 w 10159"/>
                <a:gd name="connsiteY0" fmla="*/ 9987 h 10000"/>
                <a:gd name="connsiteX1" fmla="*/ 1952 w 10159"/>
                <a:gd name="connsiteY1" fmla="*/ 8801 h 10000"/>
                <a:gd name="connsiteX2" fmla="*/ 190 w 10159"/>
                <a:gd name="connsiteY2" fmla="*/ 6549 h 10000"/>
                <a:gd name="connsiteX3" fmla="*/ 612 w 10159"/>
                <a:gd name="connsiteY3" fmla="*/ 5267 h 10000"/>
                <a:gd name="connsiteX4" fmla="*/ 2552 w 10159"/>
                <a:gd name="connsiteY4" fmla="*/ 2548 h 10000"/>
                <a:gd name="connsiteX5" fmla="*/ 4052 w 10159"/>
                <a:gd name="connsiteY5" fmla="*/ 249 h 10000"/>
                <a:gd name="connsiteX6" fmla="*/ 5351 w 10159"/>
                <a:gd name="connsiteY6" fmla="*/ 83 h 10000"/>
                <a:gd name="connsiteX7" fmla="*/ 8008 w 10159"/>
                <a:gd name="connsiteY7" fmla="*/ 1132 h 10000"/>
                <a:gd name="connsiteX8" fmla="*/ 9754 w 10159"/>
                <a:gd name="connsiteY8" fmla="*/ 3384 h 10000"/>
                <a:gd name="connsiteX9" fmla="*/ 9185 w 10159"/>
                <a:gd name="connsiteY9" fmla="*/ 8192 h 10000"/>
                <a:gd name="connsiteX10" fmla="*/ 6436 w 10159"/>
                <a:gd name="connsiteY10" fmla="*/ 9987 h 10000"/>
                <a:gd name="connsiteX11" fmla="*/ 5812 w 10159"/>
                <a:gd name="connsiteY11" fmla="*/ 9987 h 10000"/>
                <a:gd name="connsiteX0" fmla="*/ 5812 w 10159"/>
                <a:gd name="connsiteY0" fmla="*/ 9917 h 9930"/>
                <a:gd name="connsiteX1" fmla="*/ 1952 w 10159"/>
                <a:gd name="connsiteY1" fmla="*/ 8731 h 9930"/>
                <a:gd name="connsiteX2" fmla="*/ 190 w 10159"/>
                <a:gd name="connsiteY2" fmla="*/ 6479 h 9930"/>
                <a:gd name="connsiteX3" fmla="*/ 612 w 10159"/>
                <a:gd name="connsiteY3" fmla="*/ 5197 h 9930"/>
                <a:gd name="connsiteX4" fmla="*/ 2456 w 10159"/>
                <a:gd name="connsiteY4" fmla="*/ 1074 h 9930"/>
                <a:gd name="connsiteX5" fmla="*/ 4052 w 10159"/>
                <a:gd name="connsiteY5" fmla="*/ 179 h 9930"/>
                <a:gd name="connsiteX6" fmla="*/ 5351 w 10159"/>
                <a:gd name="connsiteY6" fmla="*/ 13 h 9930"/>
                <a:gd name="connsiteX7" fmla="*/ 8008 w 10159"/>
                <a:gd name="connsiteY7" fmla="*/ 1062 h 9930"/>
                <a:gd name="connsiteX8" fmla="*/ 9754 w 10159"/>
                <a:gd name="connsiteY8" fmla="*/ 3314 h 9930"/>
                <a:gd name="connsiteX9" fmla="*/ 9185 w 10159"/>
                <a:gd name="connsiteY9" fmla="*/ 8122 h 9930"/>
                <a:gd name="connsiteX10" fmla="*/ 6436 w 10159"/>
                <a:gd name="connsiteY10" fmla="*/ 9917 h 9930"/>
                <a:gd name="connsiteX11" fmla="*/ 5812 w 10159"/>
                <a:gd name="connsiteY11" fmla="*/ 9917 h 9930"/>
                <a:gd name="connsiteX0" fmla="*/ 5721 w 9999"/>
                <a:gd name="connsiteY0" fmla="*/ 9987 h 10000"/>
                <a:gd name="connsiteX1" fmla="*/ 1921 w 9999"/>
                <a:gd name="connsiteY1" fmla="*/ 8793 h 10000"/>
                <a:gd name="connsiteX2" fmla="*/ 187 w 9999"/>
                <a:gd name="connsiteY2" fmla="*/ 6525 h 10000"/>
                <a:gd name="connsiteX3" fmla="*/ 602 w 9999"/>
                <a:gd name="connsiteY3" fmla="*/ 5234 h 10000"/>
                <a:gd name="connsiteX4" fmla="*/ 2418 w 9999"/>
                <a:gd name="connsiteY4" fmla="*/ 1082 h 10000"/>
                <a:gd name="connsiteX5" fmla="*/ 3989 w 9999"/>
                <a:gd name="connsiteY5" fmla="*/ 180 h 10000"/>
                <a:gd name="connsiteX6" fmla="*/ 5267 w 9999"/>
                <a:gd name="connsiteY6" fmla="*/ 13 h 10000"/>
                <a:gd name="connsiteX7" fmla="*/ 7883 w 9999"/>
                <a:gd name="connsiteY7" fmla="*/ 1069 h 10000"/>
                <a:gd name="connsiteX8" fmla="*/ 9601 w 9999"/>
                <a:gd name="connsiteY8" fmla="*/ 3337 h 10000"/>
                <a:gd name="connsiteX9" fmla="*/ 9041 w 9999"/>
                <a:gd name="connsiteY9" fmla="*/ 8179 h 10000"/>
                <a:gd name="connsiteX10" fmla="*/ 6335 w 9999"/>
                <a:gd name="connsiteY10" fmla="*/ 9987 h 10000"/>
                <a:gd name="connsiteX11" fmla="*/ 5721 w 9999"/>
                <a:gd name="connsiteY11" fmla="*/ 9987 h 10000"/>
                <a:gd name="connsiteX0" fmla="*/ 5722 w 10000"/>
                <a:gd name="connsiteY0" fmla="*/ 9987 h 10000"/>
                <a:gd name="connsiteX1" fmla="*/ 1921 w 10000"/>
                <a:gd name="connsiteY1" fmla="*/ 8793 h 10000"/>
                <a:gd name="connsiteX2" fmla="*/ 187 w 10000"/>
                <a:gd name="connsiteY2" fmla="*/ 6525 h 10000"/>
                <a:gd name="connsiteX3" fmla="*/ 602 w 10000"/>
                <a:gd name="connsiteY3" fmla="*/ 5234 h 10000"/>
                <a:gd name="connsiteX4" fmla="*/ 2418 w 10000"/>
                <a:gd name="connsiteY4" fmla="*/ 1082 h 10000"/>
                <a:gd name="connsiteX5" fmla="*/ 3989 w 10000"/>
                <a:gd name="connsiteY5" fmla="*/ 180 h 10000"/>
                <a:gd name="connsiteX6" fmla="*/ 5268 w 10000"/>
                <a:gd name="connsiteY6" fmla="*/ 13 h 10000"/>
                <a:gd name="connsiteX7" fmla="*/ 7884 w 10000"/>
                <a:gd name="connsiteY7" fmla="*/ 1069 h 10000"/>
                <a:gd name="connsiteX8" fmla="*/ 9602 w 10000"/>
                <a:gd name="connsiteY8" fmla="*/ 3337 h 10000"/>
                <a:gd name="connsiteX9" fmla="*/ 9042 w 10000"/>
                <a:gd name="connsiteY9" fmla="*/ 8179 h 10000"/>
                <a:gd name="connsiteX10" fmla="*/ 6336 w 10000"/>
                <a:gd name="connsiteY10" fmla="*/ 9987 h 10000"/>
                <a:gd name="connsiteX11" fmla="*/ 5722 w 10000"/>
                <a:gd name="connsiteY11" fmla="*/ 9987 h 10000"/>
                <a:gd name="connsiteX0" fmla="*/ 5722 w 10000"/>
                <a:gd name="connsiteY0" fmla="*/ 9977 h 9990"/>
                <a:gd name="connsiteX1" fmla="*/ 1921 w 10000"/>
                <a:gd name="connsiteY1" fmla="*/ 8783 h 9990"/>
                <a:gd name="connsiteX2" fmla="*/ 187 w 10000"/>
                <a:gd name="connsiteY2" fmla="*/ 6515 h 9990"/>
                <a:gd name="connsiteX3" fmla="*/ 602 w 10000"/>
                <a:gd name="connsiteY3" fmla="*/ 5224 h 9990"/>
                <a:gd name="connsiteX4" fmla="*/ 2418 w 10000"/>
                <a:gd name="connsiteY4" fmla="*/ 1072 h 9990"/>
                <a:gd name="connsiteX5" fmla="*/ 4084 w 10000"/>
                <a:gd name="connsiteY5" fmla="*/ 768 h 9990"/>
                <a:gd name="connsiteX6" fmla="*/ 5268 w 10000"/>
                <a:gd name="connsiteY6" fmla="*/ 3 h 9990"/>
                <a:gd name="connsiteX7" fmla="*/ 7884 w 10000"/>
                <a:gd name="connsiteY7" fmla="*/ 1059 h 9990"/>
                <a:gd name="connsiteX8" fmla="*/ 9602 w 10000"/>
                <a:gd name="connsiteY8" fmla="*/ 3327 h 9990"/>
                <a:gd name="connsiteX9" fmla="*/ 9042 w 10000"/>
                <a:gd name="connsiteY9" fmla="*/ 8169 h 9990"/>
                <a:gd name="connsiteX10" fmla="*/ 6336 w 10000"/>
                <a:gd name="connsiteY10" fmla="*/ 9977 h 9990"/>
                <a:gd name="connsiteX11" fmla="*/ 5722 w 10000"/>
                <a:gd name="connsiteY11" fmla="*/ 9977 h 9990"/>
                <a:gd name="connsiteX0" fmla="*/ 5722 w 10000"/>
                <a:gd name="connsiteY0" fmla="*/ 9608 h 9621"/>
                <a:gd name="connsiteX1" fmla="*/ 1921 w 10000"/>
                <a:gd name="connsiteY1" fmla="*/ 8413 h 9621"/>
                <a:gd name="connsiteX2" fmla="*/ 187 w 10000"/>
                <a:gd name="connsiteY2" fmla="*/ 6143 h 9621"/>
                <a:gd name="connsiteX3" fmla="*/ 602 w 10000"/>
                <a:gd name="connsiteY3" fmla="*/ 4850 h 9621"/>
                <a:gd name="connsiteX4" fmla="*/ 2418 w 10000"/>
                <a:gd name="connsiteY4" fmla="*/ 694 h 9621"/>
                <a:gd name="connsiteX5" fmla="*/ 4084 w 10000"/>
                <a:gd name="connsiteY5" fmla="*/ 390 h 9621"/>
                <a:gd name="connsiteX6" fmla="*/ 6405 w 10000"/>
                <a:gd name="connsiteY6" fmla="*/ 5 h 9621"/>
                <a:gd name="connsiteX7" fmla="*/ 7884 w 10000"/>
                <a:gd name="connsiteY7" fmla="*/ 681 h 9621"/>
                <a:gd name="connsiteX8" fmla="*/ 9602 w 10000"/>
                <a:gd name="connsiteY8" fmla="*/ 2951 h 9621"/>
                <a:gd name="connsiteX9" fmla="*/ 9042 w 10000"/>
                <a:gd name="connsiteY9" fmla="*/ 7798 h 9621"/>
                <a:gd name="connsiteX10" fmla="*/ 6336 w 10000"/>
                <a:gd name="connsiteY10" fmla="*/ 9608 h 9621"/>
                <a:gd name="connsiteX11" fmla="*/ 5722 w 10000"/>
                <a:gd name="connsiteY11" fmla="*/ 9608 h 9621"/>
                <a:gd name="connsiteX0" fmla="*/ 5722 w 10000"/>
                <a:gd name="connsiteY0" fmla="*/ 10046 h 10060"/>
                <a:gd name="connsiteX1" fmla="*/ 1921 w 10000"/>
                <a:gd name="connsiteY1" fmla="*/ 8804 h 10060"/>
                <a:gd name="connsiteX2" fmla="*/ 187 w 10000"/>
                <a:gd name="connsiteY2" fmla="*/ 6445 h 10060"/>
                <a:gd name="connsiteX3" fmla="*/ 602 w 10000"/>
                <a:gd name="connsiteY3" fmla="*/ 5101 h 10060"/>
                <a:gd name="connsiteX4" fmla="*/ 2418 w 10000"/>
                <a:gd name="connsiteY4" fmla="*/ 781 h 10060"/>
                <a:gd name="connsiteX5" fmla="*/ 4084 w 10000"/>
                <a:gd name="connsiteY5" fmla="*/ 465 h 10060"/>
                <a:gd name="connsiteX6" fmla="*/ 6405 w 10000"/>
                <a:gd name="connsiteY6" fmla="*/ 65 h 10060"/>
                <a:gd name="connsiteX7" fmla="*/ 7884 w 10000"/>
                <a:gd name="connsiteY7" fmla="*/ 768 h 10060"/>
                <a:gd name="connsiteX8" fmla="*/ 9602 w 10000"/>
                <a:gd name="connsiteY8" fmla="*/ 3127 h 10060"/>
                <a:gd name="connsiteX9" fmla="*/ 9042 w 10000"/>
                <a:gd name="connsiteY9" fmla="*/ 8165 h 10060"/>
                <a:gd name="connsiteX10" fmla="*/ 6336 w 10000"/>
                <a:gd name="connsiteY10" fmla="*/ 10046 h 10060"/>
                <a:gd name="connsiteX11" fmla="*/ 5722 w 10000"/>
                <a:gd name="connsiteY11" fmla="*/ 10046 h 10060"/>
                <a:gd name="connsiteX0" fmla="*/ 5828 w 10106"/>
                <a:gd name="connsiteY0" fmla="*/ 10046 h 10060"/>
                <a:gd name="connsiteX1" fmla="*/ 2027 w 10106"/>
                <a:gd name="connsiteY1" fmla="*/ 8804 h 10060"/>
                <a:gd name="connsiteX2" fmla="*/ 293 w 10106"/>
                <a:gd name="connsiteY2" fmla="*/ 6445 h 10060"/>
                <a:gd name="connsiteX3" fmla="*/ 495 w 10106"/>
                <a:gd name="connsiteY3" fmla="*/ 4083 h 10060"/>
                <a:gd name="connsiteX4" fmla="*/ 2524 w 10106"/>
                <a:gd name="connsiteY4" fmla="*/ 781 h 10060"/>
                <a:gd name="connsiteX5" fmla="*/ 4190 w 10106"/>
                <a:gd name="connsiteY5" fmla="*/ 465 h 10060"/>
                <a:gd name="connsiteX6" fmla="*/ 6511 w 10106"/>
                <a:gd name="connsiteY6" fmla="*/ 65 h 10060"/>
                <a:gd name="connsiteX7" fmla="*/ 7990 w 10106"/>
                <a:gd name="connsiteY7" fmla="*/ 768 h 10060"/>
                <a:gd name="connsiteX8" fmla="*/ 9708 w 10106"/>
                <a:gd name="connsiteY8" fmla="*/ 3127 h 10060"/>
                <a:gd name="connsiteX9" fmla="*/ 9148 w 10106"/>
                <a:gd name="connsiteY9" fmla="*/ 8165 h 10060"/>
                <a:gd name="connsiteX10" fmla="*/ 6442 w 10106"/>
                <a:gd name="connsiteY10" fmla="*/ 10046 h 10060"/>
                <a:gd name="connsiteX11" fmla="*/ 5828 w 10106"/>
                <a:gd name="connsiteY11" fmla="*/ 10046 h 10060"/>
                <a:gd name="connsiteX0" fmla="*/ 5828 w 10106"/>
                <a:gd name="connsiteY0" fmla="*/ 10046 h 10060"/>
                <a:gd name="connsiteX1" fmla="*/ 2027 w 10106"/>
                <a:gd name="connsiteY1" fmla="*/ 8804 h 10060"/>
                <a:gd name="connsiteX2" fmla="*/ 293 w 10106"/>
                <a:gd name="connsiteY2" fmla="*/ 6445 h 10060"/>
                <a:gd name="connsiteX3" fmla="*/ 495 w 10106"/>
                <a:gd name="connsiteY3" fmla="*/ 4083 h 10060"/>
                <a:gd name="connsiteX4" fmla="*/ 2524 w 10106"/>
                <a:gd name="connsiteY4" fmla="*/ 781 h 10060"/>
                <a:gd name="connsiteX5" fmla="*/ 4190 w 10106"/>
                <a:gd name="connsiteY5" fmla="*/ 465 h 10060"/>
                <a:gd name="connsiteX6" fmla="*/ 6511 w 10106"/>
                <a:gd name="connsiteY6" fmla="*/ 65 h 10060"/>
                <a:gd name="connsiteX7" fmla="*/ 7990 w 10106"/>
                <a:gd name="connsiteY7" fmla="*/ 768 h 10060"/>
                <a:gd name="connsiteX8" fmla="*/ 9708 w 10106"/>
                <a:gd name="connsiteY8" fmla="*/ 3127 h 10060"/>
                <a:gd name="connsiteX9" fmla="*/ 9148 w 10106"/>
                <a:gd name="connsiteY9" fmla="*/ 8165 h 10060"/>
                <a:gd name="connsiteX10" fmla="*/ 6442 w 10106"/>
                <a:gd name="connsiteY10" fmla="*/ 10046 h 10060"/>
                <a:gd name="connsiteX11" fmla="*/ 5828 w 10106"/>
                <a:gd name="connsiteY11" fmla="*/ 10046 h 10060"/>
                <a:gd name="connsiteX0" fmla="*/ 5828 w 10106"/>
                <a:gd name="connsiteY0" fmla="*/ 10000 h 10014"/>
                <a:gd name="connsiteX1" fmla="*/ 2027 w 10106"/>
                <a:gd name="connsiteY1" fmla="*/ 8758 h 10014"/>
                <a:gd name="connsiteX2" fmla="*/ 293 w 10106"/>
                <a:gd name="connsiteY2" fmla="*/ 6399 h 10014"/>
                <a:gd name="connsiteX3" fmla="*/ 495 w 10106"/>
                <a:gd name="connsiteY3" fmla="*/ 4037 h 10014"/>
                <a:gd name="connsiteX4" fmla="*/ 2524 w 10106"/>
                <a:gd name="connsiteY4" fmla="*/ 735 h 10014"/>
                <a:gd name="connsiteX5" fmla="*/ 4190 w 10106"/>
                <a:gd name="connsiteY5" fmla="*/ 249 h 10014"/>
                <a:gd name="connsiteX6" fmla="*/ 6511 w 10106"/>
                <a:gd name="connsiteY6" fmla="*/ 19 h 10014"/>
                <a:gd name="connsiteX7" fmla="*/ 7990 w 10106"/>
                <a:gd name="connsiteY7" fmla="*/ 722 h 10014"/>
                <a:gd name="connsiteX8" fmla="*/ 9708 w 10106"/>
                <a:gd name="connsiteY8" fmla="*/ 3081 h 10014"/>
                <a:gd name="connsiteX9" fmla="*/ 9148 w 10106"/>
                <a:gd name="connsiteY9" fmla="*/ 8119 h 10014"/>
                <a:gd name="connsiteX10" fmla="*/ 6442 w 10106"/>
                <a:gd name="connsiteY10" fmla="*/ 10000 h 10014"/>
                <a:gd name="connsiteX11" fmla="*/ 5828 w 10106"/>
                <a:gd name="connsiteY11" fmla="*/ 10000 h 10014"/>
                <a:gd name="connsiteX0" fmla="*/ 5828 w 10106"/>
                <a:gd name="connsiteY0" fmla="*/ 10246 h 10260"/>
                <a:gd name="connsiteX1" fmla="*/ 2027 w 10106"/>
                <a:gd name="connsiteY1" fmla="*/ 9004 h 10260"/>
                <a:gd name="connsiteX2" fmla="*/ 293 w 10106"/>
                <a:gd name="connsiteY2" fmla="*/ 6645 h 10260"/>
                <a:gd name="connsiteX3" fmla="*/ 495 w 10106"/>
                <a:gd name="connsiteY3" fmla="*/ 4283 h 10260"/>
                <a:gd name="connsiteX4" fmla="*/ 2524 w 10106"/>
                <a:gd name="connsiteY4" fmla="*/ 981 h 10260"/>
                <a:gd name="connsiteX5" fmla="*/ 4190 w 10106"/>
                <a:gd name="connsiteY5" fmla="*/ 495 h 10260"/>
                <a:gd name="connsiteX6" fmla="*/ 6547 w 10106"/>
                <a:gd name="connsiteY6" fmla="*/ 10 h 10260"/>
                <a:gd name="connsiteX7" fmla="*/ 7990 w 10106"/>
                <a:gd name="connsiteY7" fmla="*/ 968 h 10260"/>
                <a:gd name="connsiteX8" fmla="*/ 9708 w 10106"/>
                <a:gd name="connsiteY8" fmla="*/ 3327 h 10260"/>
                <a:gd name="connsiteX9" fmla="*/ 9148 w 10106"/>
                <a:gd name="connsiteY9" fmla="*/ 8365 h 10260"/>
                <a:gd name="connsiteX10" fmla="*/ 6442 w 10106"/>
                <a:gd name="connsiteY10" fmla="*/ 10246 h 10260"/>
                <a:gd name="connsiteX11" fmla="*/ 5828 w 10106"/>
                <a:gd name="connsiteY11" fmla="*/ 10246 h 1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06" h="10260">
                  <a:moveTo>
                    <a:pt x="5828" y="10246"/>
                  </a:moveTo>
                  <a:cubicBezTo>
                    <a:pt x="4480" y="10200"/>
                    <a:pt x="3200" y="9833"/>
                    <a:pt x="2027" y="9004"/>
                  </a:cubicBezTo>
                  <a:cubicBezTo>
                    <a:pt x="1254" y="8462"/>
                    <a:pt x="600" y="7712"/>
                    <a:pt x="293" y="6645"/>
                  </a:cubicBezTo>
                  <a:cubicBezTo>
                    <a:pt x="80" y="5896"/>
                    <a:pt x="-334" y="5049"/>
                    <a:pt x="495" y="4283"/>
                  </a:cubicBezTo>
                  <a:cubicBezTo>
                    <a:pt x="1477" y="3130"/>
                    <a:pt x="1976" y="3419"/>
                    <a:pt x="2524" y="981"/>
                  </a:cubicBezTo>
                  <a:cubicBezTo>
                    <a:pt x="3190" y="359"/>
                    <a:pt x="3520" y="657"/>
                    <a:pt x="4190" y="495"/>
                  </a:cubicBezTo>
                  <a:cubicBezTo>
                    <a:pt x="4861" y="333"/>
                    <a:pt x="5914" y="-69"/>
                    <a:pt x="6547" y="10"/>
                  </a:cubicBezTo>
                  <a:cubicBezTo>
                    <a:pt x="7180" y="89"/>
                    <a:pt x="7463" y="415"/>
                    <a:pt x="7990" y="968"/>
                  </a:cubicBezTo>
                  <a:cubicBezTo>
                    <a:pt x="8517" y="1521"/>
                    <a:pt x="9335" y="2355"/>
                    <a:pt x="9708" y="3327"/>
                  </a:cubicBezTo>
                  <a:cubicBezTo>
                    <a:pt x="10402" y="5146"/>
                    <a:pt x="10175" y="6820"/>
                    <a:pt x="9148" y="8365"/>
                  </a:cubicBezTo>
                  <a:cubicBezTo>
                    <a:pt x="8455" y="9418"/>
                    <a:pt x="7536" y="10041"/>
                    <a:pt x="6442" y="10246"/>
                  </a:cubicBezTo>
                  <a:cubicBezTo>
                    <a:pt x="6241" y="10279"/>
                    <a:pt x="6028" y="10246"/>
                    <a:pt x="5828" y="1024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7" name="Oval 13">
              <a:extLst>
                <a:ext uri="{FF2B5EF4-FFF2-40B4-BE49-F238E27FC236}">
                  <a16:creationId xmlns:a16="http://schemas.microsoft.com/office/drawing/2014/main" id="{BF8FFACA-12F9-4F18-BF9F-8AA2248E1E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746572">
              <a:off x="7088717" y="7212226"/>
              <a:ext cx="104970" cy="1049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8" name="Freeform 14">
              <a:extLst>
                <a:ext uri="{FF2B5EF4-FFF2-40B4-BE49-F238E27FC236}">
                  <a16:creationId xmlns:a16="http://schemas.microsoft.com/office/drawing/2014/main" id="{17C83EBD-684E-48CF-A6BD-58F0F1D21FDC}"/>
                </a:ext>
              </a:extLst>
            </p:cNvPr>
            <p:cNvSpPr>
              <a:spLocks/>
            </p:cNvSpPr>
            <p:nvPr/>
          </p:nvSpPr>
          <p:spPr bwMode="auto">
            <a:xfrm rot="17534118">
              <a:off x="6795734" y="7120586"/>
              <a:ext cx="236845" cy="208549"/>
            </a:xfrm>
            <a:custGeom>
              <a:avLst/>
              <a:gdLst>
                <a:gd name="T0" fmla="*/ 567 w 761"/>
                <a:gd name="T1" fmla="*/ 602 h 668"/>
                <a:gd name="T2" fmla="*/ 278 w 761"/>
                <a:gd name="T3" fmla="*/ 662 h 668"/>
                <a:gd name="T4" fmla="*/ 95 w 761"/>
                <a:gd name="T5" fmla="*/ 588 h 668"/>
                <a:gd name="T6" fmla="*/ 23 w 761"/>
                <a:gd name="T7" fmla="*/ 466 h 668"/>
                <a:gd name="T8" fmla="*/ 42 w 761"/>
                <a:gd name="T9" fmla="*/ 232 h 668"/>
                <a:gd name="T10" fmla="*/ 162 w 761"/>
                <a:gd name="T11" fmla="*/ 90 h 668"/>
                <a:gd name="T12" fmla="*/ 242 w 761"/>
                <a:gd name="T13" fmla="*/ 36 h 668"/>
                <a:gd name="T14" fmla="*/ 448 w 761"/>
                <a:gd name="T15" fmla="*/ 9 h 668"/>
                <a:gd name="T16" fmla="*/ 630 w 761"/>
                <a:gd name="T17" fmla="*/ 84 h 668"/>
                <a:gd name="T18" fmla="*/ 736 w 761"/>
                <a:gd name="T19" fmla="*/ 385 h 668"/>
                <a:gd name="T20" fmla="*/ 608 w 761"/>
                <a:gd name="T21" fmla="*/ 581 h 668"/>
                <a:gd name="T22" fmla="*/ 567 w 761"/>
                <a:gd name="T23" fmla="*/ 602 h 668"/>
                <a:gd name="connsiteX0" fmla="*/ 7328 w 9616"/>
                <a:gd name="connsiteY0" fmla="*/ 8975 h 9887"/>
                <a:gd name="connsiteX1" fmla="*/ 3530 w 9616"/>
                <a:gd name="connsiteY1" fmla="*/ 9873 h 9887"/>
                <a:gd name="connsiteX2" fmla="*/ 1125 w 9616"/>
                <a:gd name="connsiteY2" fmla="*/ 8765 h 9887"/>
                <a:gd name="connsiteX3" fmla="*/ 179 w 9616"/>
                <a:gd name="connsiteY3" fmla="*/ 6939 h 9887"/>
                <a:gd name="connsiteX4" fmla="*/ 429 w 9616"/>
                <a:gd name="connsiteY4" fmla="*/ 3436 h 9887"/>
                <a:gd name="connsiteX5" fmla="*/ 2006 w 9616"/>
                <a:gd name="connsiteY5" fmla="*/ 1310 h 9887"/>
                <a:gd name="connsiteX6" fmla="*/ 3057 w 9616"/>
                <a:gd name="connsiteY6" fmla="*/ 502 h 9887"/>
                <a:gd name="connsiteX7" fmla="*/ 5764 w 9616"/>
                <a:gd name="connsiteY7" fmla="*/ 98 h 9887"/>
                <a:gd name="connsiteX8" fmla="*/ 7701 w 9616"/>
                <a:gd name="connsiteY8" fmla="*/ 1897 h 9887"/>
                <a:gd name="connsiteX9" fmla="*/ 9548 w 9616"/>
                <a:gd name="connsiteY9" fmla="*/ 5726 h 9887"/>
                <a:gd name="connsiteX10" fmla="*/ 7866 w 9616"/>
                <a:gd name="connsiteY10" fmla="*/ 8661 h 9887"/>
                <a:gd name="connsiteX11" fmla="*/ 7328 w 9616"/>
                <a:gd name="connsiteY11" fmla="*/ 8975 h 9887"/>
                <a:gd name="connsiteX0" fmla="*/ 7621 w 9971"/>
                <a:gd name="connsiteY0" fmla="*/ 8986 h 9908"/>
                <a:gd name="connsiteX1" fmla="*/ 3671 w 9971"/>
                <a:gd name="connsiteY1" fmla="*/ 9894 h 9908"/>
                <a:gd name="connsiteX2" fmla="*/ 1170 w 9971"/>
                <a:gd name="connsiteY2" fmla="*/ 8773 h 9908"/>
                <a:gd name="connsiteX3" fmla="*/ 186 w 9971"/>
                <a:gd name="connsiteY3" fmla="*/ 6926 h 9908"/>
                <a:gd name="connsiteX4" fmla="*/ 446 w 9971"/>
                <a:gd name="connsiteY4" fmla="*/ 3383 h 9908"/>
                <a:gd name="connsiteX5" fmla="*/ 2086 w 9971"/>
                <a:gd name="connsiteY5" fmla="*/ 1233 h 9908"/>
                <a:gd name="connsiteX6" fmla="*/ 3179 w 9971"/>
                <a:gd name="connsiteY6" fmla="*/ 416 h 9908"/>
                <a:gd name="connsiteX7" fmla="*/ 5994 w 9971"/>
                <a:gd name="connsiteY7" fmla="*/ 7 h 9908"/>
                <a:gd name="connsiteX8" fmla="*/ 7271 w 9971"/>
                <a:gd name="connsiteY8" fmla="*/ 295 h 9908"/>
                <a:gd name="connsiteX9" fmla="*/ 8009 w 9971"/>
                <a:gd name="connsiteY9" fmla="*/ 1827 h 9908"/>
                <a:gd name="connsiteX10" fmla="*/ 9929 w 9971"/>
                <a:gd name="connsiteY10" fmla="*/ 5699 h 9908"/>
                <a:gd name="connsiteX11" fmla="*/ 8180 w 9971"/>
                <a:gd name="connsiteY11" fmla="*/ 8668 h 9908"/>
                <a:gd name="connsiteX12" fmla="*/ 7621 w 9971"/>
                <a:gd name="connsiteY12" fmla="*/ 8986 h 9908"/>
                <a:gd name="connsiteX0" fmla="*/ 7643 w 10000"/>
                <a:gd name="connsiteY0" fmla="*/ 9063 h 9994"/>
                <a:gd name="connsiteX1" fmla="*/ 3682 w 10000"/>
                <a:gd name="connsiteY1" fmla="*/ 9980 h 9994"/>
                <a:gd name="connsiteX2" fmla="*/ 1173 w 10000"/>
                <a:gd name="connsiteY2" fmla="*/ 8848 h 9994"/>
                <a:gd name="connsiteX3" fmla="*/ 187 w 10000"/>
                <a:gd name="connsiteY3" fmla="*/ 6984 h 9994"/>
                <a:gd name="connsiteX4" fmla="*/ 447 w 10000"/>
                <a:gd name="connsiteY4" fmla="*/ 3408 h 9994"/>
                <a:gd name="connsiteX5" fmla="*/ 2092 w 10000"/>
                <a:gd name="connsiteY5" fmla="*/ 1238 h 9994"/>
                <a:gd name="connsiteX6" fmla="*/ 3188 w 10000"/>
                <a:gd name="connsiteY6" fmla="*/ 414 h 9994"/>
                <a:gd name="connsiteX7" fmla="*/ 6011 w 10000"/>
                <a:gd name="connsiteY7" fmla="*/ 1 h 9994"/>
                <a:gd name="connsiteX8" fmla="*/ 7292 w 10000"/>
                <a:gd name="connsiteY8" fmla="*/ 292 h 9994"/>
                <a:gd name="connsiteX9" fmla="*/ 8032 w 10000"/>
                <a:gd name="connsiteY9" fmla="*/ 1838 h 9994"/>
                <a:gd name="connsiteX10" fmla="*/ 9958 w 10000"/>
                <a:gd name="connsiteY10" fmla="*/ 5746 h 9994"/>
                <a:gd name="connsiteX11" fmla="*/ 8204 w 10000"/>
                <a:gd name="connsiteY11" fmla="*/ 8742 h 9994"/>
                <a:gd name="connsiteX12" fmla="*/ 7643 w 10000"/>
                <a:gd name="connsiteY12" fmla="*/ 9063 h 9994"/>
                <a:gd name="connsiteX0" fmla="*/ 7643 w 10000"/>
                <a:gd name="connsiteY0" fmla="*/ 8776 h 9708"/>
                <a:gd name="connsiteX1" fmla="*/ 3682 w 10000"/>
                <a:gd name="connsiteY1" fmla="*/ 9694 h 9708"/>
                <a:gd name="connsiteX2" fmla="*/ 1173 w 10000"/>
                <a:gd name="connsiteY2" fmla="*/ 8561 h 9708"/>
                <a:gd name="connsiteX3" fmla="*/ 187 w 10000"/>
                <a:gd name="connsiteY3" fmla="*/ 6696 h 9708"/>
                <a:gd name="connsiteX4" fmla="*/ 447 w 10000"/>
                <a:gd name="connsiteY4" fmla="*/ 3118 h 9708"/>
                <a:gd name="connsiteX5" fmla="*/ 2092 w 10000"/>
                <a:gd name="connsiteY5" fmla="*/ 947 h 9708"/>
                <a:gd name="connsiteX6" fmla="*/ 3188 w 10000"/>
                <a:gd name="connsiteY6" fmla="*/ 122 h 9708"/>
                <a:gd name="connsiteX7" fmla="*/ 6048 w 10000"/>
                <a:gd name="connsiteY7" fmla="*/ 319 h 9708"/>
                <a:gd name="connsiteX8" fmla="*/ 7292 w 10000"/>
                <a:gd name="connsiteY8" fmla="*/ 0 h 9708"/>
                <a:gd name="connsiteX9" fmla="*/ 8032 w 10000"/>
                <a:gd name="connsiteY9" fmla="*/ 1547 h 9708"/>
                <a:gd name="connsiteX10" fmla="*/ 9958 w 10000"/>
                <a:gd name="connsiteY10" fmla="*/ 5457 h 9708"/>
                <a:gd name="connsiteX11" fmla="*/ 8204 w 10000"/>
                <a:gd name="connsiteY11" fmla="*/ 8455 h 9708"/>
                <a:gd name="connsiteX12" fmla="*/ 7643 w 10000"/>
                <a:gd name="connsiteY12" fmla="*/ 8776 h 9708"/>
                <a:gd name="connsiteX0" fmla="*/ 7314 w 9671"/>
                <a:gd name="connsiteY0" fmla="*/ 9040 h 10000"/>
                <a:gd name="connsiteX1" fmla="*/ 3353 w 9671"/>
                <a:gd name="connsiteY1" fmla="*/ 9986 h 10000"/>
                <a:gd name="connsiteX2" fmla="*/ 844 w 9671"/>
                <a:gd name="connsiteY2" fmla="*/ 8819 h 10000"/>
                <a:gd name="connsiteX3" fmla="*/ 1136 w 9671"/>
                <a:gd name="connsiteY3" fmla="*/ 5933 h 10000"/>
                <a:gd name="connsiteX4" fmla="*/ 118 w 9671"/>
                <a:gd name="connsiteY4" fmla="*/ 3212 h 10000"/>
                <a:gd name="connsiteX5" fmla="*/ 1763 w 9671"/>
                <a:gd name="connsiteY5" fmla="*/ 975 h 10000"/>
                <a:gd name="connsiteX6" fmla="*/ 2859 w 9671"/>
                <a:gd name="connsiteY6" fmla="*/ 126 h 10000"/>
                <a:gd name="connsiteX7" fmla="*/ 5719 w 9671"/>
                <a:gd name="connsiteY7" fmla="*/ 329 h 10000"/>
                <a:gd name="connsiteX8" fmla="*/ 6963 w 9671"/>
                <a:gd name="connsiteY8" fmla="*/ 0 h 10000"/>
                <a:gd name="connsiteX9" fmla="*/ 7703 w 9671"/>
                <a:gd name="connsiteY9" fmla="*/ 1594 h 10000"/>
                <a:gd name="connsiteX10" fmla="*/ 9629 w 9671"/>
                <a:gd name="connsiteY10" fmla="*/ 5621 h 10000"/>
                <a:gd name="connsiteX11" fmla="*/ 7875 w 9671"/>
                <a:gd name="connsiteY11" fmla="*/ 8709 h 10000"/>
                <a:gd name="connsiteX12" fmla="*/ 7314 w 9671"/>
                <a:gd name="connsiteY12" fmla="*/ 9040 h 10000"/>
                <a:gd name="connsiteX0" fmla="*/ 7587 w 10024"/>
                <a:gd name="connsiteY0" fmla="*/ 9040 h 10000"/>
                <a:gd name="connsiteX1" fmla="*/ 3491 w 10024"/>
                <a:gd name="connsiteY1" fmla="*/ 9986 h 10000"/>
                <a:gd name="connsiteX2" fmla="*/ 897 w 10024"/>
                <a:gd name="connsiteY2" fmla="*/ 8819 h 10000"/>
                <a:gd name="connsiteX3" fmla="*/ 1199 w 10024"/>
                <a:gd name="connsiteY3" fmla="*/ 5933 h 10000"/>
                <a:gd name="connsiteX4" fmla="*/ 146 w 10024"/>
                <a:gd name="connsiteY4" fmla="*/ 3212 h 10000"/>
                <a:gd name="connsiteX5" fmla="*/ 1847 w 10024"/>
                <a:gd name="connsiteY5" fmla="*/ 975 h 10000"/>
                <a:gd name="connsiteX6" fmla="*/ 2980 w 10024"/>
                <a:gd name="connsiteY6" fmla="*/ 126 h 10000"/>
                <a:gd name="connsiteX7" fmla="*/ 5938 w 10024"/>
                <a:gd name="connsiteY7" fmla="*/ 329 h 10000"/>
                <a:gd name="connsiteX8" fmla="*/ 7224 w 10024"/>
                <a:gd name="connsiteY8" fmla="*/ 0 h 10000"/>
                <a:gd name="connsiteX9" fmla="*/ 7989 w 10024"/>
                <a:gd name="connsiteY9" fmla="*/ 1594 h 10000"/>
                <a:gd name="connsiteX10" fmla="*/ 9981 w 10024"/>
                <a:gd name="connsiteY10" fmla="*/ 5621 h 10000"/>
                <a:gd name="connsiteX11" fmla="*/ 8167 w 10024"/>
                <a:gd name="connsiteY11" fmla="*/ 8709 h 10000"/>
                <a:gd name="connsiteX12" fmla="*/ 7587 w 10024"/>
                <a:gd name="connsiteY12" fmla="*/ 9040 h 10000"/>
                <a:gd name="connsiteX0" fmla="*/ 7928 w 10365"/>
                <a:gd name="connsiteY0" fmla="*/ 9040 h 10000"/>
                <a:gd name="connsiteX1" fmla="*/ 3832 w 10365"/>
                <a:gd name="connsiteY1" fmla="*/ 9986 h 10000"/>
                <a:gd name="connsiteX2" fmla="*/ 1238 w 10365"/>
                <a:gd name="connsiteY2" fmla="*/ 8819 h 10000"/>
                <a:gd name="connsiteX3" fmla="*/ 1540 w 10365"/>
                <a:gd name="connsiteY3" fmla="*/ 5933 h 10000"/>
                <a:gd name="connsiteX4" fmla="*/ 50 w 10365"/>
                <a:gd name="connsiteY4" fmla="*/ 4947 h 10000"/>
                <a:gd name="connsiteX5" fmla="*/ 487 w 10365"/>
                <a:gd name="connsiteY5" fmla="*/ 3212 h 10000"/>
                <a:gd name="connsiteX6" fmla="*/ 2188 w 10365"/>
                <a:gd name="connsiteY6" fmla="*/ 975 h 10000"/>
                <a:gd name="connsiteX7" fmla="*/ 3321 w 10365"/>
                <a:gd name="connsiteY7" fmla="*/ 126 h 10000"/>
                <a:gd name="connsiteX8" fmla="*/ 6279 w 10365"/>
                <a:gd name="connsiteY8" fmla="*/ 329 h 10000"/>
                <a:gd name="connsiteX9" fmla="*/ 7565 w 10365"/>
                <a:gd name="connsiteY9" fmla="*/ 0 h 10000"/>
                <a:gd name="connsiteX10" fmla="*/ 8330 w 10365"/>
                <a:gd name="connsiteY10" fmla="*/ 1594 h 10000"/>
                <a:gd name="connsiteX11" fmla="*/ 10322 w 10365"/>
                <a:gd name="connsiteY11" fmla="*/ 5621 h 10000"/>
                <a:gd name="connsiteX12" fmla="*/ 8508 w 10365"/>
                <a:gd name="connsiteY12" fmla="*/ 8709 h 10000"/>
                <a:gd name="connsiteX13" fmla="*/ 7928 w 10365"/>
                <a:gd name="connsiteY13" fmla="*/ 9040 h 10000"/>
                <a:gd name="connsiteX0" fmla="*/ 7928 w 10365"/>
                <a:gd name="connsiteY0" fmla="*/ 9040 h 10000"/>
                <a:gd name="connsiteX1" fmla="*/ 3832 w 10365"/>
                <a:gd name="connsiteY1" fmla="*/ 9986 h 10000"/>
                <a:gd name="connsiteX2" fmla="*/ 1238 w 10365"/>
                <a:gd name="connsiteY2" fmla="*/ 8819 h 10000"/>
                <a:gd name="connsiteX3" fmla="*/ 1464 w 10365"/>
                <a:gd name="connsiteY3" fmla="*/ 6771 h 10000"/>
                <a:gd name="connsiteX4" fmla="*/ 50 w 10365"/>
                <a:gd name="connsiteY4" fmla="*/ 4947 h 10000"/>
                <a:gd name="connsiteX5" fmla="*/ 487 w 10365"/>
                <a:gd name="connsiteY5" fmla="*/ 3212 h 10000"/>
                <a:gd name="connsiteX6" fmla="*/ 2188 w 10365"/>
                <a:gd name="connsiteY6" fmla="*/ 975 h 10000"/>
                <a:gd name="connsiteX7" fmla="*/ 3321 w 10365"/>
                <a:gd name="connsiteY7" fmla="*/ 126 h 10000"/>
                <a:gd name="connsiteX8" fmla="*/ 6279 w 10365"/>
                <a:gd name="connsiteY8" fmla="*/ 329 h 10000"/>
                <a:gd name="connsiteX9" fmla="*/ 7565 w 10365"/>
                <a:gd name="connsiteY9" fmla="*/ 0 h 10000"/>
                <a:gd name="connsiteX10" fmla="*/ 8330 w 10365"/>
                <a:gd name="connsiteY10" fmla="*/ 1594 h 10000"/>
                <a:gd name="connsiteX11" fmla="*/ 10322 w 10365"/>
                <a:gd name="connsiteY11" fmla="*/ 5621 h 10000"/>
                <a:gd name="connsiteX12" fmla="*/ 8508 w 10365"/>
                <a:gd name="connsiteY12" fmla="*/ 8709 h 10000"/>
                <a:gd name="connsiteX13" fmla="*/ 7928 w 10365"/>
                <a:gd name="connsiteY13" fmla="*/ 9040 h 10000"/>
                <a:gd name="connsiteX0" fmla="*/ 7928 w 10365"/>
                <a:gd name="connsiteY0" fmla="*/ 9040 h 9992"/>
                <a:gd name="connsiteX1" fmla="*/ 3832 w 10365"/>
                <a:gd name="connsiteY1" fmla="*/ 9986 h 9992"/>
                <a:gd name="connsiteX2" fmla="*/ 2598 w 10365"/>
                <a:gd name="connsiteY2" fmla="*/ 8693 h 9992"/>
                <a:gd name="connsiteX3" fmla="*/ 1464 w 10365"/>
                <a:gd name="connsiteY3" fmla="*/ 6771 h 9992"/>
                <a:gd name="connsiteX4" fmla="*/ 50 w 10365"/>
                <a:gd name="connsiteY4" fmla="*/ 4947 h 9992"/>
                <a:gd name="connsiteX5" fmla="*/ 487 w 10365"/>
                <a:gd name="connsiteY5" fmla="*/ 3212 h 9992"/>
                <a:gd name="connsiteX6" fmla="*/ 2188 w 10365"/>
                <a:gd name="connsiteY6" fmla="*/ 975 h 9992"/>
                <a:gd name="connsiteX7" fmla="*/ 3321 w 10365"/>
                <a:gd name="connsiteY7" fmla="*/ 126 h 9992"/>
                <a:gd name="connsiteX8" fmla="*/ 6279 w 10365"/>
                <a:gd name="connsiteY8" fmla="*/ 329 h 9992"/>
                <a:gd name="connsiteX9" fmla="*/ 7565 w 10365"/>
                <a:gd name="connsiteY9" fmla="*/ 0 h 9992"/>
                <a:gd name="connsiteX10" fmla="*/ 8330 w 10365"/>
                <a:gd name="connsiteY10" fmla="*/ 1594 h 9992"/>
                <a:gd name="connsiteX11" fmla="*/ 10322 w 10365"/>
                <a:gd name="connsiteY11" fmla="*/ 5621 h 9992"/>
                <a:gd name="connsiteX12" fmla="*/ 8508 w 10365"/>
                <a:gd name="connsiteY12" fmla="*/ 8709 h 9992"/>
                <a:gd name="connsiteX13" fmla="*/ 7928 w 10365"/>
                <a:gd name="connsiteY13" fmla="*/ 9040 h 9992"/>
                <a:gd name="connsiteX0" fmla="*/ 7649 w 10001"/>
                <a:gd name="connsiteY0" fmla="*/ 9047 h 10000"/>
                <a:gd name="connsiteX1" fmla="*/ 3697 w 10001"/>
                <a:gd name="connsiteY1" fmla="*/ 9994 h 10000"/>
                <a:gd name="connsiteX2" fmla="*/ 2507 w 10001"/>
                <a:gd name="connsiteY2" fmla="*/ 8700 h 10000"/>
                <a:gd name="connsiteX3" fmla="*/ 1412 w 10001"/>
                <a:gd name="connsiteY3" fmla="*/ 6776 h 10000"/>
                <a:gd name="connsiteX4" fmla="*/ 48 w 10001"/>
                <a:gd name="connsiteY4" fmla="*/ 4951 h 10000"/>
                <a:gd name="connsiteX5" fmla="*/ 470 w 10001"/>
                <a:gd name="connsiteY5" fmla="*/ 3215 h 10000"/>
                <a:gd name="connsiteX6" fmla="*/ 2585 w 10001"/>
                <a:gd name="connsiteY6" fmla="*/ 1563 h 10000"/>
                <a:gd name="connsiteX7" fmla="*/ 3204 w 10001"/>
                <a:gd name="connsiteY7" fmla="*/ 126 h 10000"/>
                <a:gd name="connsiteX8" fmla="*/ 6058 w 10001"/>
                <a:gd name="connsiteY8" fmla="*/ 329 h 10000"/>
                <a:gd name="connsiteX9" fmla="*/ 7299 w 10001"/>
                <a:gd name="connsiteY9" fmla="*/ 0 h 10000"/>
                <a:gd name="connsiteX10" fmla="*/ 8037 w 10001"/>
                <a:gd name="connsiteY10" fmla="*/ 1595 h 10000"/>
                <a:gd name="connsiteX11" fmla="*/ 9959 w 10001"/>
                <a:gd name="connsiteY11" fmla="*/ 5626 h 10000"/>
                <a:gd name="connsiteX12" fmla="*/ 8208 w 10001"/>
                <a:gd name="connsiteY12" fmla="*/ 8716 h 10000"/>
                <a:gd name="connsiteX13" fmla="*/ 7649 w 10001"/>
                <a:gd name="connsiteY13" fmla="*/ 9047 h 10000"/>
                <a:gd name="connsiteX0" fmla="*/ 7649 w 10001"/>
                <a:gd name="connsiteY0" fmla="*/ 9047 h 10000"/>
                <a:gd name="connsiteX1" fmla="*/ 3697 w 10001"/>
                <a:gd name="connsiteY1" fmla="*/ 9994 h 10000"/>
                <a:gd name="connsiteX2" fmla="*/ 2507 w 10001"/>
                <a:gd name="connsiteY2" fmla="*/ 8700 h 10000"/>
                <a:gd name="connsiteX3" fmla="*/ 1412 w 10001"/>
                <a:gd name="connsiteY3" fmla="*/ 6776 h 10000"/>
                <a:gd name="connsiteX4" fmla="*/ 48 w 10001"/>
                <a:gd name="connsiteY4" fmla="*/ 4951 h 10000"/>
                <a:gd name="connsiteX5" fmla="*/ 470 w 10001"/>
                <a:gd name="connsiteY5" fmla="*/ 3215 h 10000"/>
                <a:gd name="connsiteX6" fmla="*/ 2366 w 10001"/>
                <a:gd name="connsiteY6" fmla="*/ 1269 h 10000"/>
                <a:gd name="connsiteX7" fmla="*/ 3204 w 10001"/>
                <a:gd name="connsiteY7" fmla="*/ 126 h 10000"/>
                <a:gd name="connsiteX8" fmla="*/ 6058 w 10001"/>
                <a:gd name="connsiteY8" fmla="*/ 329 h 10000"/>
                <a:gd name="connsiteX9" fmla="*/ 7299 w 10001"/>
                <a:gd name="connsiteY9" fmla="*/ 0 h 10000"/>
                <a:gd name="connsiteX10" fmla="*/ 8037 w 10001"/>
                <a:gd name="connsiteY10" fmla="*/ 1595 h 10000"/>
                <a:gd name="connsiteX11" fmla="*/ 9959 w 10001"/>
                <a:gd name="connsiteY11" fmla="*/ 5626 h 10000"/>
                <a:gd name="connsiteX12" fmla="*/ 8208 w 10001"/>
                <a:gd name="connsiteY12" fmla="*/ 8716 h 10000"/>
                <a:gd name="connsiteX13" fmla="*/ 7649 w 10001"/>
                <a:gd name="connsiteY13" fmla="*/ 9047 h 10000"/>
                <a:gd name="connsiteX0" fmla="*/ 7649 w 10001"/>
                <a:gd name="connsiteY0" fmla="*/ 9047 h 10000"/>
                <a:gd name="connsiteX1" fmla="*/ 3697 w 10001"/>
                <a:gd name="connsiteY1" fmla="*/ 9994 h 10000"/>
                <a:gd name="connsiteX2" fmla="*/ 2507 w 10001"/>
                <a:gd name="connsiteY2" fmla="*/ 8700 h 10000"/>
                <a:gd name="connsiteX3" fmla="*/ 1339 w 10001"/>
                <a:gd name="connsiteY3" fmla="*/ 7154 h 10000"/>
                <a:gd name="connsiteX4" fmla="*/ 48 w 10001"/>
                <a:gd name="connsiteY4" fmla="*/ 4951 h 10000"/>
                <a:gd name="connsiteX5" fmla="*/ 470 w 10001"/>
                <a:gd name="connsiteY5" fmla="*/ 3215 h 10000"/>
                <a:gd name="connsiteX6" fmla="*/ 2366 w 10001"/>
                <a:gd name="connsiteY6" fmla="*/ 1269 h 10000"/>
                <a:gd name="connsiteX7" fmla="*/ 3204 w 10001"/>
                <a:gd name="connsiteY7" fmla="*/ 126 h 10000"/>
                <a:gd name="connsiteX8" fmla="*/ 6058 w 10001"/>
                <a:gd name="connsiteY8" fmla="*/ 329 h 10000"/>
                <a:gd name="connsiteX9" fmla="*/ 7299 w 10001"/>
                <a:gd name="connsiteY9" fmla="*/ 0 h 10000"/>
                <a:gd name="connsiteX10" fmla="*/ 8037 w 10001"/>
                <a:gd name="connsiteY10" fmla="*/ 1595 h 10000"/>
                <a:gd name="connsiteX11" fmla="*/ 9959 w 10001"/>
                <a:gd name="connsiteY11" fmla="*/ 5626 h 10000"/>
                <a:gd name="connsiteX12" fmla="*/ 8208 w 10001"/>
                <a:gd name="connsiteY12" fmla="*/ 8716 h 10000"/>
                <a:gd name="connsiteX13" fmla="*/ 7649 w 10001"/>
                <a:gd name="connsiteY13" fmla="*/ 9047 h 10000"/>
                <a:gd name="connsiteX0" fmla="*/ 7649 w 10001"/>
                <a:gd name="connsiteY0" fmla="*/ 9047 h 10140"/>
                <a:gd name="connsiteX1" fmla="*/ 3697 w 10001"/>
                <a:gd name="connsiteY1" fmla="*/ 9994 h 10140"/>
                <a:gd name="connsiteX2" fmla="*/ 2580 w 10001"/>
                <a:gd name="connsiteY2" fmla="*/ 9833 h 10140"/>
                <a:gd name="connsiteX3" fmla="*/ 1339 w 10001"/>
                <a:gd name="connsiteY3" fmla="*/ 7154 h 10140"/>
                <a:gd name="connsiteX4" fmla="*/ 48 w 10001"/>
                <a:gd name="connsiteY4" fmla="*/ 4951 h 10140"/>
                <a:gd name="connsiteX5" fmla="*/ 470 w 10001"/>
                <a:gd name="connsiteY5" fmla="*/ 3215 h 10140"/>
                <a:gd name="connsiteX6" fmla="*/ 2366 w 10001"/>
                <a:gd name="connsiteY6" fmla="*/ 1269 h 10140"/>
                <a:gd name="connsiteX7" fmla="*/ 3204 w 10001"/>
                <a:gd name="connsiteY7" fmla="*/ 126 h 10140"/>
                <a:gd name="connsiteX8" fmla="*/ 6058 w 10001"/>
                <a:gd name="connsiteY8" fmla="*/ 329 h 10140"/>
                <a:gd name="connsiteX9" fmla="*/ 7299 w 10001"/>
                <a:gd name="connsiteY9" fmla="*/ 0 h 10140"/>
                <a:gd name="connsiteX10" fmla="*/ 8037 w 10001"/>
                <a:gd name="connsiteY10" fmla="*/ 1595 h 10140"/>
                <a:gd name="connsiteX11" fmla="*/ 9959 w 10001"/>
                <a:gd name="connsiteY11" fmla="*/ 5626 h 10140"/>
                <a:gd name="connsiteX12" fmla="*/ 8208 w 10001"/>
                <a:gd name="connsiteY12" fmla="*/ 8716 h 10140"/>
                <a:gd name="connsiteX13" fmla="*/ 7649 w 10001"/>
                <a:gd name="connsiteY13" fmla="*/ 9047 h 1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1" h="10140">
                  <a:moveTo>
                    <a:pt x="7649" y="9047"/>
                  </a:moveTo>
                  <a:cubicBezTo>
                    <a:pt x="6404" y="9726"/>
                    <a:pt x="4542" y="9863"/>
                    <a:pt x="3697" y="9994"/>
                  </a:cubicBezTo>
                  <a:cubicBezTo>
                    <a:pt x="2852" y="10125"/>
                    <a:pt x="2973" y="10306"/>
                    <a:pt x="2580" y="9833"/>
                  </a:cubicBezTo>
                  <a:cubicBezTo>
                    <a:pt x="2187" y="9360"/>
                    <a:pt x="1470" y="8038"/>
                    <a:pt x="1339" y="7154"/>
                  </a:cubicBezTo>
                  <a:cubicBezTo>
                    <a:pt x="1209" y="6271"/>
                    <a:pt x="218" y="5405"/>
                    <a:pt x="48" y="4951"/>
                  </a:cubicBezTo>
                  <a:cubicBezTo>
                    <a:pt x="-122" y="4498"/>
                    <a:pt x="187" y="3639"/>
                    <a:pt x="470" y="3215"/>
                  </a:cubicBezTo>
                  <a:cubicBezTo>
                    <a:pt x="839" y="2318"/>
                    <a:pt x="1601" y="1821"/>
                    <a:pt x="2366" y="1269"/>
                  </a:cubicBezTo>
                  <a:cubicBezTo>
                    <a:pt x="2735" y="1003"/>
                    <a:pt x="2589" y="283"/>
                    <a:pt x="3204" y="126"/>
                  </a:cubicBezTo>
                  <a:cubicBezTo>
                    <a:pt x="3819" y="-31"/>
                    <a:pt x="5375" y="349"/>
                    <a:pt x="6058" y="329"/>
                  </a:cubicBezTo>
                  <a:cubicBezTo>
                    <a:pt x="6740" y="308"/>
                    <a:pt x="6744" y="439"/>
                    <a:pt x="7299" y="0"/>
                  </a:cubicBezTo>
                  <a:cubicBezTo>
                    <a:pt x="7634" y="315"/>
                    <a:pt x="7594" y="658"/>
                    <a:pt x="8037" y="1595"/>
                  </a:cubicBezTo>
                  <a:cubicBezTo>
                    <a:pt x="8480" y="2533"/>
                    <a:pt x="10300" y="3704"/>
                    <a:pt x="9959" y="5626"/>
                  </a:cubicBezTo>
                  <a:cubicBezTo>
                    <a:pt x="9726" y="6919"/>
                    <a:pt x="9124" y="7945"/>
                    <a:pt x="8208" y="8716"/>
                  </a:cubicBezTo>
                  <a:cubicBezTo>
                    <a:pt x="8044" y="8858"/>
                    <a:pt x="7840" y="8953"/>
                    <a:pt x="7649" y="904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9" name="Freeform 15">
              <a:extLst>
                <a:ext uri="{FF2B5EF4-FFF2-40B4-BE49-F238E27FC236}">
                  <a16:creationId xmlns:a16="http://schemas.microsoft.com/office/drawing/2014/main" id="{7733DEF4-A694-4588-83E4-27E2AF691592}"/>
                </a:ext>
              </a:extLst>
            </p:cNvPr>
            <p:cNvSpPr>
              <a:spLocks/>
            </p:cNvSpPr>
            <p:nvPr/>
          </p:nvSpPr>
          <p:spPr bwMode="auto">
            <a:xfrm rot="17534118">
              <a:off x="6855163" y="7186641"/>
              <a:ext cx="110648" cy="112116"/>
            </a:xfrm>
            <a:custGeom>
              <a:avLst/>
              <a:gdLst>
                <a:gd name="T0" fmla="*/ 527 w 544"/>
                <a:gd name="T1" fmla="*/ 108 h 333"/>
                <a:gd name="T2" fmla="*/ 303 w 544"/>
                <a:gd name="T3" fmla="*/ 301 h 333"/>
                <a:gd name="T4" fmla="*/ 17 w 544"/>
                <a:gd name="T5" fmla="*/ 225 h 333"/>
                <a:gd name="T6" fmla="*/ 241 w 544"/>
                <a:gd name="T7" fmla="*/ 32 h 333"/>
                <a:gd name="T8" fmla="*/ 527 w 544"/>
                <a:gd name="T9" fmla="*/ 10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333">
                  <a:moveTo>
                    <a:pt x="527" y="108"/>
                  </a:moveTo>
                  <a:cubicBezTo>
                    <a:pt x="544" y="182"/>
                    <a:pt x="444" y="269"/>
                    <a:pt x="303" y="301"/>
                  </a:cubicBezTo>
                  <a:cubicBezTo>
                    <a:pt x="162" y="333"/>
                    <a:pt x="34" y="299"/>
                    <a:pt x="17" y="225"/>
                  </a:cubicBezTo>
                  <a:cubicBezTo>
                    <a:pt x="0" y="151"/>
                    <a:pt x="100" y="64"/>
                    <a:pt x="241" y="32"/>
                  </a:cubicBezTo>
                  <a:cubicBezTo>
                    <a:pt x="382" y="0"/>
                    <a:pt x="510" y="34"/>
                    <a:pt x="527" y="1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0" name="Freeform 10">
              <a:extLst>
                <a:ext uri="{FF2B5EF4-FFF2-40B4-BE49-F238E27FC236}">
                  <a16:creationId xmlns:a16="http://schemas.microsoft.com/office/drawing/2014/main" id="{271777E1-C5DA-41B0-AD16-B9D8BA3DCFF7}"/>
                </a:ext>
              </a:extLst>
            </p:cNvPr>
            <p:cNvSpPr>
              <a:spLocks/>
            </p:cNvSpPr>
            <p:nvPr/>
          </p:nvSpPr>
          <p:spPr bwMode="auto">
            <a:xfrm rot="9827417">
              <a:off x="6616367" y="7165039"/>
              <a:ext cx="236095" cy="253239"/>
            </a:xfrm>
            <a:custGeom>
              <a:avLst/>
              <a:gdLst>
                <a:gd name="T0" fmla="*/ 432 w 775"/>
                <a:gd name="T1" fmla="*/ 653 h 655"/>
                <a:gd name="T2" fmla="*/ 147 w 775"/>
                <a:gd name="T3" fmla="*/ 575 h 655"/>
                <a:gd name="T4" fmla="*/ 17 w 775"/>
                <a:gd name="T5" fmla="*/ 427 h 655"/>
                <a:gd name="T6" fmla="*/ 9 w 775"/>
                <a:gd name="T7" fmla="*/ 286 h 655"/>
                <a:gd name="T8" fmla="*/ 131 w 775"/>
                <a:gd name="T9" fmla="*/ 86 h 655"/>
                <a:gd name="T10" fmla="*/ 302 w 775"/>
                <a:gd name="T11" fmla="*/ 13 h 655"/>
                <a:gd name="T12" fmla="*/ 398 w 775"/>
                <a:gd name="T13" fmla="*/ 2 h 655"/>
                <a:gd name="T14" fmla="*/ 594 w 775"/>
                <a:gd name="T15" fmla="*/ 71 h 655"/>
                <a:gd name="T16" fmla="*/ 723 w 775"/>
                <a:gd name="T17" fmla="*/ 219 h 655"/>
                <a:gd name="T18" fmla="*/ 681 w 775"/>
                <a:gd name="T19" fmla="*/ 535 h 655"/>
                <a:gd name="T20" fmla="*/ 478 w 775"/>
                <a:gd name="T21" fmla="*/ 653 h 655"/>
                <a:gd name="T22" fmla="*/ 432 w 775"/>
                <a:gd name="T23" fmla="*/ 653 h 655"/>
                <a:gd name="connsiteX0" fmla="*/ 3297 w 9672"/>
                <a:gd name="connsiteY0" fmla="*/ 11447 h 11447"/>
                <a:gd name="connsiteX1" fmla="*/ 1855 w 9672"/>
                <a:gd name="connsiteY1" fmla="*/ 8753 h 11447"/>
                <a:gd name="connsiteX2" fmla="*/ 177 w 9672"/>
                <a:gd name="connsiteY2" fmla="*/ 6493 h 11447"/>
                <a:gd name="connsiteX3" fmla="*/ 74 w 9672"/>
                <a:gd name="connsiteY3" fmla="*/ 4340 h 11447"/>
                <a:gd name="connsiteX4" fmla="*/ 1648 w 9672"/>
                <a:gd name="connsiteY4" fmla="*/ 1287 h 11447"/>
                <a:gd name="connsiteX5" fmla="*/ 3855 w 9672"/>
                <a:gd name="connsiteY5" fmla="*/ 172 h 11447"/>
                <a:gd name="connsiteX6" fmla="*/ 5093 w 9672"/>
                <a:gd name="connsiteY6" fmla="*/ 5 h 11447"/>
                <a:gd name="connsiteX7" fmla="*/ 7623 w 9672"/>
                <a:gd name="connsiteY7" fmla="*/ 1058 h 11447"/>
                <a:gd name="connsiteX8" fmla="*/ 9287 w 9672"/>
                <a:gd name="connsiteY8" fmla="*/ 3318 h 11447"/>
                <a:gd name="connsiteX9" fmla="*/ 8745 w 9672"/>
                <a:gd name="connsiteY9" fmla="*/ 8142 h 11447"/>
                <a:gd name="connsiteX10" fmla="*/ 6126 w 9672"/>
                <a:gd name="connsiteY10" fmla="*/ 9943 h 11447"/>
                <a:gd name="connsiteX11" fmla="*/ 3297 w 9672"/>
                <a:gd name="connsiteY11" fmla="*/ 11447 h 11447"/>
                <a:gd name="connsiteX0" fmla="*/ 3408 w 9722"/>
                <a:gd name="connsiteY0" fmla="*/ 10365 h 10365"/>
                <a:gd name="connsiteX1" fmla="*/ 1917 w 9722"/>
                <a:gd name="connsiteY1" fmla="*/ 8012 h 10365"/>
                <a:gd name="connsiteX2" fmla="*/ 182 w 9722"/>
                <a:gd name="connsiteY2" fmla="*/ 6037 h 10365"/>
                <a:gd name="connsiteX3" fmla="*/ 76 w 9722"/>
                <a:gd name="connsiteY3" fmla="*/ 4156 h 10365"/>
                <a:gd name="connsiteX4" fmla="*/ 1703 w 9722"/>
                <a:gd name="connsiteY4" fmla="*/ 1489 h 10365"/>
                <a:gd name="connsiteX5" fmla="*/ 3985 w 9722"/>
                <a:gd name="connsiteY5" fmla="*/ 515 h 10365"/>
                <a:gd name="connsiteX6" fmla="*/ 5265 w 9722"/>
                <a:gd name="connsiteY6" fmla="*/ 369 h 10365"/>
                <a:gd name="connsiteX7" fmla="*/ 8805 w 9722"/>
                <a:gd name="connsiteY7" fmla="*/ 224 h 10365"/>
                <a:gd name="connsiteX8" fmla="*/ 9601 w 9722"/>
                <a:gd name="connsiteY8" fmla="*/ 3264 h 10365"/>
                <a:gd name="connsiteX9" fmla="*/ 9041 w 9722"/>
                <a:gd name="connsiteY9" fmla="*/ 7478 h 10365"/>
                <a:gd name="connsiteX10" fmla="*/ 6333 w 9722"/>
                <a:gd name="connsiteY10" fmla="*/ 9051 h 10365"/>
                <a:gd name="connsiteX11" fmla="*/ 3408 w 9722"/>
                <a:gd name="connsiteY11" fmla="*/ 10365 h 10365"/>
                <a:gd name="connsiteX0" fmla="*/ 3505 w 10000"/>
                <a:gd name="connsiteY0" fmla="*/ 9921 h 9921"/>
                <a:gd name="connsiteX1" fmla="*/ 1972 w 10000"/>
                <a:gd name="connsiteY1" fmla="*/ 7651 h 9921"/>
                <a:gd name="connsiteX2" fmla="*/ 187 w 10000"/>
                <a:gd name="connsiteY2" fmla="*/ 5745 h 9921"/>
                <a:gd name="connsiteX3" fmla="*/ 78 w 10000"/>
                <a:gd name="connsiteY3" fmla="*/ 3931 h 9921"/>
                <a:gd name="connsiteX4" fmla="*/ 1752 w 10000"/>
                <a:gd name="connsiteY4" fmla="*/ 1358 h 9921"/>
                <a:gd name="connsiteX5" fmla="*/ 4099 w 10000"/>
                <a:gd name="connsiteY5" fmla="*/ 418 h 9921"/>
                <a:gd name="connsiteX6" fmla="*/ 5416 w 10000"/>
                <a:gd name="connsiteY6" fmla="*/ 277 h 9921"/>
                <a:gd name="connsiteX7" fmla="*/ 9057 w 10000"/>
                <a:gd name="connsiteY7" fmla="*/ 137 h 9921"/>
                <a:gd name="connsiteX8" fmla="*/ 9876 w 10000"/>
                <a:gd name="connsiteY8" fmla="*/ 3070 h 9921"/>
                <a:gd name="connsiteX9" fmla="*/ 9300 w 10000"/>
                <a:gd name="connsiteY9" fmla="*/ 7136 h 9921"/>
                <a:gd name="connsiteX10" fmla="*/ 6514 w 10000"/>
                <a:gd name="connsiteY10" fmla="*/ 8653 h 9921"/>
                <a:gd name="connsiteX11" fmla="*/ 3505 w 10000"/>
                <a:gd name="connsiteY11" fmla="*/ 9921 h 9921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1752 w 10003"/>
                <a:gd name="connsiteY4" fmla="*/ 1501 h 10132"/>
                <a:gd name="connsiteX5" fmla="*/ 4099 w 10003"/>
                <a:gd name="connsiteY5" fmla="*/ 553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553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553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5416 w 10003"/>
                <a:gd name="connsiteY6" fmla="*/ 411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6476 w 10003"/>
                <a:gd name="connsiteY6" fmla="*/ 549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  <a:gd name="connsiteX0" fmla="*/ 3505 w 10003"/>
                <a:gd name="connsiteY0" fmla="*/ 10132 h 10132"/>
                <a:gd name="connsiteX1" fmla="*/ 1972 w 10003"/>
                <a:gd name="connsiteY1" fmla="*/ 7844 h 10132"/>
                <a:gd name="connsiteX2" fmla="*/ 187 w 10003"/>
                <a:gd name="connsiteY2" fmla="*/ 5923 h 10132"/>
                <a:gd name="connsiteX3" fmla="*/ 78 w 10003"/>
                <a:gd name="connsiteY3" fmla="*/ 4094 h 10132"/>
                <a:gd name="connsiteX4" fmla="*/ 2739 w 10003"/>
                <a:gd name="connsiteY4" fmla="*/ 2226 h 10132"/>
                <a:gd name="connsiteX5" fmla="*/ 4099 w 10003"/>
                <a:gd name="connsiteY5" fmla="*/ 346 h 10132"/>
                <a:gd name="connsiteX6" fmla="*/ 6476 w 10003"/>
                <a:gd name="connsiteY6" fmla="*/ 549 h 10132"/>
                <a:gd name="connsiteX7" fmla="*/ 9020 w 10003"/>
                <a:gd name="connsiteY7" fmla="*/ 132 h 10132"/>
                <a:gd name="connsiteX8" fmla="*/ 9876 w 10003"/>
                <a:gd name="connsiteY8" fmla="*/ 3226 h 10132"/>
                <a:gd name="connsiteX9" fmla="*/ 9300 w 10003"/>
                <a:gd name="connsiteY9" fmla="*/ 7325 h 10132"/>
                <a:gd name="connsiteX10" fmla="*/ 6514 w 10003"/>
                <a:gd name="connsiteY10" fmla="*/ 8854 h 10132"/>
                <a:gd name="connsiteX11" fmla="*/ 3505 w 10003"/>
                <a:gd name="connsiteY11" fmla="*/ 10132 h 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3" h="10132">
                  <a:moveTo>
                    <a:pt x="3505" y="10132"/>
                  </a:moveTo>
                  <a:cubicBezTo>
                    <a:pt x="2120" y="10094"/>
                    <a:pt x="2525" y="8544"/>
                    <a:pt x="1972" y="7844"/>
                  </a:cubicBezTo>
                  <a:cubicBezTo>
                    <a:pt x="1418" y="7141"/>
                    <a:pt x="503" y="6793"/>
                    <a:pt x="187" y="5923"/>
                  </a:cubicBezTo>
                  <a:cubicBezTo>
                    <a:pt x="-32" y="5314"/>
                    <a:pt x="-45" y="4717"/>
                    <a:pt x="78" y="4094"/>
                  </a:cubicBezTo>
                  <a:cubicBezTo>
                    <a:pt x="284" y="3019"/>
                    <a:pt x="1834" y="2874"/>
                    <a:pt x="2739" y="2226"/>
                  </a:cubicBezTo>
                  <a:cubicBezTo>
                    <a:pt x="3023" y="-627"/>
                    <a:pt x="3037" y="522"/>
                    <a:pt x="4099" y="346"/>
                  </a:cubicBezTo>
                  <a:cubicBezTo>
                    <a:pt x="4772" y="234"/>
                    <a:pt x="5656" y="585"/>
                    <a:pt x="6476" y="549"/>
                  </a:cubicBezTo>
                  <a:cubicBezTo>
                    <a:pt x="7296" y="513"/>
                    <a:pt x="8453" y="-314"/>
                    <a:pt x="9020" y="132"/>
                  </a:cubicBezTo>
                  <a:cubicBezTo>
                    <a:pt x="9587" y="578"/>
                    <a:pt x="9829" y="2027"/>
                    <a:pt x="9876" y="3226"/>
                  </a:cubicBezTo>
                  <a:cubicBezTo>
                    <a:pt x="9923" y="4425"/>
                    <a:pt x="10356" y="6066"/>
                    <a:pt x="9300" y="7325"/>
                  </a:cubicBezTo>
                  <a:cubicBezTo>
                    <a:pt x="8586" y="8181"/>
                    <a:pt x="7639" y="8686"/>
                    <a:pt x="6514" y="8854"/>
                  </a:cubicBezTo>
                  <a:cubicBezTo>
                    <a:pt x="6307" y="8880"/>
                    <a:pt x="3711" y="10132"/>
                    <a:pt x="3505" y="1013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1" name="Oval 11">
              <a:extLst>
                <a:ext uri="{FF2B5EF4-FFF2-40B4-BE49-F238E27FC236}">
                  <a16:creationId xmlns:a16="http://schemas.microsoft.com/office/drawing/2014/main" id="{4FA6626A-2789-4F88-AFF5-47F67BA956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27417">
              <a:off x="6719917" y="7224573"/>
              <a:ext cx="59851" cy="600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2" name="Oval 11">
              <a:extLst>
                <a:ext uri="{FF2B5EF4-FFF2-40B4-BE49-F238E27FC236}">
                  <a16:creationId xmlns:a16="http://schemas.microsoft.com/office/drawing/2014/main" id="{075D28F7-4785-474B-BD5E-481026228E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18197">
              <a:off x="6549200" y="7383629"/>
              <a:ext cx="59851" cy="600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7898D9D-0486-448A-9D27-01A031062B83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6164313" y="2580312"/>
            <a:ext cx="320363" cy="15240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E5C3F8F3-299D-49FD-8C74-5E03CA0B4CFE}"/>
              </a:ext>
            </a:extLst>
          </p:cNvPr>
          <p:cNvSpPr txBox="1"/>
          <p:nvPr/>
        </p:nvSpPr>
        <p:spPr bwMode="gray">
          <a:xfrm>
            <a:off x="6308550" y="5464603"/>
            <a:ext cx="97898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03291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Blood vessels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DC2930DD-EC89-48D2-8FE0-F52E5879BD98}"/>
              </a:ext>
            </a:extLst>
          </p:cNvPr>
          <p:cNvCxnSpPr>
            <a:cxnSpLocks/>
            <a:endCxn id="213" idx="1"/>
          </p:cNvCxnSpPr>
          <p:nvPr/>
        </p:nvCxnSpPr>
        <p:spPr>
          <a:xfrm flipV="1">
            <a:off x="5988187" y="5549242"/>
            <a:ext cx="320363" cy="15240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3660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9ED363-E2AD-220C-4269-F8B80E00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D1A816-93CF-87F7-55FA-C9E93B6E6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542208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1252B1-FC64-784A-4A30-8B9D8998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5833AA-7175-6608-4DDC-E9AC59906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248472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193BE6-476E-3004-B3D7-B437670D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1BB5-A332-9C01-DFC7-07446B5C6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501791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EC56A3-5C11-5B01-43D4-1EA1F28D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D94F61-3ADC-AF58-700C-77DBBEF30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229395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E8CEAC-770C-E75A-C92C-42C57051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EAAC3BE-4545-742A-2D14-A71402602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78452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CFD6B-86FB-115E-E072-7EA3DB85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D68A8A-981B-A7D2-9140-DD07641A5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749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2A042A-C40D-29E1-23BE-0C3E6710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1977"/>
            <a:ext cx="10944225" cy="58477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/>
              <a:t>ESMO guidelines recommend 1L anti-EGFR agent + CT* and 2L </a:t>
            </a:r>
            <a:br>
              <a:rPr lang="en-GB" sz="2000" b="1" dirty="0"/>
            </a:br>
            <a:r>
              <a:rPr lang="en-GB" sz="2000" b="1" dirty="0"/>
              <a:t>anti-angiogenic agent + CT</a:t>
            </a:r>
            <a:r>
              <a:rPr lang="en-GB" sz="2000" b="1" baseline="30000" dirty="0"/>
              <a:t> </a:t>
            </a:r>
            <a:r>
              <a:rPr lang="en-GB" sz="2000" b="1" dirty="0"/>
              <a:t>for patients with LS </a:t>
            </a:r>
            <a:r>
              <a:rPr lang="en-GB" sz="2000" b="1" i="1" dirty="0"/>
              <a:t>RAS</a:t>
            </a:r>
            <a:r>
              <a:rPr lang="en-GB" sz="2000" b="1" dirty="0"/>
              <a:t> </a:t>
            </a:r>
            <a:r>
              <a:rPr lang="en-GB" sz="2000" b="1" dirty="0" err="1"/>
              <a:t>wt</a:t>
            </a:r>
            <a:r>
              <a:rPr lang="en-GB" sz="2000" b="1" dirty="0"/>
              <a:t> mCRC</a:t>
            </a:r>
            <a:r>
              <a:rPr lang="en-GB" sz="2000" b="1" baseline="30000" dirty="0"/>
              <a:t>1</a:t>
            </a:r>
            <a:endParaRPr lang="en-GB" sz="20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63CE4-4B77-297B-3524-84F263C681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2000" y="6012396"/>
            <a:ext cx="8718972" cy="5847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*FOLFOX or FOLFIRI; †CAPOX, FOLFOX, FOLFIRI, FOLFOXIRI; ‡bevacizumab + fluoropyrimidine + oxaliplatin or irinotecan, irinotecan combination or monotherapy, FOLFOX or CAPOX, aflibercept or ramucirumab + FOLFIRI.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CT, chemotherapy; RS, right-sided.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Cervantes A, et al. Ann Oncol 2023;34:10–32; 2.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Arnold D, et al. Ann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Oncol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2017:28;1713–1729.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9C2F9FE-370D-8004-1F2E-E803AA2369F4}"/>
              </a:ext>
            </a:extLst>
          </p:cNvPr>
          <p:cNvGraphicFramePr>
            <a:graphicFrameLocks noGrp="1"/>
          </p:cNvGraphicFramePr>
          <p:nvPr/>
        </p:nvGraphicFramePr>
        <p:xfrm>
          <a:off x="1772518" y="2276872"/>
          <a:ext cx="8784976" cy="329450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458722445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1778499096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3962262065"/>
                    </a:ext>
                  </a:extLst>
                </a:gridCol>
              </a:tblGrid>
              <a:tr h="358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1L</a:t>
                      </a:r>
                    </a:p>
                  </a:txBody>
                  <a:tcPr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2L</a:t>
                      </a:r>
                    </a:p>
                  </a:txBody>
                  <a:tcPr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738559"/>
                  </a:ext>
                </a:extLst>
              </a:tr>
              <a:tr h="1696180">
                <a:tc>
                  <a:txBody>
                    <a:bodyPr/>
                    <a:lstStyle/>
                    <a:p>
                      <a:r>
                        <a:rPr lang="en-GB" sz="1600" b="1" dirty="0"/>
                        <a:t>LS</a:t>
                      </a:r>
                    </a:p>
                  </a:txBody>
                  <a:tcPr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Anti-EGFR agent (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cetuximab</a:t>
                      </a:r>
                      <a:r>
                        <a:rPr lang="en-GB" sz="1400" b="1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GB" sz="1400" dirty="0"/>
                        <a:t>or panitumumab) + doublet CT*</a:t>
                      </a:r>
                    </a:p>
                  </a:txBody>
                  <a:tcPr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CT </a:t>
                      </a:r>
                      <a:r>
                        <a:rPr lang="en-GB" sz="1400" baseline="0" dirty="0"/>
                        <a:t>± a</a:t>
                      </a:r>
                      <a:r>
                        <a:rPr lang="en-GB" sz="1400" dirty="0"/>
                        <a:t>nti-angiogenic agent</a:t>
                      </a:r>
                      <a:r>
                        <a:rPr lang="en-GB" sz="1400" baseline="30000" dirty="0"/>
                        <a:t>‡</a:t>
                      </a:r>
                      <a:endParaRPr lang="en-GB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In patients who have not received 1L anti-EGFR agent: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Anti-EGFR agent (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cetuximab</a:t>
                      </a:r>
                      <a:r>
                        <a:rPr lang="en-GB" sz="1400" b="1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GB" sz="1400" dirty="0"/>
                        <a:t>or panitumumab) + FOLFIRI or irinotecan </a:t>
                      </a:r>
                    </a:p>
                  </a:txBody>
                  <a:tcPr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576955"/>
                  </a:ext>
                </a:extLst>
              </a:tr>
              <a:tr h="12395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/>
                        <a:t>RS</a:t>
                      </a:r>
                    </a:p>
                  </a:txBody>
                  <a:tcPr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/>
                        <a:t>Doublet/triplet CT</a:t>
                      </a:r>
                      <a:r>
                        <a:rPr lang="en-GB" sz="1400" baseline="30000" dirty="0"/>
                        <a:t>† </a:t>
                      </a:r>
                      <a:r>
                        <a:rPr lang="en-GB" sz="1400" baseline="0" dirty="0"/>
                        <a:t>±</a:t>
                      </a:r>
                      <a:r>
                        <a:rPr lang="en-GB" sz="1400" baseline="30000" dirty="0"/>
                        <a:t> </a:t>
                      </a:r>
                      <a:r>
                        <a:rPr lang="en-GB" sz="1400" dirty="0"/>
                        <a:t>bevacizumab</a:t>
                      </a:r>
                      <a:endParaRPr lang="en-GB" sz="1400" baseline="300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1" dirty="0"/>
                        <a:t>When cytoreduction is the goal: </a:t>
                      </a:r>
                      <a:br>
                        <a:rPr lang="en-GB" sz="1400" b="1" dirty="0"/>
                      </a:br>
                      <a:r>
                        <a:rPr lang="en-GB" sz="1400" dirty="0"/>
                        <a:t>Anti-EGFR agent (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cetuximab</a:t>
                      </a:r>
                      <a:r>
                        <a:rPr lang="en-GB" sz="1400" b="1" dirty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GB" sz="1400" dirty="0"/>
                        <a:t>or panitumumab) + doublet CT*</a:t>
                      </a:r>
                    </a:p>
                  </a:txBody>
                  <a:tcPr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CT </a:t>
                      </a:r>
                      <a:r>
                        <a:rPr lang="en-GB" sz="1400" baseline="0" dirty="0"/>
                        <a:t>± a</a:t>
                      </a:r>
                      <a:r>
                        <a:rPr lang="en-GB" sz="1400" dirty="0"/>
                        <a:t>nti-angiogenic agent</a:t>
                      </a:r>
                      <a:r>
                        <a:rPr lang="en-GB" sz="1400" baseline="30000" dirty="0"/>
                        <a:t>‡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41847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3A792F1-1B84-D068-53B5-E1390262521D}"/>
              </a:ext>
            </a:extLst>
          </p:cNvPr>
          <p:cNvSpPr txBox="1"/>
          <p:nvPr/>
        </p:nvSpPr>
        <p:spPr bwMode="gray">
          <a:xfrm>
            <a:off x="1805520" y="1556792"/>
            <a:ext cx="8718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6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33AB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Recommendations differ according to primary tumor location, because tumor location has been shown to influence outcomes to targeted agents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855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EB536D94-B6AE-406E-9ECF-C4DF544A87DA}"/>
              </a:ext>
            </a:extLst>
          </p:cNvPr>
          <p:cNvCxnSpPr>
            <a:cxnSpLocks/>
          </p:cNvCxnSpPr>
          <p:nvPr/>
        </p:nvCxnSpPr>
        <p:spPr>
          <a:xfrm>
            <a:off x="1270223" y="2085649"/>
            <a:ext cx="9666514" cy="0"/>
          </a:xfrm>
          <a:prstGeom prst="line">
            <a:avLst/>
          </a:prstGeom>
          <a:ln w="19050">
            <a:solidFill>
              <a:srgbClr val="0F6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29B1F914-93D1-2168-2944-7DD43617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A previous meta-analysis supported a sequence of 1L anti-EGFR agent + CT* followed by 2L anti-VEGF agent + CT*</a:t>
            </a:r>
            <a:r>
              <a:rPr lang="en-GB" sz="3600" baseline="30000" dirty="0"/>
              <a:t>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BA438-59EE-45A2-8F38-D0FF2FC5CD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72000" y="6380999"/>
            <a:ext cx="8718972" cy="21617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*CT =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irinotecan-based chemotherapy or 1L FOLFOX; †Cetuximab is indicated for use in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wt mCRC; cetuximab is not indicated for the treatment of patients with mCRC whose tumors have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mutations or for whom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RAS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tumor status is unknown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; †Patient numbers not reported.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CI, confidence interval; IV, interval variable; OS, overall survival; SE, standard error.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Wu C, et al. J Clin Med 2021;10:5166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DCF0CD4-B092-41DD-9EAB-27F044428EAA}"/>
              </a:ext>
            </a:extLst>
          </p:cNvPr>
          <p:cNvGrpSpPr/>
          <p:nvPr/>
        </p:nvGrpSpPr>
        <p:grpSpPr>
          <a:xfrm>
            <a:off x="1282098" y="2551602"/>
            <a:ext cx="5417343" cy="1540977"/>
            <a:chOff x="961901" y="3221948"/>
            <a:chExt cx="5417343" cy="1540977"/>
          </a:xfrm>
          <a:solidFill>
            <a:schemeClr val="bg1"/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5DB113C-E71E-414B-BF03-848AD29F509B}"/>
                </a:ext>
              </a:extLst>
            </p:cNvPr>
            <p:cNvSpPr/>
            <p:nvPr/>
          </p:nvSpPr>
          <p:spPr>
            <a:xfrm>
              <a:off x="961901" y="3221948"/>
              <a:ext cx="5417343" cy="2109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957AC02-F01C-4EF3-BACC-1E652CEE6D93}"/>
                </a:ext>
              </a:extLst>
            </p:cNvPr>
            <p:cNvSpPr/>
            <p:nvPr/>
          </p:nvSpPr>
          <p:spPr>
            <a:xfrm>
              <a:off x="961901" y="3665293"/>
              <a:ext cx="5417343" cy="2109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00D0A6B-E61A-4D86-9C40-891F5D239D3A}"/>
                </a:ext>
              </a:extLst>
            </p:cNvPr>
            <p:cNvSpPr/>
            <p:nvPr/>
          </p:nvSpPr>
          <p:spPr>
            <a:xfrm>
              <a:off x="961901" y="4108638"/>
              <a:ext cx="5417343" cy="2109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B3F1D71-E2B0-41BA-9657-1C665E14E59C}"/>
                </a:ext>
              </a:extLst>
            </p:cNvPr>
            <p:cNvSpPr/>
            <p:nvPr/>
          </p:nvSpPr>
          <p:spPr>
            <a:xfrm>
              <a:off x="961901" y="4551984"/>
              <a:ext cx="5417343" cy="2109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5667511-BD94-4211-8ED3-B1D4D9CCD47F}"/>
              </a:ext>
            </a:extLst>
          </p:cNvPr>
          <p:cNvGrpSpPr/>
          <p:nvPr/>
        </p:nvGrpSpPr>
        <p:grpSpPr>
          <a:xfrm>
            <a:off x="6938041" y="2548769"/>
            <a:ext cx="3761358" cy="1557020"/>
            <a:chOff x="6617844" y="3004439"/>
            <a:chExt cx="3761358" cy="1557020"/>
          </a:xfrm>
        </p:grpSpPr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9F100ED8-7AE3-4013-A3E1-61B97413090E}"/>
                </a:ext>
              </a:extLst>
            </p:cNvPr>
            <p:cNvSpPr/>
            <p:nvPr/>
          </p:nvSpPr>
          <p:spPr>
            <a:xfrm>
              <a:off x="6617844" y="4466716"/>
              <a:ext cx="3761358" cy="94742"/>
            </a:xfrm>
            <a:custGeom>
              <a:avLst/>
              <a:gdLst>
                <a:gd name="connsiteX0" fmla="*/ 0 w 3761358"/>
                <a:gd name="connsiteY0" fmla="*/ 94742 h 94742"/>
                <a:gd name="connsiteX1" fmla="*/ 0 w 3761358"/>
                <a:gd name="connsiteY1" fmla="*/ 0 h 94742"/>
                <a:gd name="connsiteX2" fmla="*/ 3761359 w 3761358"/>
                <a:gd name="connsiteY2" fmla="*/ 0 h 94742"/>
                <a:gd name="connsiteX3" fmla="*/ 3761359 w 3761358"/>
                <a:gd name="connsiteY3" fmla="*/ 94742 h 9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1358" h="94742">
                  <a:moveTo>
                    <a:pt x="0" y="94742"/>
                  </a:moveTo>
                  <a:lnTo>
                    <a:pt x="0" y="0"/>
                  </a:lnTo>
                  <a:lnTo>
                    <a:pt x="3761359" y="0"/>
                  </a:lnTo>
                  <a:lnTo>
                    <a:pt x="3761359" y="94742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D477FF7D-61C3-4D69-B281-E1D2E05B0A8C}"/>
                </a:ext>
              </a:extLst>
            </p:cNvPr>
            <p:cNvSpPr/>
            <p:nvPr/>
          </p:nvSpPr>
          <p:spPr>
            <a:xfrm>
              <a:off x="8498587" y="3004439"/>
              <a:ext cx="12700" cy="1557020"/>
            </a:xfrm>
            <a:custGeom>
              <a:avLst/>
              <a:gdLst>
                <a:gd name="connsiteX0" fmla="*/ 0 w 12700"/>
                <a:gd name="connsiteY0" fmla="*/ 0 h 1557020"/>
                <a:gd name="connsiteX1" fmla="*/ 0 w 12700"/>
                <a:gd name="connsiteY1" fmla="*/ 1557020 h 155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1557020">
                  <a:moveTo>
                    <a:pt x="0" y="0"/>
                  </a:moveTo>
                  <a:lnTo>
                    <a:pt x="0" y="1557020"/>
                  </a:lnTo>
                </a:path>
              </a:pathLst>
            </a:custGeom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CA77E236-2266-4DCB-B9B0-48020565B1CA}"/>
                </a:ext>
              </a:extLst>
            </p:cNvPr>
            <p:cNvSpPr/>
            <p:nvPr/>
          </p:nvSpPr>
          <p:spPr>
            <a:xfrm>
              <a:off x="7547357" y="4466717"/>
              <a:ext cx="12700" cy="94742"/>
            </a:xfrm>
            <a:custGeom>
              <a:avLst/>
              <a:gdLst>
                <a:gd name="connsiteX0" fmla="*/ 0 w 12700"/>
                <a:gd name="connsiteY0" fmla="*/ 94742 h 94742"/>
                <a:gd name="connsiteX1" fmla="*/ 0 w 12700"/>
                <a:gd name="connsiteY1" fmla="*/ 0 h 9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94742">
                  <a:moveTo>
                    <a:pt x="0" y="9474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28B6F328-ED49-4515-BAE8-A907BBEFE413}"/>
                </a:ext>
              </a:extLst>
            </p:cNvPr>
            <p:cNvSpPr/>
            <p:nvPr/>
          </p:nvSpPr>
          <p:spPr>
            <a:xfrm>
              <a:off x="9430259" y="4466717"/>
              <a:ext cx="12700" cy="94742"/>
            </a:xfrm>
            <a:custGeom>
              <a:avLst/>
              <a:gdLst>
                <a:gd name="connsiteX0" fmla="*/ 0 w 12700"/>
                <a:gd name="connsiteY0" fmla="*/ 94742 h 94742"/>
                <a:gd name="connsiteX1" fmla="*/ 0 w 12700"/>
                <a:gd name="connsiteY1" fmla="*/ 0 h 94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94742">
                  <a:moveTo>
                    <a:pt x="0" y="9474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A6BF8F37-BE43-49D2-83FA-FDD2F59CCD2F}"/>
                </a:ext>
              </a:extLst>
            </p:cNvPr>
            <p:cNvSpPr/>
            <p:nvPr/>
          </p:nvSpPr>
          <p:spPr>
            <a:xfrm rot="8100000">
              <a:off x="8280655" y="4168510"/>
              <a:ext cx="107823" cy="107823"/>
            </a:xfrm>
            <a:custGeom>
              <a:avLst/>
              <a:gdLst>
                <a:gd name="connsiteX0" fmla="*/ 0 w 107823"/>
                <a:gd name="connsiteY0" fmla="*/ 0 h 107823"/>
                <a:gd name="connsiteX1" fmla="*/ 107823 w 107823"/>
                <a:gd name="connsiteY1" fmla="*/ 0 h 107823"/>
                <a:gd name="connsiteX2" fmla="*/ 107823 w 107823"/>
                <a:gd name="connsiteY2" fmla="*/ 107823 h 107823"/>
                <a:gd name="connsiteX3" fmla="*/ 0 w 107823"/>
                <a:gd name="connsiteY3" fmla="*/ 107823 h 10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823" h="107823">
                  <a:moveTo>
                    <a:pt x="0" y="0"/>
                  </a:moveTo>
                  <a:lnTo>
                    <a:pt x="107823" y="0"/>
                  </a:lnTo>
                  <a:lnTo>
                    <a:pt x="107823" y="107823"/>
                  </a:lnTo>
                  <a:lnTo>
                    <a:pt x="0" y="107823"/>
                  </a:lnTo>
                  <a:close/>
                </a:path>
              </a:pathLst>
            </a:custGeom>
            <a:solidFill>
              <a:srgbClr val="EB3C9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BD020FF0-A539-405A-BDF9-16DFFF71F0B3}"/>
                </a:ext>
              </a:extLst>
            </p:cNvPr>
            <p:cNvSpPr/>
            <p:nvPr/>
          </p:nvSpPr>
          <p:spPr>
            <a:xfrm>
              <a:off x="8127239" y="3998214"/>
              <a:ext cx="377697" cy="12700"/>
            </a:xfrm>
            <a:custGeom>
              <a:avLst/>
              <a:gdLst>
                <a:gd name="connsiteX0" fmla="*/ 0 w 377697"/>
                <a:gd name="connsiteY0" fmla="*/ 0 h 12700"/>
                <a:gd name="connsiteX1" fmla="*/ 377698 w 377697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7697" h="12700">
                  <a:moveTo>
                    <a:pt x="0" y="0"/>
                  </a:moveTo>
                  <a:lnTo>
                    <a:pt x="377698" y="0"/>
                  </a:lnTo>
                </a:path>
              </a:pathLst>
            </a:custGeom>
            <a:ln w="127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1C75285A-69D9-4F85-929D-BA330526D3E4}"/>
                </a:ext>
              </a:extLst>
            </p:cNvPr>
            <p:cNvSpPr/>
            <p:nvPr/>
          </p:nvSpPr>
          <p:spPr>
            <a:xfrm>
              <a:off x="8040117" y="3557270"/>
              <a:ext cx="377570" cy="12700"/>
            </a:xfrm>
            <a:custGeom>
              <a:avLst/>
              <a:gdLst>
                <a:gd name="connsiteX0" fmla="*/ 0 w 377570"/>
                <a:gd name="connsiteY0" fmla="*/ 0 h 12700"/>
                <a:gd name="connsiteX1" fmla="*/ 377571 w 377570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7570" h="12700">
                  <a:moveTo>
                    <a:pt x="0" y="0"/>
                  </a:moveTo>
                  <a:lnTo>
                    <a:pt x="377571" y="0"/>
                  </a:lnTo>
                </a:path>
              </a:pathLst>
            </a:custGeom>
            <a:ln w="127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4C52BE7D-9805-40BC-9238-7F8A59F595E5}"/>
                </a:ext>
              </a:extLst>
            </p:cNvPr>
            <p:cNvSpPr/>
            <p:nvPr/>
          </p:nvSpPr>
          <p:spPr>
            <a:xfrm>
              <a:off x="8235316" y="3771138"/>
              <a:ext cx="208406" cy="12700"/>
            </a:xfrm>
            <a:custGeom>
              <a:avLst/>
              <a:gdLst>
                <a:gd name="connsiteX0" fmla="*/ 0 w 208406"/>
                <a:gd name="connsiteY0" fmla="*/ 0 h 12700"/>
                <a:gd name="connsiteX1" fmla="*/ 208407 w 208406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8406" h="12700">
                  <a:moveTo>
                    <a:pt x="0" y="0"/>
                  </a:moveTo>
                  <a:lnTo>
                    <a:pt x="208407" y="0"/>
                  </a:lnTo>
                </a:path>
              </a:pathLst>
            </a:custGeom>
            <a:ln w="127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D06CB7D9-6D13-4EA7-8C6C-FDDC10921642}"/>
                </a:ext>
              </a:extLst>
            </p:cNvPr>
            <p:cNvSpPr/>
            <p:nvPr/>
          </p:nvSpPr>
          <p:spPr>
            <a:xfrm>
              <a:off x="8290180" y="3729354"/>
              <a:ext cx="123190" cy="95250"/>
            </a:xfrm>
            <a:custGeom>
              <a:avLst/>
              <a:gdLst>
                <a:gd name="connsiteX0" fmla="*/ 0 w 123190"/>
                <a:gd name="connsiteY0" fmla="*/ 0 h 95250"/>
                <a:gd name="connsiteX1" fmla="*/ 123190 w 123190"/>
                <a:gd name="connsiteY1" fmla="*/ 0 h 95250"/>
                <a:gd name="connsiteX2" fmla="*/ 123190 w 123190"/>
                <a:gd name="connsiteY2" fmla="*/ 95250 h 95250"/>
                <a:gd name="connsiteX3" fmla="*/ 0 w 123190"/>
                <a:gd name="connsiteY3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90" h="95250">
                  <a:moveTo>
                    <a:pt x="0" y="0"/>
                  </a:moveTo>
                  <a:lnTo>
                    <a:pt x="123190" y="0"/>
                  </a:lnTo>
                  <a:lnTo>
                    <a:pt x="123190" y="95250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85587E72-D2A5-40A7-8A9B-121DDEF50DEC}"/>
                </a:ext>
              </a:extLst>
            </p:cNvPr>
            <p:cNvSpPr/>
            <p:nvPr/>
          </p:nvSpPr>
          <p:spPr>
            <a:xfrm>
              <a:off x="8290180" y="3972179"/>
              <a:ext cx="44450" cy="50800"/>
            </a:xfrm>
            <a:custGeom>
              <a:avLst/>
              <a:gdLst>
                <a:gd name="connsiteX0" fmla="*/ 0 w 44450"/>
                <a:gd name="connsiteY0" fmla="*/ 0 h 50800"/>
                <a:gd name="connsiteX1" fmla="*/ 44450 w 44450"/>
                <a:gd name="connsiteY1" fmla="*/ 0 h 50800"/>
                <a:gd name="connsiteX2" fmla="*/ 44450 w 44450"/>
                <a:gd name="connsiteY2" fmla="*/ 50800 h 50800"/>
                <a:gd name="connsiteX3" fmla="*/ 0 w 4445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" h="50800">
                  <a:moveTo>
                    <a:pt x="0" y="0"/>
                  </a:moveTo>
                  <a:lnTo>
                    <a:pt x="44450" y="0"/>
                  </a:lnTo>
                  <a:lnTo>
                    <a:pt x="4445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E4058F8B-45C7-489E-A289-6D3D58E52578}"/>
                </a:ext>
              </a:extLst>
            </p:cNvPr>
            <p:cNvSpPr/>
            <p:nvPr/>
          </p:nvSpPr>
          <p:spPr>
            <a:xfrm>
              <a:off x="8204582" y="3527933"/>
              <a:ext cx="52704" cy="50800"/>
            </a:xfrm>
            <a:custGeom>
              <a:avLst/>
              <a:gdLst>
                <a:gd name="connsiteX0" fmla="*/ 0 w 52704"/>
                <a:gd name="connsiteY0" fmla="*/ 0 h 50800"/>
                <a:gd name="connsiteX1" fmla="*/ 52706 w 52704"/>
                <a:gd name="connsiteY1" fmla="*/ 0 h 50800"/>
                <a:gd name="connsiteX2" fmla="*/ 52706 w 52704"/>
                <a:gd name="connsiteY2" fmla="*/ 50800 h 50800"/>
                <a:gd name="connsiteX3" fmla="*/ 0 w 52704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04" h="50800">
                  <a:moveTo>
                    <a:pt x="0" y="0"/>
                  </a:moveTo>
                  <a:lnTo>
                    <a:pt x="52706" y="0"/>
                  </a:lnTo>
                  <a:lnTo>
                    <a:pt x="52706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A1886CFB-0033-4807-A0AD-E5FF550D78B4}"/>
                </a:ext>
              </a:extLst>
            </p:cNvPr>
            <p:cNvSpPr/>
            <p:nvPr/>
          </p:nvSpPr>
          <p:spPr>
            <a:xfrm>
              <a:off x="8276972" y="3111754"/>
              <a:ext cx="322452" cy="12700"/>
            </a:xfrm>
            <a:custGeom>
              <a:avLst/>
              <a:gdLst>
                <a:gd name="connsiteX0" fmla="*/ 0 w 322452"/>
                <a:gd name="connsiteY0" fmla="*/ 0 h 12700"/>
                <a:gd name="connsiteX1" fmla="*/ 322453 w 322452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2452" h="12700">
                  <a:moveTo>
                    <a:pt x="0" y="0"/>
                  </a:moveTo>
                  <a:lnTo>
                    <a:pt x="322453" y="0"/>
                  </a:lnTo>
                </a:path>
              </a:pathLst>
            </a:custGeom>
            <a:ln w="127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9" name="Freeform 39">
              <a:extLst>
                <a:ext uri="{FF2B5EF4-FFF2-40B4-BE49-F238E27FC236}">
                  <a16:creationId xmlns:a16="http://schemas.microsoft.com/office/drawing/2014/main" id="{8C9E2EA8-DDE2-4ED9-93DA-A295E2E550E5}"/>
                </a:ext>
              </a:extLst>
            </p:cNvPr>
            <p:cNvSpPr/>
            <p:nvPr/>
          </p:nvSpPr>
          <p:spPr>
            <a:xfrm>
              <a:off x="8413370" y="3072257"/>
              <a:ext cx="57784" cy="76200"/>
            </a:xfrm>
            <a:custGeom>
              <a:avLst/>
              <a:gdLst>
                <a:gd name="connsiteX0" fmla="*/ 0 w 57784"/>
                <a:gd name="connsiteY0" fmla="*/ 0 h 76200"/>
                <a:gd name="connsiteX1" fmla="*/ 57784 w 57784"/>
                <a:gd name="connsiteY1" fmla="*/ 0 h 76200"/>
                <a:gd name="connsiteX2" fmla="*/ 57784 w 57784"/>
                <a:gd name="connsiteY2" fmla="*/ 76200 h 76200"/>
                <a:gd name="connsiteX3" fmla="*/ 0 w 57784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84" h="76200">
                  <a:moveTo>
                    <a:pt x="0" y="0"/>
                  </a:moveTo>
                  <a:lnTo>
                    <a:pt x="57784" y="0"/>
                  </a:lnTo>
                  <a:lnTo>
                    <a:pt x="57784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FAC71AE6-8DA9-4930-9532-B6BB096DF5CF}"/>
              </a:ext>
            </a:extLst>
          </p:cNvPr>
          <p:cNvSpPr txBox="1"/>
          <p:nvPr/>
        </p:nvSpPr>
        <p:spPr>
          <a:xfrm>
            <a:off x="2288552" y="1556792"/>
            <a:ext cx="761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 analysis of retrospective studies in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wt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mCRC: OS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45DD6C6-AE03-4A03-BBCC-73C21AF4F857}"/>
              </a:ext>
            </a:extLst>
          </p:cNvPr>
          <p:cNvSpPr txBox="1"/>
          <p:nvPr/>
        </p:nvSpPr>
        <p:spPr>
          <a:xfrm>
            <a:off x="5285986" y="2082638"/>
            <a:ext cx="1413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Hazard ratio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F3D4583-8D34-4326-B505-91F3C2BF3C5C}"/>
              </a:ext>
            </a:extLst>
          </p:cNvPr>
          <p:cNvSpPr txBox="1"/>
          <p:nvPr/>
        </p:nvSpPr>
        <p:spPr>
          <a:xfrm>
            <a:off x="8175422" y="2082638"/>
            <a:ext cx="1413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Hazard ratio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00159F9-FB65-4D5E-9E6D-49D0AAC0DAFC}"/>
              </a:ext>
            </a:extLst>
          </p:cNvPr>
          <p:cNvSpPr txBox="1"/>
          <p:nvPr/>
        </p:nvSpPr>
        <p:spPr>
          <a:xfrm>
            <a:off x="1232954" y="2311738"/>
            <a:ext cx="15530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or Subgroup</a:t>
            </a:r>
            <a:r>
              <a:rPr kumimoji="0" lang="en-US" sz="9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†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D9B9D87-5431-4B4D-8410-85A4429DE3C5}"/>
              </a:ext>
            </a:extLst>
          </p:cNvPr>
          <p:cNvSpPr txBox="1"/>
          <p:nvPr/>
        </p:nvSpPr>
        <p:spPr>
          <a:xfrm>
            <a:off x="2533302" y="2311738"/>
            <a:ext cx="1400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(hazard ratio)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780B5D3-8610-4D46-88F4-C87984873029}"/>
              </a:ext>
            </a:extLst>
          </p:cNvPr>
          <p:cNvSpPr txBox="1"/>
          <p:nvPr/>
        </p:nvSpPr>
        <p:spPr>
          <a:xfrm>
            <a:off x="3988097" y="2315585"/>
            <a:ext cx="3748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0E27B69-E5FF-4C67-B86C-DAFA39643649}"/>
              </a:ext>
            </a:extLst>
          </p:cNvPr>
          <p:cNvSpPr txBox="1"/>
          <p:nvPr/>
        </p:nvSpPr>
        <p:spPr>
          <a:xfrm>
            <a:off x="4550510" y="2315585"/>
            <a:ext cx="6838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Weight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6554C6C-AAD5-4164-A145-84381690C092}"/>
              </a:ext>
            </a:extLst>
          </p:cNvPr>
          <p:cNvSpPr txBox="1"/>
          <p:nvPr/>
        </p:nvSpPr>
        <p:spPr>
          <a:xfrm>
            <a:off x="5223064" y="2315585"/>
            <a:ext cx="162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 (random, 95% CI)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8326B8D-C501-4864-BB95-0731C6959701}"/>
              </a:ext>
            </a:extLst>
          </p:cNvPr>
          <p:cNvSpPr txBox="1"/>
          <p:nvPr/>
        </p:nvSpPr>
        <p:spPr>
          <a:xfrm>
            <a:off x="8067205" y="2315585"/>
            <a:ext cx="1629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 (random, 95% CI)</a:t>
            </a:r>
            <a:endParaRPr kumimoji="0" lang="en-US" sz="9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CF51475-C67F-4AFC-BA8F-F4ACA353E587}"/>
              </a:ext>
            </a:extLst>
          </p:cNvPr>
          <p:cNvSpPr txBox="1"/>
          <p:nvPr/>
        </p:nvSpPr>
        <p:spPr>
          <a:xfrm>
            <a:off x="1225798" y="2542710"/>
            <a:ext cx="1400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Buchler et al, 2019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7BC5A0C-6828-4751-9798-3C7A43FCC370}"/>
              </a:ext>
            </a:extLst>
          </p:cNvPr>
          <p:cNvSpPr txBox="1"/>
          <p:nvPr/>
        </p:nvSpPr>
        <p:spPr>
          <a:xfrm>
            <a:off x="1225798" y="2764100"/>
            <a:ext cx="1400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Deng et al, 2015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80ECB98-DD5E-4C3B-84F7-851955B68311}"/>
              </a:ext>
            </a:extLst>
          </p:cNvPr>
          <p:cNvSpPr txBox="1"/>
          <p:nvPr/>
        </p:nvSpPr>
        <p:spPr>
          <a:xfrm>
            <a:off x="1225798" y="2985490"/>
            <a:ext cx="1400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Hsu et al, 2019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A7446AD-9755-46AD-8DDE-C62845FCF970}"/>
              </a:ext>
            </a:extLst>
          </p:cNvPr>
          <p:cNvSpPr txBox="1"/>
          <p:nvPr/>
        </p:nvSpPr>
        <p:spPr>
          <a:xfrm>
            <a:off x="1225798" y="3206880"/>
            <a:ext cx="1400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Modest et al, 2015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F5252A7-26EC-42CF-9C17-5E6FB1EA4C57}"/>
              </a:ext>
            </a:extLst>
          </p:cNvPr>
          <p:cNvSpPr txBox="1"/>
          <p:nvPr/>
        </p:nvSpPr>
        <p:spPr>
          <a:xfrm>
            <a:off x="1225798" y="3428270"/>
            <a:ext cx="1400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Peeters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al, 2017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783493C-4830-454B-90B5-7CDC21B77773}"/>
              </a:ext>
            </a:extLst>
          </p:cNvPr>
          <p:cNvSpPr txBox="1"/>
          <p:nvPr/>
        </p:nvSpPr>
        <p:spPr>
          <a:xfrm>
            <a:off x="1225798" y="3657718"/>
            <a:ext cx="1400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(95% CI)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3C79132-3A8F-4945-9AE7-CD16B514C297}"/>
              </a:ext>
            </a:extLst>
          </p:cNvPr>
          <p:cNvSpPr txBox="1"/>
          <p:nvPr/>
        </p:nvSpPr>
        <p:spPr>
          <a:xfrm>
            <a:off x="1225798" y="3871050"/>
            <a:ext cx="3811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Heterogeneity: Tau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=0.00; Chi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=3.23, df=3 (p=0.36); I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=7%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B36E289-AC7C-4CD4-8C48-27B9B43DFA2F}"/>
              </a:ext>
            </a:extLst>
          </p:cNvPr>
          <p:cNvSpPr txBox="1"/>
          <p:nvPr/>
        </p:nvSpPr>
        <p:spPr>
          <a:xfrm>
            <a:off x="1225798" y="4092441"/>
            <a:ext cx="299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for overall effect: Z=3.94 (p&lt;0.0001)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A45F81E-6BFC-4F7A-99BF-154036940D4E}"/>
              </a:ext>
            </a:extLst>
          </p:cNvPr>
          <p:cNvSpPr txBox="1"/>
          <p:nvPr/>
        </p:nvSpPr>
        <p:spPr>
          <a:xfrm>
            <a:off x="2581628" y="2542710"/>
            <a:ext cx="1160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-0.1165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ADFD4DD-47D8-4AB4-AF57-4F6870A3EF50}"/>
              </a:ext>
            </a:extLst>
          </p:cNvPr>
          <p:cNvSpPr txBox="1"/>
          <p:nvPr/>
        </p:nvSpPr>
        <p:spPr>
          <a:xfrm>
            <a:off x="2591565" y="2764100"/>
            <a:ext cx="11410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1E14481-B018-4D26-86B6-0E7FBF2307AD}"/>
              </a:ext>
            </a:extLst>
          </p:cNvPr>
          <p:cNvSpPr txBox="1"/>
          <p:nvPr/>
        </p:nvSpPr>
        <p:spPr>
          <a:xfrm>
            <a:off x="2587946" y="2985490"/>
            <a:ext cx="1148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-0.6349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0202D59-C884-4A8F-A801-8A2604E303EC}"/>
              </a:ext>
            </a:extLst>
          </p:cNvPr>
          <p:cNvSpPr txBox="1"/>
          <p:nvPr/>
        </p:nvSpPr>
        <p:spPr>
          <a:xfrm>
            <a:off x="2558992" y="3206880"/>
            <a:ext cx="1206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-0.3567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CE4F8B6-A35E-43FF-8227-DD1FE0CE8207}"/>
              </a:ext>
            </a:extLst>
          </p:cNvPr>
          <p:cNvSpPr txBox="1"/>
          <p:nvPr/>
        </p:nvSpPr>
        <p:spPr>
          <a:xfrm>
            <a:off x="2555940" y="3428270"/>
            <a:ext cx="1212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-0.4308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F404AA3-6E58-4FC2-A878-E207EA9F9513}"/>
              </a:ext>
            </a:extLst>
          </p:cNvPr>
          <p:cNvSpPr txBox="1"/>
          <p:nvPr/>
        </p:nvSpPr>
        <p:spPr>
          <a:xfrm>
            <a:off x="5281981" y="2542710"/>
            <a:ext cx="1400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0.89 (0.61, 1.29)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7DEA96E-1F84-434B-8A08-04451515312F}"/>
              </a:ext>
            </a:extLst>
          </p:cNvPr>
          <p:cNvSpPr txBox="1"/>
          <p:nvPr/>
        </p:nvSpPr>
        <p:spPr>
          <a:xfrm>
            <a:off x="5281981" y="2764100"/>
            <a:ext cx="1400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estimable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912EEC8-449A-44AB-9F41-5F49B365D60F}"/>
              </a:ext>
            </a:extLst>
          </p:cNvPr>
          <p:cNvSpPr txBox="1"/>
          <p:nvPr/>
        </p:nvSpPr>
        <p:spPr>
          <a:xfrm>
            <a:off x="5281981" y="2985490"/>
            <a:ext cx="1400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0.53 (0.34, 0.83)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797BE22-E188-4BF9-9ECE-A33AE1143FB0}"/>
              </a:ext>
            </a:extLst>
          </p:cNvPr>
          <p:cNvSpPr txBox="1"/>
          <p:nvPr/>
        </p:nvSpPr>
        <p:spPr>
          <a:xfrm>
            <a:off x="5281981" y="3206880"/>
            <a:ext cx="1400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0.70 (0.55, 0.89)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4E62FA6-91A9-49B4-9CF9-89A2C2C0E601}"/>
              </a:ext>
            </a:extLst>
          </p:cNvPr>
          <p:cNvSpPr txBox="1"/>
          <p:nvPr/>
        </p:nvSpPr>
        <p:spPr>
          <a:xfrm>
            <a:off x="5281981" y="3428270"/>
            <a:ext cx="1400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0.65 (0.42, 1.01)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E6786CB-7852-48E5-A1C4-C2B4775419DA}"/>
              </a:ext>
            </a:extLst>
          </p:cNvPr>
          <p:cNvSpPr txBox="1"/>
          <p:nvPr/>
        </p:nvSpPr>
        <p:spPr>
          <a:xfrm>
            <a:off x="5281981" y="3657718"/>
            <a:ext cx="14007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0.70 (0.58, 0.83)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7D31CF2-D6C5-4FF7-A8F6-F2A90CD54BEE}"/>
              </a:ext>
            </a:extLst>
          </p:cNvPr>
          <p:cNvSpPr txBox="1"/>
          <p:nvPr/>
        </p:nvSpPr>
        <p:spPr>
          <a:xfrm>
            <a:off x="3513841" y="2542710"/>
            <a:ext cx="1160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0.1894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8DAE1B-F1B3-4206-88E4-2A7A4D4F0F4B}"/>
              </a:ext>
            </a:extLst>
          </p:cNvPr>
          <p:cNvSpPr txBox="1"/>
          <p:nvPr/>
        </p:nvSpPr>
        <p:spPr>
          <a:xfrm>
            <a:off x="3523778" y="2764100"/>
            <a:ext cx="11410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4676C3D-329A-4ECA-8A4D-2F90B23D89FB}"/>
              </a:ext>
            </a:extLst>
          </p:cNvPr>
          <p:cNvSpPr txBox="1"/>
          <p:nvPr/>
        </p:nvSpPr>
        <p:spPr>
          <a:xfrm>
            <a:off x="3520159" y="2985490"/>
            <a:ext cx="1148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0.2265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6A9BFEA-275D-4595-9BB1-86953614818F}"/>
              </a:ext>
            </a:extLst>
          </p:cNvPr>
          <p:cNvSpPr txBox="1"/>
          <p:nvPr/>
        </p:nvSpPr>
        <p:spPr>
          <a:xfrm>
            <a:off x="3491205" y="3206880"/>
            <a:ext cx="1206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0.123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9C1BD7A-9B39-48DF-812F-CCCF78687CE2}"/>
              </a:ext>
            </a:extLst>
          </p:cNvPr>
          <p:cNvSpPr txBox="1"/>
          <p:nvPr/>
        </p:nvSpPr>
        <p:spPr>
          <a:xfrm>
            <a:off x="3488153" y="3428270"/>
            <a:ext cx="1212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0.2228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BF76D3C-E5F9-482D-9764-294289138DB6}"/>
              </a:ext>
            </a:extLst>
          </p:cNvPr>
          <p:cNvSpPr txBox="1"/>
          <p:nvPr/>
        </p:nvSpPr>
        <p:spPr>
          <a:xfrm>
            <a:off x="4261986" y="2542710"/>
            <a:ext cx="11609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21.6%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4C0164A-688B-44BA-BB25-2F2782240140}"/>
              </a:ext>
            </a:extLst>
          </p:cNvPr>
          <p:cNvSpPr txBox="1"/>
          <p:nvPr/>
        </p:nvSpPr>
        <p:spPr>
          <a:xfrm>
            <a:off x="4268304" y="2985490"/>
            <a:ext cx="1148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15.4%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3E90EF5-3982-477F-B6A2-3FA63A058CC4}"/>
              </a:ext>
            </a:extLst>
          </p:cNvPr>
          <p:cNvSpPr txBox="1"/>
          <p:nvPr/>
        </p:nvSpPr>
        <p:spPr>
          <a:xfrm>
            <a:off x="4239350" y="3206880"/>
            <a:ext cx="1206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47.0%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59E464A-5C2F-4E61-B50C-E405ACA4C986}"/>
              </a:ext>
            </a:extLst>
          </p:cNvPr>
          <p:cNvSpPr txBox="1"/>
          <p:nvPr/>
        </p:nvSpPr>
        <p:spPr>
          <a:xfrm>
            <a:off x="4236298" y="3428270"/>
            <a:ext cx="1212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15.9%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DF62C25-A8A6-44AD-A1B1-948AA3A53B09}"/>
              </a:ext>
            </a:extLst>
          </p:cNvPr>
          <p:cNvSpPr txBox="1"/>
          <p:nvPr/>
        </p:nvSpPr>
        <p:spPr>
          <a:xfrm>
            <a:off x="4236298" y="3657718"/>
            <a:ext cx="1212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100.0%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B6CD8F5-000D-4334-82B1-324DC4D1C47D}"/>
              </a:ext>
            </a:extLst>
          </p:cNvPr>
          <p:cNvSpPr txBox="1"/>
          <p:nvPr/>
        </p:nvSpPr>
        <p:spPr>
          <a:xfrm>
            <a:off x="6642432" y="4109585"/>
            <a:ext cx="57934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A6DE406-FBC7-4C5D-8A2B-0069DDA7D381}"/>
              </a:ext>
            </a:extLst>
          </p:cNvPr>
          <p:cNvSpPr txBox="1"/>
          <p:nvPr/>
        </p:nvSpPr>
        <p:spPr>
          <a:xfrm>
            <a:off x="7596081" y="4109585"/>
            <a:ext cx="57934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45ABA73-89E3-487F-8672-A8936CE3D862}"/>
              </a:ext>
            </a:extLst>
          </p:cNvPr>
          <p:cNvSpPr txBox="1"/>
          <p:nvPr/>
        </p:nvSpPr>
        <p:spPr>
          <a:xfrm>
            <a:off x="8534232" y="4109585"/>
            <a:ext cx="57934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35B70F7-E1FD-4245-AE36-CA3E4AD9EE62}"/>
              </a:ext>
            </a:extLst>
          </p:cNvPr>
          <p:cNvSpPr txBox="1"/>
          <p:nvPr/>
        </p:nvSpPr>
        <p:spPr>
          <a:xfrm>
            <a:off x="9472382" y="4109585"/>
            <a:ext cx="57934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624251F-4AFE-41F5-9CD7-935FA53FA623}"/>
              </a:ext>
            </a:extLst>
          </p:cNvPr>
          <p:cNvSpPr txBox="1"/>
          <p:nvPr/>
        </p:nvSpPr>
        <p:spPr>
          <a:xfrm>
            <a:off x="10413203" y="4109585"/>
            <a:ext cx="579341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27103CB-39FA-425D-805C-753162DA2B69}"/>
              </a:ext>
            </a:extLst>
          </p:cNvPr>
          <p:cNvSpPr txBox="1"/>
          <p:nvPr/>
        </p:nvSpPr>
        <p:spPr>
          <a:xfrm>
            <a:off x="6675417" y="4365104"/>
            <a:ext cx="218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49B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1L anti-EGFR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49B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CT*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F69A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FE85515-168F-4DE0-AF39-9B0E4E8FA8CD}"/>
              </a:ext>
            </a:extLst>
          </p:cNvPr>
          <p:cNvSpPr txBox="1"/>
          <p:nvPr/>
        </p:nvSpPr>
        <p:spPr>
          <a:xfrm>
            <a:off x="8896254" y="4365104"/>
            <a:ext cx="205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1L anti-VEGF + CT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CFF7B84-97C9-4CA6-926A-30501DB36870}"/>
              </a:ext>
            </a:extLst>
          </p:cNvPr>
          <p:cNvCxnSpPr>
            <a:cxnSpLocks/>
          </p:cNvCxnSpPr>
          <p:nvPr/>
        </p:nvCxnSpPr>
        <p:spPr>
          <a:xfrm>
            <a:off x="1270223" y="2542849"/>
            <a:ext cx="9666514" cy="0"/>
          </a:xfrm>
          <a:prstGeom prst="line">
            <a:avLst/>
          </a:prstGeom>
          <a:ln w="19050">
            <a:solidFill>
              <a:srgbClr val="0F6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C910CEA-BA9A-4EFB-A5C8-2202A6E28F3B}"/>
              </a:ext>
            </a:extLst>
          </p:cNvPr>
          <p:cNvCxnSpPr>
            <a:cxnSpLocks/>
          </p:cNvCxnSpPr>
          <p:nvPr/>
        </p:nvCxnSpPr>
        <p:spPr>
          <a:xfrm>
            <a:off x="1276161" y="4318210"/>
            <a:ext cx="5427023" cy="0"/>
          </a:xfrm>
          <a:prstGeom prst="line">
            <a:avLst/>
          </a:prstGeom>
          <a:ln w="19050">
            <a:solidFill>
              <a:srgbClr val="0F6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A2DEDC20-CB40-48C7-BCEC-C46E6CB42B95}"/>
              </a:ext>
            </a:extLst>
          </p:cNvPr>
          <p:cNvCxnSpPr>
            <a:cxnSpLocks/>
          </p:cNvCxnSpPr>
          <p:nvPr/>
        </p:nvCxnSpPr>
        <p:spPr>
          <a:xfrm>
            <a:off x="5242519" y="2299406"/>
            <a:ext cx="5694218" cy="0"/>
          </a:xfrm>
          <a:prstGeom prst="line">
            <a:avLst/>
          </a:prstGeom>
          <a:ln w="19050">
            <a:solidFill>
              <a:srgbClr val="0F6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Right 1">
            <a:extLst>
              <a:ext uri="{FF2B5EF4-FFF2-40B4-BE49-F238E27FC236}">
                <a16:creationId xmlns:a16="http://schemas.microsoft.com/office/drawing/2014/main" id="{B79B1A73-99FB-808A-A8A9-E4B0B0461947}"/>
              </a:ext>
            </a:extLst>
          </p:cNvPr>
          <p:cNvSpPr/>
          <p:nvPr/>
        </p:nvSpPr>
        <p:spPr bwMode="gray">
          <a:xfrm rot="5400000">
            <a:off x="7660733" y="4882321"/>
            <a:ext cx="223137" cy="22866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FE10C-ADE5-B8FB-72F2-C4BBE9C91F05}"/>
              </a:ext>
            </a:extLst>
          </p:cNvPr>
          <p:cNvSpPr txBox="1"/>
          <p:nvPr/>
        </p:nvSpPr>
        <p:spPr bwMode="gray">
          <a:xfrm>
            <a:off x="6716260" y="5161067"/>
            <a:ext cx="20993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F69A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anti-VEGF + CT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FA651-AD27-E657-5790-D7EE0AF80E6D}"/>
              </a:ext>
            </a:extLst>
          </p:cNvPr>
          <p:cNvSpPr txBox="1"/>
          <p:nvPr/>
        </p:nvSpPr>
        <p:spPr bwMode="gray">
          <a:xfrm>
            <a:off x="8882149" y="5168225"/>
            <a:ext cx="20993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49B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49B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anti-EGFR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49B5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CT*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83DF526-644B-2620-2C97-2F52FB990A40}"/>
              </a:ext>
            </a:extLst>
          </p:cNvPr>
          <p:cNvSpPr/>
          <p:nvPr/>
        </p:nvSpPr>
        <p:spPr bwMode="gray">
          <a:xfrm rot="5400000">
            <a:off x="9794280" y="4886554"/>
            <a:ext cx="223138" cy="22866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75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277952-CEC5-1E08-D123-6076C05BD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800" dirty="0"/>
              <a:t>STRATEGIC-1 was the first Phase III trial to prospectively compare multi-line treatment sequences in </a:t>
            </a:r>
            <a:r>
              <a:rPr lang="en-GB" sz="2800" i="1" dirty="0"/>
              <a:t>RAS</a:t>
            </a:r>
            <a:r>
              <a:rPr lang="en-GB" sz="2800" dirty="0"/>
              <a:t> wt mCRC</a:t>
            </a:r>
            <a:r>
              <a:rPr lang="en-GB" sz="2800" baseline="30000" dirty="0"/>
              <a:t>1,2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7D7D1C6-68FA-43E7-B4CB-C622C3D3E9BC}"/>
              </a:ext>
            </a:extLst>
          </p:cNvPr>
          <p:cNvGrpSpPr/>
          <p:nvPr/>
        </p:nvGrpSpPr>
        <p:grpSpPr>
          <a:xfrm>
            <a:off x="749816" y="1384695"/>
            <a:ext cx="10887201" cy="1575859"/>
            <a:chOff x="445364" y="2060848"/>
            <a:chExt cx="10887201" cy="1575859"/>
          </a:xfrm>
        </p:grpSpPr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545CA0A6-5C7E-47C7-B001-D9561FBE2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64" y="2488823"/>
              <a:ext cx="1989440" cy="927989"/>
            </a:xfrm>
            <a:prstGeom prst="flowChartAlternateProces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Patients with previously untreated, unresectable </a:t>
              </a:r>
              <a:b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</a:br>
              <a:r>
                <a:rPr kumimoji="0" lang="en-GB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RAS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GB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wt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GB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BRAF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GB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wt</a:t>
              </a: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mCRC* (N=424)</a:t>
              </a:r>
              <a:r>
                <a:rPr kumimoji="0" lang="en-GB" sz="1100" b="1" i="0" u="none" strike="noStrike" kern="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†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endPara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4C059313-9A2E-4248-9B51-4BF920CC8D7C}"/>
                </a:ext>
              </a:extLst>
            </p:cNvPr>
            <p:cNvSpPr/>
            <p:nvPr/>
          </p:nvSpPr>
          <p:spPr>
            <a:xfrm>
              <a:off x="4036293" y="2330695"/>
              <a:ext cx="2347739" cy="560156"/>
            </a:xfrm>
            <a:prstGeom prst="roundRect">
              <a:avLst/>
            </a:prstGeom>
            <a:solidFill>
              <a:srgbClr val="EB3C96"/>
            </a:solidFill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rIns="108000" bIns="36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Continuous cetuximab + FOLFIRI (n=131) </a:t>
              </a:r>
            </a:p>
          </p:txBody>
        </p:sp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76A8EB47-BA20-40FF-B153-7ADE94E0B291}"/>
                </a:ext>
              </a:extLst>
            </p:cNvPr>
            <p:cNvSpPr/>
            <p:nvPr/>
          </p:nvSpPr>
          <p:spPr>
            <a:xfrm>
              <a:off x="4052668" y="3068960"/>
              <a:ext cx="2314988" cy="56288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Continuous bevacizumab + OPTIMOX (stop-and-go oxaliplatin) (n=132) 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7138C96-7617-4DE0-80E9-AF461B9961E1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>
              <a:off x="2434804" y="2952817"/>
              <a:ext cx="456378" cy="2139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EC8E4B-7BFC-4899-9834-0567782AF7F8}"/>
                </a:ext>
              </a:extLst>
            </p:cNvPr>
            <p:cNvSpPr/>
            <p:nvPr/>
          </p:nvSpPr>
          <p:spPr bwMode="gray">
            <a:xfrm>
              <a:off x="2557060" y="2811238"/>
              <a:ext cx="334122" cy="325952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</a:t>
              </a: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2" name="Connector: Elbow 51">
              <a:extLst>
                <a:ext uri="{FF2B5EF4-FFF2-40B4-BE49-F238E27FC236}">
                  <a16:creationId xmlns:a16="http://schemas.microsoft.com/office/drawing/2014/main" id="{EF5DF850-9A74-4106-ACB4-68B9D0FABFB6}"/>
                </a:ext>
              </a:extLst>
            </p:cNvPr>
            <p:cNvCxnSpPr>
              <a:cxnSpLocks/>
            </p:cNvCxnSpPr>
            <p:nvPr/>
          </p:nvCxnSpPr>
          <p:spPr>
            <a:xfrm>
              <a:off x="2898543" y="2974214"/>
              <a:ext cx="479397" cy="385906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tailEnd type="triangle" w="med" len="sm"/>
            </a:ln>
            <a:effectLst/>
          </p:spPr>
        </p:cxnSp>
        <p:cxnSp>
          <p:nvCxnSpPr>
            <p:cNvPr id="13" name="Connector: Elbow 54">
              <a:extLst>
                <a:ext uri="{FF2B5EF4-FFF2-40B4-BE49-F238E27FC236}">
                  <a16:creationId xmlns:a16="http://schemas.microsoft.com/office/drawing/2014/main" id="{F220587D-0669-4C1C-8634-7A9AC7063620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 flipV="1">
              <a:off x="2891182" y="2608634"/>
              <a:ext cx="494120" cy="365580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4" name="Arrondir un rectangle avec un coin diagonal 24">
              <a:extLst>
                <a:ext uri="{FF2B5EF4-FFF2-40B4-BE49-F238E27FC236}">
                  <a16:creationId xmlns:a16="http://schemas.microsoft.com/office/drawing/2014/main" id="{FE92EA49-3D97-429E-A1DB-2301C6666E86}"/>
                </a:ext>
              </a:extLst>
            </p:cNvPr>
            <p:cNvSpPr/>
            <p:nvPr/>
          </p:nvSpPr>
          <p:spPr bwMode="gray">
            <a:xfrm>
              <a:off x="6696653" y="2333156"/>
              <a:ext cx="2207659" cy="555235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Bevacizumab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 FOLFOX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Arrondir un rectangle avec un coin diagonal 24">
              <a:extLst>
                <a:ext uri="{FF2B5EF4-FFF2-40B4-BE49-F238E27FC236}">
                  <a16:creationId xmlns:a16="http://schemas.microsoft.com/office/drawing/2014/main" id="{B012BBCB-2535-4939-AC30-236066D25CC3}"/>
                </a:ext>
              </a:extLst>
            </p:cNvPr>
            <p:cNvSpPr/>
            <p:nvPr/>
          </p:nvSpPr>
          <p:spPr bwMode="gray">
            <a:xfrm>
              <a:off x="6696653" y="3073818"/>
              <a:ext cx="2207659" cy="562889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Bevacizumab + FOLFIRI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C66A754-6E49-4272-819B-4C4820BE2916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6384032" y="2610773"/>
              <a:ext cx="305432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tailEnd type="triangle" w="med" len="sm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1255F01-A966-461A-82B4-4021FC99B0BD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6367656" y="3350405"/>
              <a:ext cx="321808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tailEnd type="triangle" w="med" len="sm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ED5E4E-D277-49D5-906D-B8FB3998FFE3}"/>
                </a:ext>
              </a:extLst>
            </p:cNvPr>
            <p:cNvSpPr txBox="1"/>
            <p:nvPr/>
          </p:nvSpPr>
          <p:spPr bwMode="gray">
            <a:xfrm>
              <a:off x="7697088" y="2060848"/>
              <a:ext cx="24205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2L</a:t>
              </a:r>
            </a:p>
          </p:txBody>
        </p:sp>
        <p:sp>
          <p:nvSpPr>
            <p:cNvPr id="19" name="Arrondir un rectangle avec un coin diagonal 24">
              <a:extLst>
                <a:ext uri="{FF2B5EF4-FFF2-40B4-BE49-F238E27FC236}">
                  <a16:creationId xmlns:a16="http://schemas.microsoft.com/office/drawing/2014/main" id="{FD12D120-5253-4F1F-9EF0-7AE265DD7567}"/>
                </a:ext>
              </a:extLst>
            </p:cNvPr>
            <p:cNvSpPr/>
            <p:nvPr/>
          </p:nvSpPr>
          <p:spPr bwMode="gray">
            <a:xfrm>
              <a:off x="9220869" y="3073818"/>
              <a:ext cx="2111696" cy="562889"/>
            </a:xfrm>
            <a:prstGeom prst="round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Cetuximab ± irinotecan or panitumumab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067F06-F65A-4D93-BBCC-A29EB4217C10}"/>
                </a:ext>
              </a:extLst>
            </p:cNvPr>
            <p:cNvSpPr txBox="1"/>
            <p:nvPr/>
          </p:nvSpPr>
          <p:spPr bwMode="gray">
            <a:xfrm>
              <a:off x="10173323" y="2060848"/>
              <a:ext cx="24205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62954A-B8E1-4C77-97FC-000E8DF5A10E}"/>
                </a:ext>
              </a:extLst>
            </p:cNvPr>
            <p:cNvSpPr txBox="1"/>
            <p:nvPr/>
          </p:nvSpPr>
          <p:spPr bwMode="gray">
            <a:xfrm>
              <a:off x="5106768" y="2060848"/>
              <a:ext cx="24205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D11192-B726-42EC-8AD1-1D9024557E80}"/>
                </a:ext>
              </a:extLst>
            </p:cNvPr>
            <p:cNvSpPr txBox="1"/>
            <p:nvPr/>
          </p:nvSpPr>
          <p:spPr bwMode="gray">
            <a:xfrm>
              <a:off x="3454127" y="2492896"/>
              <a:ext cx="5338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Arm 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08DF81-D5EE-4D1C-B728-B0141E5AA843}"/>
                </a:ext>
              </a:extLst>
            </p:cNvPr>
            <p:cNvSpPr txBox="1"/>
            <p:nvPr/>
          </p:nvSpPr>
          <p:spPr bwMode="gray">
            <a:xfrm>
              <a:off x="3454127" y="3258072"/>
              <a:ext cx="5305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503291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Arm B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CBED9D3-8692-42B4-B2B9-E683FB761832}"/>
                </a:ext>
              </a:extLst>
            </p:cNvPr>
            <p:cNvCxnSpPr>
              <a:cxnSpLocks/>
            </p:cNvCxnSpPr>
            <p:nvPr/>
          </p:nvCxnSpPr>
          <p:spPr>
            <a:xfrm>
              <a:off x="8904312" y="3360119"/>
              <a:ext cx="316557" cy="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tailEnd type="triangle" w="med" len="sm"/>
            </a:ln>
            <a:effectLst/>
          </p:spPr>
        </p:cxn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4B643E6-9CB6-4C8A-A62E-7F76DCB05729}"/>
              </a:ext>
            </a:extLst>
          </p:cNvPr>
          <p:cNvSpPr/>
          <p:nvPr/>
        </p:nvSpPr>
        <p:spPr bwMode="gray">
          <a:xfrm>
            <a:off x="681405" y="3133542"/>
            <a:ext cx="10886705" cy="166361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Primary endpoint: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DDC</a:t>
            </a:r>
            <a:r>
              <a:rPr kumimoji="0" lang="en-GB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‡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(combined PFS across all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treatm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ent lines received)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AA74B75-FE93-3983-8938-D7CD82BBCE44}"/>
              </a:ext>
            </a:extLst>
          </p:cNvPr>
          <p:cNvSpPr txBox="1">
            <a:spLocks/>
          </p:cNvSpPr>
          <p:nvPr/>
        </p:nvSpPr>
        <p:spPr bwMode="gray">
          <a:xfrm>
            <a:off x="1055688" y="4970140"/>
            <a:ext cx="10080624" cy="404833"/>
          </a:xfrm>
          <a:prstGeom prst="rect">
            <a:avLst/>
          </a:prstGeom>
        </p:spPr>
        <p:txBody>
          <a:bodyPr vert="horz" lIns="0" tIns="1800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lang="en-US" sz="2200" b="1" kern="1200" baseline="0">
                <a:solidFill>
                  <a:schemeClr val="accent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lang="en-US" sz="22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None/>
              <a:defRPr lang="en-US" sz="22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None/>
              <a:defRPr lang="en-US" sz="22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None/>
              <a:defRPr lang="de-DE" sz="22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None/>
              <a:defRPr sz="22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None/>
              <a:defRPr sz="2200" b="0" kern="120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None/>
              <a:defRPr sz="2200" b="0" kern="120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Symbol" panose="05050102010706020507" pitchFamily="18" charset="2"/>
              <a:buNone/>
              <a:defRPr sz="22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9A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F69AF"/>
              </a:solidFill>
              <a:effectLst/>
              <a:uLnTx/>
              <a:uFillTx/>
              <a:latin typeface="Verdana"/>
              <a:ea typeface="Verdana" panose="020B060403050404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3B6073-98AE-1734-D673-5390AA9FD79C}"/>
              </a:ext>
            </a:extLst>
          </p:cNvPr>
          <p:cNvSpPr/>
          <p:nvPr/>
        </p:nvSpPr>
        <p:spPr bwMode="gray">
          <a:xfrm>
            <a:off x="681407" y="5036546"/>
            <a:ext cx="10886705" cy="6601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Limitations of comparability between arms: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different dosing strategies, CT backbones, and number of treatment lines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5FD8047-6DF0-94BC-6929-B3863A47479B}"/>
              </a:ext>
            </a:extLst>
          </p:cNvPr>
          <p:cNvSpPr/>
          <p:nvPr/>
        </p:nvSpPr>
        <p:spPr bwMode="gray">
          <a:xfrm>
            <a:off x="839416" y="3884493"/>
            <a:ext cx="10585176" cy="758258"/>
          </a:xfrm>
          <a:prstGeom prst="roundRect">
            <a:avLst/>
          </a:prstGeom>
          <a:solidFill>
            <a:schemeClr val="accent6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STRATEGIC-1 was designed to evaluate the superiority of Arm B vs Arm A: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argeted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HR of 0.67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F948A83-46F5-29A2-432A-17AC4BB39758}"/>
              </a:ext>
            </a:extLst>
          </p:cNvPr>
          <p:cNvSpPr txBox="1">
            <a:spLocks/>
          </p:cNvSpPr>
          <p:nvPr/>
        </p:nvSpPr>
        <p:spPr bwMode="gray">
          <a:xfrm>
            <a:off x="1424400" y="6533399"/>
            <a:ext cx="8718972" cy="216172"/>
          </a:xfrm>
          <a:prstGeom prst="rect">
            <a:avLst/>
          </a:prstGeom>
        </p:spPr>
        <p:txBody>
          <a:bodyPr vert="horz" lIns="0" tIns="0" rIns="0" bIns="36000" rtlCol="0" anchor="b" anchorCtr="0"/>
          <a:lstStyle>
            <a:defPPr>
              <a:defRPr lang="fr-FR"/>
            </a:defPPr>
            <a:lvl1pPr marL="0" algn="l" defTabSz="914400" rtl="0" eaLnBrk="1" latinLnBrk="0" hangingPunct="1">
              <a:defRPr lang="de-DE"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*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RAS/BRAF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mutational status could be pending at time of randomization, provided it was obtained within the first two cycles of 1L therapy; †Of the 424 patients who were randomized, 263 patients underwent population analysis while 161 patients either dropped out, did not have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RAS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wt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 or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BRAF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wt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 status, or their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RAS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 or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BRAF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 status was not known after two cycles of 1L therapy;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‡The STRATEGIC-1 study did not meet its primary endpoint;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mDDC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was similar between arms.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(m)DDC, (median) duration of disease control; HR, hazard ratio; PFS, progression-free survival; R, randomization.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Chibaudel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B, et al. ASCO 2022 (Abstract No. 3504 – presentation); 2.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Chibaudel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B, et al. BMC Cancer 2015;15:496.</a:t>
            </a:r>
          </a:p>
        </p:txBody>
      </p:sp>
    </p:spTree>
    <p:extLst>
      <p:ext uri="{BB962C8B-B14F-4D97-AF65-F5344CB8AC3E}">
        <p14:creationId xmlns:p14="http://schemas.microsoft.com/office/powerpoint/2010/main" val="1912089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5115</TotalTime>
  <Words>6730</Words>
  <Application>Microsoft Office PowerPoint</Application>
  <PresentationFormat>شاشة عريضة</PresentationFormat>
  <Paragraphs>932</Paragraphs>
  <Slides>65</Slides>
  <Notes>8</Notes>
  <HiddenSlides>7</HiddenSlides>
  <MMClips>0</MMClips>
  <ScaleCrop>false</ScaleCrop>
  <HeadingPairs>
    <vt:vector size="8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65</vt:i4>
      </vt:variant>
    </vt:vector>
  </HeadingPairs>
  <TitlesOfParts>
    <vt:vector size="75" baseType="lpstr">
      <vt:lpstr>Arial</vt:lpstr>
      <vt:lpstr>Calibri</vt:lpstr>
      <vt:lpstr>Calibri Light</vt:lpstr>
      <vt:lpstr>Corbel</vt:lpstr>
      <vt:lpstr>Merck</vt:lpstr>
      <vt:lpstr>Times New Roman</vt:lpstr>
      <vt:lpstr>Verdana</vt:lpstr>
      <vt:lpstr>Wingdings</vt:lpstr>
      <vt:lpstr>نسق Office</vt:lpstr>
      <vt:lpstr>think-cell Slide</vt:lpstr>
      <vt:lpstr>Treatment sequencing  in RAS wt mCRC:  A focus on the later line </vt:lpstr>
      <vt:lpstr>Contents</vt:lpstr>
      <vt:lpstr>Treatment sequencing </vt:lpstr>
      <vt:lpstr>What Influences Treatment Choices in mCRC?</vt:lpstr>
      <vt:lpstr>Evidence supports 1L anti-EGFR-based therapy followed by  2L anti-VEGF-based therapy in the treatment of LS RAS wt mCRC1–5</vt:lpstr>
      <vt:lpstr>There are hypothesised biological rationales for using anti-EGFR agents followed by anti-VEGF agents1</vt:lpstr>
      <vt:lpstr>ESMO guidelines recommend 1L anti-EGFR agent + CT* and 2L  anti-angiogenic agent + CT for patients with LS RAS wt mCRC1</vt:lpstr>
      <vt:lpstr>A previous meta-analysis supported a sequence of 1L anti-EGFR agent + CT* followed by 2L anti-VEGF agent + CT*1</vt:lpstr>
      <vt:lpstr>STRATEGIC-1 was the first Phase III trial to prospectively compare multi-line treatment sequences in RAS wt mCRC1,2</vt:lpstr>
      <vt:lpstr>STRATEGIC-1: Results supported a sequence of 1L cetuximab + CT* followed by 2L bevacizumab + CT†1</vt:lpstr>
      <vt:lpstr>There may be benefit to stop-and-go vs continuous anti-EGFR administration before further lines of treatment1</vt:lpstr>
      <vt:lpstr>Later-line sequencing</vt:lpstr>
      <vt:lpstr>What is the 3rd line treatment goal?</vt:lpstr>
      <vt:lpstr>BEYOND 2NDLINE WHAT WE HAVE ?</vt:lpstr>
      <vt:lpstr>Current ESMO guidelines for 3L and beyond include many treatment options but offer little guidance on their selection1–3</vt:lpstr>
      <vt:lpstr>The optimal sequence of agents across later lines of treatment in patients with RAS wt mCRC has not been fully established1 </vt:lpstr>
      <vt:lpstr>CORRECT and CONCUR: Two randomized phase III trials of regorafenib in metastatic colorectal cancer (mCRC)</vt:lpstr>
      <vt:lpstr>Other guideline-recommended later-line agents, such as regorafenib, have shown efficacy vs placebo, but with limited benefit1</vt:lpstr>
      <vt:lpstr>CORRECT &amp; CONCUR: OS (primary endpoint)</vt:lpstr>
      <vt:lpstr>CORRECT &amp; CONCUR: PFS (secondary endpoint)</vt:lpstr>
      <vt:lpstr>CORRECT &amp; CONCUR: Secondary endpoints</vt:lpstr>
      <vt:lpstr>TAS-102 has two phase III trials in mCRC globally and Asia</vt:lpstr>
      <vt:lpstr>TAS-102 has also shown efficacy vs placebo for the later-line treatment of mCRC, though again with limited benefit1</vt:lpstr>
      <vt:lpstr>عرض تقديمي في PowerPoint</vt:lpstr>
      <vt:lpstr>عرض تقديمي في PowerPoint</vt:lpstr>
      <vt:lpstr>TAS-102 ± Bevacizumab for Patients With Chemorefractory Metastatic Colorectal Cancer (Sunlight)</vt:lpstr>
      <vt:lpstr>Bevacizumab + TAS-102 provided OS benefit vs TAS-102 alone in ≥3L mCRC in the SUNLIGHT trial*1 </vt:lpstr>
      <vt:lpstr>Fruquintinib + BSC showed efficacy vs placebo + BSC as a later-line treatment option in the global Phase III FRESCO-2 trial1</vt:lpstr>
      <vt:lpstr>Re-challenge background  </vt:lpstr>
      <vt:lpstr>The Santini hypothesis explains the biological rationale of  anti-EGFR rechallenge1</vt:lpstr>
      <vt:lpstr>A range of Phase II studies have investigated anti-EGFR rechallenge1–11</vt:lpstr>
      <vt:lpstr>Starting with Erbitux + CT* in 1L enables rechallenge in later lines: Rechallenge with Erbitux® + CT* has demonstrated effective disease control in patients with RAS wt mCRC1,2</vt:lpstr>
      <vt:lpstr>The CRICKET trial provides evidence of the efficacy of cetuximab + irinotecan rechallenge in the 3L1</vt:lpstr>
      <vt:lpstr>Retrospective analysis suggests that anti-EGFR agents may offer greater PFS and OS compared with regorafenib or trifluridine/tipiracil in 3L treatment of LS RAS wt mCRC*1</vt:lpstr>
      <vt:lpstr>عرض تقديمي في PowerPoint</vt:lpstr>
      <vt:lpstr>New recommendations for ctDNA testing prior to anti-EGFR rechallenge1,2</vt:lpstr>
      <vt:lpstr>عرض تقديمي في PowerPoint</vt:lpstr>
      <vt:lpstr>There is yet to be Phase III data for anti-EGFR rechallenge; what do we currently know about how it fits into the treatment sequence?</vt:lpstr>
      <vt:lpstr>Summary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 Alrazzaq Nweir</dc:creator>
  <cp:lastModifiedBy>Abd Alrazzaq Nweir</cp:lastModifiedBy>
  <cp:revision>13</cp:revision>
  <dcterms:created xsi:type="dcterms:W3CDTF">2025-11-10T19:51:06Z</dcterms:created>
  <dcterms:modified xsi:type="dcterms:W3CDTF">2025-12-03T21:32:34Z</dcterms:modified>
</cp:coreProperties>
</file>